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453" r:id="rId2"/>
    <p:sldId id="454" r:id="rId3"/>
    <p:sldId id="444" r:id="rId4"/>
    <p:sldId id="445" r:id="rId5"/>
    <p:sldId id="446" r:id="rId6"/>
    <p:sldId id="447" r:id="rId7"/>
    <p:sldId id="448" r:id="rId8"/>
    <p:sldId id="449" r:id="rId9"/>
    <p:sldId id="451" r:id="rId10"/>
    <p:sldId id="450" r:id="rId11"/>
    <p:sldId id="452" r:id="rId12"/>
    <p:sldId id="421" r:id="rId13"/>
    <p:sldId id="422" r:id="rId14"/>
    <p:sldId id="423" r:id="rId15"/>
    <p:sldId id="424" r:id="rId16"/>
    <p:sldId id="425" r:id="rId17"/>
    <p:sldId id="426" r:id="rId18"/>
    <p:sldId id="427" r:id="rId19"/>
    <p:sldId id="428" r:id="rId20"/>
    <p:sldId id="429" r:id="rId21"/>
    <p:sldId id="430" r:id="rId22"/>
    <p:sldId id="431" r:id="rId23"/>
    <p:sldId id="432" r:id="rId24"/>
    <p:sldId id="433" r:id="rId25"/>
    <p:sldId id="434" r:id="rId26"/>
    <p:sldId id="435" r:id="rId27"/>
    <p:sldId id="436" r:id="rId28"/>
    <p:sldId id="437" r:id="rId29"/>
    <p:sldId id="438" r:id="rId30"/>
    <p:sldId id="439" r:id="rId31"/>
    <p:sldId id="440" r:id="rId32"/>
    <p:sldId id="441" r:id="rId33"/>
    <p:sldId id="442" r:id="rId34"/>
    <p:sldId id="443" r:id="rId35"/>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82C3"/>
    <a:srgbClr val="26B4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7" autoAdjust="0"/>
    <p:restoredTop sz="94660"/>
  </p:normalViewPr>
  <p:slideViewPr>
    <p:cSldViewPr snapToGrid="0">
      <p:cViewPr varScale="1">
        <p:scale>
          <a:sx n="115" d="100"/>
          <a:sy n="115" d="100"/>
        </p:scale>
        <p:origin x="15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EE6E5502-AA08-4CF5-82E2-BC309D7688C1}" type="datetimeFigureOut">
              <a:rPr lang="en-GB" smtClean="0"/>
              <a:t>29/11/2019</a:t>
            </a:fld>
            <a:endParaRPr lang="en-GB" dirty="0"/>
          </a:p>
        </p:txBody>
      </p:sp>
      <p:sp>
        <p:nvSpPr>
          <p:cNvPr id="4" name="Slide Image Placeholder 3"/>
          <p:cNvSpPr>
            <a:spLocks noGrp="1" noRot="1" noChangeAspect="1"/>
          </p:cNvSpPr>
          <p:nvPr>
            <p:ph type="sldImg" idx="2"/>
          </p:nvPr>
        </p:nvSpPr>
        <p:spPr>
          <a:xfrm>
            <a:off x="1166813" y="1241425"/>
            <a:ext cx="4465637"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A0AA5C2A-F50E-498B-8416-1DAB4A761A84}" type="slidenum">
              <a:rPr lang="en-GB" smtClean="0"/>
              <a:t>‹#›</a:t>
            </a:fld>
            <a:endParaRPr lang="en-GB" dirty="0"/>
          </a:p>
        </p:txBody>
      </p:sp>
    </p:spTree>
    <p:extLst>
      <p:ext uri="{BB962C8B-B14F-4D97-AF65-F5344CB8AC3E}">
        <p14:creationId xmlns:p14="http://schemas.microsoft.com/office/powerpoint/2010/main" val="415801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0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986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E9CA5C-6F29-4183-AFA8-92CDA4250515}" type="slidenum">
              <a:rPr lang="en-GB" smtClean="0"/>
              <a:pPr fontAlgn="base">
                <a:spcBef>
                  <a:spcPct val="0"/>
                </a:spcBef>
                <a:spcAft>
                  <a:spcPct val="0"/>
                </a:spcAft>
                <a:defRPr/>
              </a:pPr>
              <a:t>12</a:t>
            </a:fld>
            <a:endParaRPr lang="en-GB" dirty="0"/>
          </a:p>
        </p:txBody>
      </p:sp>
    </p:spTree>
    <p:extLst>
      <p:ext uri="{BB962C8B-B14F-4D97-AF65-F5344CB8AC3E}">
        <p14:creationId xmlns:p14="http://schemas.microsoft.com/office/powerpoint/2010/main" val="10347896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5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38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9894BC-FB06-4E8E-806D-AC26081A1C49}" type="slidenum">
              <a:rPr lang="en-GB" smtClean="0"/>
              <a:pPr fontAlgn="base">
                <a:spcBef>
                  <a:spcPct val="0"/>
                </a:spcBef>
                <a:spcAft>
                  <a:spcPct val="0"/>
                </a:spcAft>
                <a:defRPr/>
              </a:pPr>
              <a:t>21</a:t>
            </a:fld>
            <a:endParaRPr lang="en-GB" dirty="0"/>
          </a:p>
        </p:txBody>
      </p:sp>
    </p:spTree>
    <p:extLst>
      <p:ext uri="{BB962C8B-B14F-4D97-AF65-F5344CB8AC3E}">
        <p14:creationId xmlns:p14="http://schemas.microsoft.com/office/powerpoint/2010/main" val="4135877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9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79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5911E3-EE46-4A6A-9EDF-8D19737E95DD}" type="slidenum">
              <a:rPr lang="en-GB" smtClean="0"/>
              <a:pPr fontAlgn="base">
                <a:spcBef>
                  <a:spcPct val="0"/>
                </a:spcBef>
                <a:spcAft>
                  <a:spcPct val="0"/>
                </a:spcAft>
                <a:defRPr/>
              </a:pPr>
              <a:t>22</a:t>
            </a:fld>
            <a:endParaRPr lang="en-GB" dirty="0"/>
          </a:p>
        </p:txBody>
      </p:sp>
    </p:spTree>
    <p:extLst>
      <p:ext uri="{BB962C8B-B14F-4D97-AF65-F5344CB8AC3E}">
        <p14:creationId xmlns:p14="http://schemas.microsoft.com/office/powerpoint/2010/main" val="4031349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9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AF1217-0AED-4D3F-BFD2-574AA6223A43}" type="slidenum">
              <a:rPr lang="en-GB" smtClean="0"/>
              <a:pPr fontAlgn="base">
                <a:spcBef>
                  <a:spcPct val="0"/>
                </a:spcBef>
                <a:spcAft>
                  <a:spcPct val="0"/>
                </a:spcAft>
                <a:defRPr/>
              </a:pPr>
              <a:t>23</a:t>
            </a:fld>
            <a:endParaRPr lang="en-GB" dirty="0"/>
          </a:p>
        </p:txBody>
      </p:sp>
    </p:spTree>
    <p:extLst>
      <p:ext uri="{BB962C8B-B14F-4D97-AF65-F5344CB8AC3E}">
        <p14:creationId xmlns:p14="http://schemas.microsoft.com/office/powerpoint/2010/main" val="927428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99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DC0166-4B8C-4F04-80E3-85B14B043B4F}" type="slidenum">
              <a:rPr lang="en-GB" smtClean="0"/>
              <a:pPr fontAlgn="base">
                <a:spcBef>
                  <a:spcPct val="0"/>
                </a:spcBef>
                <a:spcAft>
                  <a:spcPct val="0"/>
                </a:spcAft>
                <a:defRPr/>
              </a:pPr>
              <a:t>24</a:t>
            </a:fld>
            <a:endParaRPr lang="en-GB" dirty="0"/>
          </a:p>
        </p:txBody>
      </p:sp>
    </p:spTree>
    <p:extLst>
      <p:ext uri="{BB962C8B-B14F-4D97-AF65-F5344CB8AC3E}">
        <p14:creationId xmlns:p14="http://schemas.microsoft.com/office/powerpoint/2010/main" val="3154695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5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38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9894BC-FB06-4E8E-806D-AC26081A1C49}" type="slidenum">
              <a:rPr lang="en-GB" smtClean="0"/>
              <a:pPr fontAlgn="base">
                <a:spcBef>
                  <a:spcPct val="0"/>
                </a:spcBef>
                <a:spcAft>
                  <a:spcPct val="0"/>
                </a:spcAft>
                <a:defRPr/>
              </a:pPr>
              <a:t>25</a:t>
            </a:fld>
            <a:endParaRPr lang="en-GB" dirty="0"/>
          </a:p>
        </p:txBody>
      </p:sp>
    </p:spTree>
    <p:extLst>
      <p:ext uri="{BB962C8B-B14F-4D97-AF65-F5344CB8AC3E}">
        <p14:creationId xmlns:p14="http://schemas.microsoft.com/office/powerpoint/2010/main" val="2728789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9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79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5911E3-EE46-4A6A-9EDF-8D19737E95DD}" type="slidenum">
              <a:rPr lang="en-GB" smtClean="0"/>
              <a:pPr fontAlgn="base">
                <a:spcBef>
                  <a:spcPct val="0"/>
                </a:spcBef>
                <a:spcAft>
                  <a:spcPct val="0"/>
                </a:spcAft>
                <a:defRPr/>
              </a:pPr>
              <a:t>26</a:t>
            </a:fld>
            <a:endParaRPr lang="en-GB" dirty="0"/>
          </a:p>
        </p:txBody>
      </p:sp>
    </p:spTree>
    <p:extLst>
      <p:ext uri="{BB962C8B-B14F-4D97-AF65-F5344CB8AC3E}">
        <p14:creationId xmlns:p14="http://schemas.microsoft.com/office/powerpoint/2010/main" val="1743582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9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AF1217-0AED-4D3F-BFD2-574AA6223A43}" type="slidenum">
              <a:rPr lang="en-GB" smtClean="0"/>
              <a:pPr fontAlgn="base">
                <a:spcBef>
                  <a:spcPct val="0"/>
                </a:spcBef>
                <a:spcAft>
                  <a:spcPct val="0"/>
                </a:spcAft>
                <a:defRPr/>
              </a:pPr>
              <a:t>27</a:t>
            </a:fld>
            <a:endParaRPr lang="en-GB" dirty="0"/>
          </a:p>
        </p:txBody>
      </p:sp>
    </p:spTree>
    <p:extLst>
      <p:ext uri="{BB962C8B-B14F-4D97-AF65-F5344CB8AC3E}">
        <p14:creationId xmlns:p14="http://schemas.microsoft.com/office/powerpoint/2010/main" val="27317410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99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DC0166-4B8C-4F04-80E3-85B14B043B4F}" type="slidenum">
              <a:rPr lang="en-GB" smtClean="0"/>
              <a:pPr fontAlgn="base">
                <a:spcBef>
                  <a:spcPct val="0"/>
                </a:spcBef>
                <a:spcAft>
                  <a:spcPct val="0"/>
                </a:spcAft>
                <a:defRPr/>
              </a:pPr>
              <a:t>28</a:t>
            </a:fld>
            <a:endParaRPr lang="en-GB" dirty="0"/>
          </a:p>
        </p:txBody>
      </p:sp>
    </p:spTree>
    <p:extLst>
      <p:ext uri="{BB962C8B-B14F-4D97-AF65-F5344CB8AC3E}">
        <p14:creationId xmlns:p14="http://schemas.microsoft.com/office/powerpoint/2010/main" val="3553798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5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38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9894BC-FB06-4E8E-806D-AC26081A1C49}" type="slidenum">
              <a:rPr lang="en-GB" smtClean="0"/>
              <a:pPr fontAlgn="base">
                <a:spcBef>
                  <a:spcPct val="0"/>
                </a:spcBef>
                <a:spcAft>
                  <a:spcPct val="0"/>
                </a:spcAft>
                <a:defRPr/>
              </a:pPr>
              <a:t>29</a:t>
            </a:fld>
            <a:endParaRPr lang="en-GB" dirty="0"/>
          </a:p>
        </p:txBody>
      </p:sp>
    </p:spTree>
    <p:extLst>
      <p:ext uri="{BB962C8B-B14F-4D97-AF65-F5344CB8AC3E}">
        <p14:creationId xmlns:p14="http://schemas.microsoft.com/office/powerpoint/2010/main" val="1688933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99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79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5911E3-EE46-4A6A-9EDF-8D19737E95DD}" type="slidenum">
              <a:rPr lang="en-GB" smtClean="0"/>
              <a:pPr fontAlgn="base">
                <a:spcBef>
                  <a:spcPct val="0"/>
                </a:spcBef>
                <a:spcAft>
                  <a:spcPct val="0"/>
                </a:spcAft>
                <a:defRPr/>
              </a:pPr>
              <a:t>30</a:t>
            </a:fld>
            <a:endParaRPr lang="en-GB" dirty="0"/>
          </a:p>
        </p:txBody>
      </p:sp>
    </p:spTree>
    <p:extLst>
      <p:ext uri="{BB962C8B-B14F-4D97-AF65-F5344CB8AC3E}">
        <p14:creationId xmlns:p14="http://schemas.microsoft.com/office/powerpoint/2010/main" val="3795708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4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27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B88771-6081-4B41-B6D0-2CE3E6D1994C}" type="slidenum">
              <a:rPr lang="en-GB" smtClean="0"/>
              <a:pPr fontAlgn="base">
                <a:spcBef>
                  <a:spcPct val="0"/>
                </a:spcBef>
                <a:spcAft>
                  <a:spcPct val="0"/>
                </a:spcAft>
                <a:defRPr/>
              </a:pPr>
              <a:t>13</a:t>
            </a:fld>
            <a:endParaRPr lang="en-GB" dirty="0"/>
          </a:p>
        </p:txBody>
      </p:sp>
    </p:spTree>
    <p:extLst>
      <p:ext uri="{BB962C8B-B14F-4D97-AF65-F5344CB8AC3E}">
        <p14:creationId xmlns:p14="http://schemas.microsoft.com/office/powerpoint/2010/main" val="5348013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9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AF1217-0AED-4D3F-BFD2-574AA6223A43}" type="slidenum">
              <a:rPr lang="en-GB" smtClean="0"/>
              <a:pPr fontAlgn="base">
                <a:spcBef>
                  <a:spcPct val="0"/>
                </a:spcBef>
                <a:spcAft>
                  <a:spcPct val="0"/>
                </a:spcAft>
                <a:defRPr/>
              </a:pPr>
              <a:t>31</a:t>
            </a:fld>
            <a:endParaRPr lang="en-GB" dirty="0"/>
          </a:p>
        </p:txBody>
      </p:sp>
    </p:spTree>
    <p:extLst>
      <p:ext uri="{BB962C8B-B14F-4D97-AF65-F5344CB8AC3E}">
        <p14:creationId xmlns:p14="http://schemas.microsoft.com/office/powerpoint/2010/main" val="2542699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99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DC0166-4B8C-4F04-80E3-85B14B043B4F}" type="slidenum">
              <a:rPr lang="en-GB" smtClean="0"/>
              <a:pPr fontAlgn="base">
                <a:spcBef>
                  <a:spcPct val="0"/>
                </a:spcBef>
                <a:spcAft>
                  <a:spcPct val="0"/>
                </a:spcAft>
                <a:defRPr/>
              </a:pPr>
              <a:t>32</a:t>
            </a:fld>
            <a:endParaRPr lang="en-GB" dirty="0"/>
          </a:p>
        </p:txBody>
      </p:sp>
    </p:spTree>
    <p:extLst>
      <p:ext uri="{BB962C8B-B14F-4D97-AF65-F5344CB8AC3E}">
        <p14:creationId xmlns:p14="http://schemas.microsoft.com/office/powerpoint/2010/main" val="30242760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5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38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9894BC-FB06-4E8E-806D-AC26081A1C49}" type="slidenum">
              <a:rPr lang="en-GB" smtClean="0"/>
              <a:pPr fontAlgn="base">
                <a:spcBef>
                  <a:spcPct val="0"/>
                </a:spcBef>
                <a:spcAft>
                  <a:spcPct val="0"/>
                </a:spcAft>
                <a:defRPr/>
              </a:pPr>
              <a:t>33</a:t>
            </a:fld>
            <a:endParaRPr lang="en-GB" dirty="0"/>
          </a:p>
        </p:txBody>
      </p:sp>
    </p:spTree>
    <p:extLst>
      <p:ext uri="{BB962C8B-B14F-4D97-AF65-F5344CB8AC3E}">
        <p14:creationId xmlns:p14="http://schemas.microsoft.com/office/powerpoint/2010/main" val="11410028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9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AF1217-0AED-4D3F-BFD2-574AA6223A43}" type="slidenum">
              <a:rPr lang="en-GB" smtClean="0"/>
              <a:pPr fontAlgn="base">
                <a:spcBef>
                  <a:spcPct val="0"/>
                </a:spcBef>
                <a:spcAft>
                  <a:spcPct val="0"/>
                </a:spcAft>
                <a:defRPr/>
              </a:pPr>
              <a:t>34</a:t>
            </a:fld>
            <a:endParaRPr lang="en-GB" dirty="0"/>
          </a:p>
        </p:txBody>
      </p:sp>
    </p:spTree>
    <p:extLst>
      <p:ext uri="{BB962C8B-B14F-4D97-AF65-F5344CB8AC3E}">
        <p14:creationId xmlns:p14="http://schemas.microsoft.com/office/powerpoint/2010/main" val="124228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8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68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3A68DE-F847-47A3-BA3B-C90B95DE86BD}" type="slidenum">
              <a:rPr lang="en-GB" smtClean="0"/>
              <a:pPr fontAlgn="base">
                <a:spcBef>
                  <a:spcPct val="0"/>
                </a:spcBef>
                <a:spcAft>
                  <a:spcPct val="0"/>
                </a:spcAft>
                <a:defRPr/>
              </a:pPr>
              <a:t>14</a:t>
            </a:fld>
            <a:endParaRPr lang="en-GB" dirty="0"/>
          </a:p>
        </p:txBody>
      </p:sp>
    </p:spTree>
    <p:extLst>
      <p:ext uri="{BB962C8B-B14F-4D97-AF65-F5344CB8AC3E}">
        <p14:creationId xmlns:p14="http://schemas.microsoft.com/office/powerpoint/2010/main" val="370982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9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AF1217-0AED-4D3F-BFD2-574AA6223A43}" type="slidenum">
              <a:rPr lang="en-GB" smtClean="0"/>
              <a:pPr fontAlgn="base">
                <a:spcBef>
                  <a:spcPct val="0"/>
                </a:spcBef>
                <a:spcAft>
                  <a:spcPct val="0"/>
                </a:spcAft>
                <a:defRPr/>
              </a:pPr>
              <a:t>15</a:t>
            </a:fld>
            <a:endParaRPr lang="en-GB" dirty="0"/>
          </a:p>
        </p:txBody>
      </p:sp>
    </p:spTree>
    <p:extLst>
      <p:ext uri="{BB962C8B-B14F-4D97-AF65-F5344CB8AC3E}">
        <p14:creationId xmlns:p14="http://schemas.microsoft.com/office/powerpoint/2010/main" val="1534944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07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986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E9CA5C-6F29-4183-AFA8-92CDA4250515}" type="slidenum">
              <a:rPr lang="en-GB" smtClean="0"/>
              <a:pPr fontAlgn="base">
                <a:spcBef>
                  <a:spcPct val="0"/>
                </a:spcBef>
                <a:spcAft>
                  <a:spcPct val="0"/>
                </a:spcAft>
                <a:defRPr/>
              </a:pPr>
              <a:t>16</a:t>
            </a:fld>
            <a:endParaRPr lang="en-GB" dirty="0"/>
          </a:p>
        </p:txBody>
      </p:sp>
    </p:spTree>
    <p:extLst>
      <p:ext uri="{BB962C8B-B14F-4D97-AF65-F5344CB8AC3E}">
        <p14:creationId xmlns:p14="http://schemas.microsoft.com/office/powerpoint/2010/main" val="5170111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48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27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B88771-6081-4B41-B6D0-2CE3E6D1994C}" type="slidenum">
              <a:rPr lang="en-GB" smtClean="0"/>
              <a:pPr fontAlgn="base">
                <a:spcBef>
                  <a:spcPct val="0"/>
                </a:spcBef>
                <a:spcAft>
                  <a:spcPct val="0"/>
                </a:spcAft>
                <a:defRPr/>
              </a:pPr>
              <a:t>17</a:t>
            </a:fld>
            <a:endParaRPr lang="en-GB" dirty="0"/>
          </a:p>
        </p:txBody>
      </p:sp>
    </p:spTree>
    <p:extLst>
      <p:ext uri="{BB962C8B-B14F-4D97-AF65-F5344CB8AC3E}">
        <p14:creationId xmlns:p14="http://schemas.microsoft.com/office/powerpoint/2010/main" val="71198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89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68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3A68DE-F847-47A3-BA3B-C90B95DE86BD}" type="slidenum">
              <a:rPr lang="en-GB" smtClean="0"/>
              <a:pPr fontAlgn="base">
                <a:spcBef>
                  <a:spcPct val="0"/>
                </a:spcBef>
                <a:spcAft>
                  <a:spcPct val="0"/>
                </a:spcAft>
                <a:defRPr/>
              </a:pPr>
              <a:t>18</a:t>
            </a:fld>
            <a:endParaRPr lang="en-GB" dirty="0"/>
          </a:p>
        </p:txBody>
      </p:sp>
    </p:spTree>
    <p:extLst>
      <p:ext uri="{BB962C8B-B14F-4D97-AF65-F5344CB8AC3E}">
        <p14:creationId xmlns:p14="http://schemas.microsoft.com/office/powerpoint/2010/main" val="3976044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5099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AF1217-0AED-4D3F-BFD2-574AA6223A43}" type="slidenum">
              <a:rPr lang="en-GB" smtClean="0"/>
              <a:pPr fontAlgn="base">
                <a:spcBef>
                  <a:spcPct val="0"/>
                </a:spcBef>
                <a:spcAft>
                  <a:spcPct val="0"/>
                </a:spcAft>
                <a:defRPr/>
              </a:pPr>
              <a:t>19</a:t>
            </a:fld>
            <a:endParaRPr lang="en-GB" dirty="0"/>
          </a:p>
        </p:txBody>
      </p:sp>
    </p:spTree>
    <p:extLst>
      <p:ext uri="{BB962C8B-B14F-4D97-AF65-F5344CB8AC3E}">
        <p14:creationId xmlns:p14="http://schemas.microsoft.com/office/powerpoint/2010/main" val="414767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99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DC0166-4B8C-4F04-80E3-85B14B043B4F}" type="slidenum">
              <a:rPr lang="en-GB" smtClean="0"/>
              <a:pPr fontAlgn="base">
                <a:spcBef>
                  <a:spcPct val="0"/>
                </a:spcBef>
                <a:spcAft>
                  <a:spcPct val="0"/>
                </a:spcAft>
                <a:defRPr/>
              </a:pPr>
              <a:t>20</a:t>
            </a:fld>
            <a:endParaRPr lang="en-GB" dirty="0"/>
          </a:p>
        </p:txBody>
      </p:sp>
    </p:spTree>
    <p:extLst>
      <p:ext uri="{BB962C8B-B14F-4D97-AF65-F5344CB8AC3E}">
        <p14:creationId xmlns:p14="http://schemas.microsoft.com/office/powerpoint/2010/main" val="2650741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7A15EE-18DE-4D80-AF7E-A7179AF7BB84}" type="datetime1">
              <a:rPr lang="en-GB" smtClean="0"/>
              <a:t>29/11/2019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417384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2933C7-EB61-42CC-A972-EC202F79F59E}" type="datetime1">
              <a:rPr lang="en-GB" smtClean="0"/>
              <a:t>29/11/2019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75305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DD33C-0CCD-4DD4-838B-027264FFA7DA}" type="datetime1">
              <a:rPr lang="en-GB" smtClean="0"/>
              <a:t>29/11/2019</a:t>
            </a:fld>
            <a:endParaRPr lang="en-GB" dirty="0"/>
          </a:p>
        </p:txBody>
      </p:sp>
      <p:sp>
        <p:nvSpPr>
          <p:cNvPr id="3" name="Footer Placeholder 2"/>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4" name="Slide Number Placeholder 3"/>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24679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1BC3D-1F0E-43D8-B9A1-7E0F1EC9679E}" type="datetime1">
              <a:rPr lang="en-GB" smtClean="0"/>
              <a:t>29/11/2019</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r>
              <a:rPr lang="en-GB" smtClean="0"/>
              <a:t>(c) Focus Education (UK) Ltd</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3639628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a:t>
            </a:fld>
            <a:endParaRPr lang="en-GB" dirty="0"/>
          </a:p>
        </p:txBody>
      </p:sp>
      <p:sp>
        <p:nvSpPr>
          <p:cNvPr id="4" name="Rectangle 3"/>
          <p:cNvSpPr/>
          <p:nvPr/>
        </p:nvSpPr>
        <p:spPr>
          <a:xfrm>
            <a:off x="580332" y="996694"/>
            <a:ext cx="7983335" cy="4510466"/>
          </a:xfrm>
          <a:prstGeom prst="rect">
            <a:avLst/>
          </a:prstGeom>
        </p:spPr>
        <p:txBody>
          <a:bodyPr wrap="square">
            <a:spAutoFit/>
          </a:bodyPr>
          <a:lstStyle/>
          <a:p>
            <a:pPr>
              <a:spcBef>
                <a:spcPts val="295"/>
              </a:spcBef>
              <a:spcAft>
                <a:spcPts val="0"/>
              </a:spcAft>
            </a:pPr>
            <a:r>
              <a:rPr lang="en-GB" sz="2400" b="1" dirty="0">
                <a:solidFill>
                  <a:srgbClr val="0082C9"/>
                </a:solidFill>
                <a:latin typeface="Comic Sans MS" panose="030F0702030302020204" pitchFamily="66" charset="0"/>
                <a:ea typeface="Roboto"/>
                <a:cs typeface="Roboto"/>
              </a:rPr>
              <a:t>Learning in EYFS:</a:t>
            </a:r>
            <a:endParaRPr lang="en-GB" sz="2400" dirty="0">
              <a:latin typeface="Roboto"/>
              <a:ea typeface="Roboto"/>
              <a:cs typeface="Roboto"/>
            </a:endParaRPr>
          </a:p>
          <a:p>
            <a:pPr>
              <a:spcBef>
                <a:spcPts val="295"/>
              </a:spcBef>
              <a:spcAft>
                <a:spcPts val="0"/>
              </a:spcAft>
            </a:pPr>
            <a:r>
              <a:rPr lang="en-GB" sz="1200" b="1" dirty="0">
                <a:latin typeface="Comic Sans MS" panose="030F0702030302020204" pitchFamily="66" charset="0"/>
                <a:ea typeface="Roboto"/>
                <a:cs typeface="Roboto"/>
              </a:rPr>
              <a:t> </a:t>
            </a:r>
            <a:endParaRPr lang="en-GB" sz="1200" dirty="0">
              <a:latin typeface="Roboto"/>
              <a:ea typeface="Roboto"/>
              <a:cs typeface="Roboto"/>
            </a:endParaRPr>
          </a:p>
          <a:p>
            <a:pPr marL="67310" marR="77470"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 following document </a:t>
            </a:r>
            <a:r>
              <a:rPr lang="en-GB" sz="1600" dirty="0">
                <a:solidFill>
                  <a:srgbClr val="292526"/>
                </a:solidFill>
                <a:latin typeface="Comic Sans MS" panose="030F0702030302020204" pitchFamily="66" charset="0"/>
                <a:ea typeface="Roboto"/>
                <a:cs typeface="Roboto"/>
              </a:rPr>
              <a:t>demonstrates which early years outcomes are prerequisite skills for science within the national curriculum.</a:t>
            </a:r>
            <a:r>
              <a:rPr lang="en-GB" sz="1600" spc="-80" dirty="0">
                <a:solidFill>
                  <a:srgbClr val="292526"/>
                </a:solidFill>
                <a:latin typeface="Comic Sans MS" panose="030F0702030302020204" pitchFamily="66" charset="0"/>
                <a:ea typeface="Roboto"/>
                <a:cs typeface="Roboto"/>
              </a:rPr>
              <a:t> </a:t>
            </a:r>
            <a:endParaRPr lang="en-GB" sz="1600" spc="-80" dirty="0" smtClean="0">
              <a:solidFill>
                <a:srgbClr val="292526"/>
              </a:solidFill>
              <a:latin typeface="Comic Sans MS" panose="030F0702030302020204" pitchFamily="66" charset="0"/>
              <a:ea typeface="Roboto"/>
              <a:cs typeface="Roboto"/>
            </a:endParaRPr>
          </a:p>
          <a:p>
            <a:pPr marL="67310" marR="77470" algn="just">
              <a:lnSpc>
                <a:spcPct val="105000"/>
              </a:lnSpc>
              <a:spcBef>
                <a:spcPts val="570"/>
              </a:spcBef>
              <a:spcAft>
                <a:spcPts val="0"/>
              </a:spcAft>
            </a:pPr>
            <a:endParaRPr lang="en-GB" sz="1600" spc="-80" dirty="0">
              <a:solidFill>
                <a:srgbClr val="292526"/>
              </a:solidFill>
              <a:latin typeface="Comic Sans MS" panose="030F0702030302020204" pitchFamily="66" charset="0"/>
              <a:ea typeface="Roboto"/>
              <a:cs typeface="Roboto"/>
            </a:endParaRPr>
          </a:p>
          <a:p>
            <a:pPr marL="67310" marR="77470"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a:t>
            </a:r>
            <a:r>
              <a:rPr lang="en-GB" sz="1600" spc="-55" dirty="0" smtClean="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table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below</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outlines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most</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relevant</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outcomes</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30-50</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months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55" dirty="0">
                <a:solidFill>
                  <a:srgbClr val="292526"/>
                </a:solidFill>
                <a:latin typeface="Comic Sans MS" panose="030F0702030302020204" pitchFamily="66" charset="0"/>
                <a:ea typeface="Roboto"/>
                <a:cs typeface="Roboto"/>
              </a:rPr>
              <a:t> </a:t>
            </a:r>
            <a:r>
              <a:rPr lang="en-GB" sz="1600" spc="-15" dirty="0">
                <a:solidFill>
                  <a:srgbClr val="292526"/>
                </a:solidFill>
                <a:latin typeface="Comic Sans MS" panose="030F0702030302020204" pitchFamily="66" charset="0"/>
                <a:ea typeface="Roboto"/>
                <a:cs typeface="Roboto"/>
              </a:rPr>
              <a:t>ELG,</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brought together</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different</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areas</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Foundation</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Stage,</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match</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programme</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study</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for</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science</a:t>
            </a:r>
            <a:r>
              <a:rPr lang="en-GB" sz="1600" dirty="0" smtClean="0">
                <a:solidFill>
                  <a:srgbClr val="292526"/>
                </a:solidFill>
                <a:latin typeface="Comic Sans MS" panose="030F0702030302020204" pitchFamily="66" charset="0"/>
                <a:ea typeface="Roboto"/>
                <a:cs typeface="Roboto"/>
              </a:rPr>
              <a:t>.</a:t>
            </a:r>
          </a:p>
          <a:p>
            <a:pPr marL="67310" marR="77470" algn="just">
              <a:lnSpc>
                <a:spcPct val="105000"/>
              </a:lnSpc>
              <a:spcBef>
                <a:spcPts val="570"/>
              </a:spcBef>
              <a:spcAft>
                <a:spcPts val="0"/>
              </a:spcAft>
            </a:pPr>
            <a:endParaRPr lang="en-GB" sz="1600" dirty="0">
              <a:latin typeface="Roboto"/>
              <a:ea typeface="Roboto"/>
              <a:cs typeface="Roboto"/>
            </a:endParaRPr>
          </a:p>
          <a:p>
            <a:pPr marL="67310" algn="just">
              <a:spcBef>
                <a:spcPts val="570"/>
              </a:spcBef>
              <a:spcAft>
                <a:spcPts val="0"/>
              </a:spcAft>
            </a:pPr>
            <a:r>
              <a:rPr lang="en-GB" sz="1600" dirty="0">
                <a:solidFill>
                  <a:srgbClr val="292526"/>
                </a:solidFill>
                <a:latin typeface="Comic Sans MS" panose="030F0702030302020204" pitchFamily="66" charset="0"/>
                <a:ea typeface="Roboto"/>
                <a:cs typeface="Roboto"/>
              </a:rPr>
              <a:t>The most relevant early years outcomes for science are taken from the following areas of learning</a:t>
            </a:r>
            <a:r>
              <a:rPr lang="en-GB" sz="1600" dirty="0" smtClean="0">
                <a:solidFill>
                  <a:srgbClr val="292526"/>
                </a:solidFill>
                <a:latin typeface="Comic Sans MS" panose="030F0702030302020204" pitchFamily="66" charset="0"/>
                <a:ea typeface="Roboto"/>
                <a:cs typeface="Roboto"/>
              </a:rPr>
              <a:t>:</a:t>
            </a:r>
          </a:p>
          <a:p>
            <a:pPr marL="67310" algn="just">
              <a:spcBef>
                <a:spcPts val="570"/>
              </a:spcBef>
              <a:spcAft>
                <a:spcPts val="0"/>
              </a:spcAft>
            </a:pPr>
            <a:endParaRPr lang="en-GB" sz="1600" dirty="0">
              <a:latin typeface="Roboto"/>
              <a:ea typeface="Roboto"/>
              <a:cs typeface="Roboto"/>
            </a:endParaRPr>
          </a:p>
          <a:p>
            <a:pPr marL="342900" lvl="0" indent="-342900">
              <a:spcBef>
                <a:spcPts val="360"/>
              </a:spcBef>
              <a:spcAft>
                <a:spcPts val="0"/>
              </a:spcAft>
              <a:buClr>
                <a:srgbClr val="231F20"/>
              </a:buClr>
              <a:buSzPts val="1100"/>
              <a:buFont typeface="Roboto"/>
              <a:buChar char="•"/>
              <a:tabLst>
                <a:tab pos="571500" algn="l"/>
              </a:tabLst>
            </a:pPr>
            <a:r>
              <a:rPr lang="en-GB" sz="1600" spc="-60" dirty="0">
                <a:solidFill>
                  <a:srgbClr val="231F20"/>
                </a:solidFill>
                <a:latin typeface="Comic Sans MS" panose="030F0702030302020204" pitchFamily="66" charset="0"/>
                <a:ea typeface="Roboto"/>
                <a:cs typeface="Roboto"/>
              </a:rPr>
              <a:t>Physical</a:t>
            </a:r>
            <a:r>
              <a:rPr lang="en-GB" sz="1600" spc="-65" dirty="0">
                <a:solidFill>
                  <a:srgbClr val="231F20"/>
                </a:solidFill>
                <a:latin typeface="Comic Sans MS" panose="030F0702030302020204" pitchFamily="66" charset="0"/>
                <a:ea typeface="Roboto"/>
                <a:cs typeface="Roboto"/>
              </a:rPr>
              <a:t> </a:t>
            </a:r>
            <a:r>
              <a:rPr lang="en-GB" sz="1600" spc="-60" dirty="0" smtClean="0">
                <a:solidFill>
                  <a:srgbClr val="231F20"/>
                </a:solidFill>
                <a:latin typeface="Comic Sans MS" panose="030F0702030302020204" pitchFamily="66" charset="0"/>
                <a:ea typeface="Roboto"/>
                <a:cs typeface="Roboto"/>
              </a:rPr>
              <a:t>Development</a:t>
            </a:r>
            <a:endParaRPr lang="en-GB" sz="1600" spc="-60" dirty="0">
              <a:latin typeface="Roboto"/>
              <a:ea typeface="Roboto"/>
              <a:cs typeface="Roboto"/>
            </a:endParaRPr>
          </a:p>
          <a:p>
            <a:pPr marL="342900" lvl="0" indent="-342900">
              <a:spcBef>
                <a:spcPts val="80"/>
              </a:spcBef>
              <a:spcAft>
                <a:spcPts val="0"/>
              </a:spcAft>
              <a:buClr>
                <a:srgbClr val="231F20"/>
              </a:buClr>
              <a:buSzPts val="1100"/>
              <a:buFont typeface="Roboto"/>
              <a:buChar char="•"/>
              <a:tabLst>
                <a:tab pos="571500" algn="l"/>
              </a:tabLst>
            </a:pPr>
            <a:r>
              <a:rPr lang="en-GB" sz="1600" spc="-60" dirty="0">
                <a:solidFill>
                  <a:srgbClr val="231F20"/>
                </a:solidFill>
                <a:latin typeface="Comic Sans MS" panose="030F0702030302020204" pitchFamily="66" charset="0"/>
                <a:ea typeface="Roboto"/>
                <a:cs typeface="Roboto"/>
              </a:rPr>
              <a:t>Understanding the</a:t>
            </a:r>
            <a:r>
              <a:rPr lang="en-GB" sz="1600" spc="-120" dirty="0">
                <a:solidFill>
                  <a:srgbClr val="231F20"/>
                </a:solidFill>
                <a:latin typeface="Comic Sans MS" panose="030F0702030302020204" pitchFamily="66" charset="0"/>
                <a:ea typeface="Roboto"/>
                <a:cs typeface="Roboto"/>
              </a:rPr>
              <a:t> </a:t>
            </a:r>
            <a:r>
              <a:rPr lang="en-GB" sz="1600" spc="-60" dirty="0">
                <a:solidFill>
                  <a:srgbClr val="231F20"/>
                </a:solidFill>
                <a:latin typeface="Comic Sans MS" panose="030F0702030302020204" pitchFamily="66" charset="0"/>
                <a:ea typeface="Roboto"/>
                <a:cs typeface="Roboto"/>
              </a:rPr>
              <a:t>World</a:t>
            </a:r>
            <a:endParaRPr lang="en-GB" sz="1600" spc="-60" dirty="0">
              <a:latin typeface="Roboto"/>
              <a:ea typeface="Roboto"/>
              <a:cs typeface="Roboto"/>
            </a:endParaRPr>
          </a:p>
          <a:p>
            <a:pPr marL="342900" lvl="0" indent="-342900">
              <a:spcBef>
                <a:spcPts val="110"/>
              </a:spcBef>
              <a:spcAft>
                <a:spcPts val="0"/>
              </a:spcAft>
              <a:buClr>
                <a:srgbClr val="231F20"/>
              </a:buClr>
              <a:buSzPts val="1100"/>
              <a:buFont typeface="Roboto"/>
              <a:buChar char="•"/>
              <a:tabLst>
                <a:tab pos="571500" algn="l"/>
              </a:tabLst>
            </a:pPr>
            <a:r>
              <a:rPr lang="en-GB" sz="1600" spc="-60" dirty="0">
                <a:solidFill>
                  <a:srgbClr val="231F20"/>
                </a:solidFill>
                <a:latin typeface="Comic Sans MS" panose="030F0702030302020204" pitchFamily="66" charset="0"/>
                <a:ea typeface="Roboto"/>
                <a:cs typeface="Roboto"/>
              </a:rPr>
              <a:t>Expressive Arts and</a:t>
            </a:r>
            <a:r>
              <a:rPr lang="en-GB" sz="1600" spc="-170" dirty="0">
                <a:solidFill>
                  <a:srgbClr val="231F20"/>
                </a:solidFill>
                <a:latin typeface="Comic Sans MS" panose="030F0702030302020204" pitchFamily="66" charset="0"/>
                <a:ea typeface="Roboto"/>
                <a:cs typeface="Roboto"/>
              </a:rPr>
              <a:t> </a:t>
            </a:r>
            <a:r>
              <a:rPr lang="en-GB" sz="1600" spc="-60" dirty="0">
                <a:solidFill>
                  <a:srgbClr val="231F20"/>
                </a:solidFill>
                <a:latin typeface="Comic Sans MS" panose="030F0702030302020204" pitchFamily="66" charset="0"/>
                <a:ea typeface="Roboto"/>
                <a:cs typeface="Roboto"/>
              </a:rPr>
              <a:t>Design</a:t>
            </a:r>
            <a:endParaRPr lang="en-GB" sz="1600" spc="-60" dirty="0">
              <a:effectLst/>
              <a:latin typeface="Roboto"/>
              <a:ea typeface="Roboto"/>
              <a:cs typeface="Roboto"/>
            </a:endParaRPr>
          </a:p>
        </p:txBody>
      </p:sp>
    </p:spTree>
    <p:extLst>
      <p:ext uri="{BB962C8B-B14F-4D97-AF65-F5344CB8AC3E}">
        <p14:creationId xmlns:p14="http://schemas.microsoft.com/office/powerpoint/2010/main" val="2348049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486400" y="422142"/>
            <a:ext cx="2220013" cy="239201"/>
          </a:xfrm>
          <a:prstGeom prst="rect">
            <a:avLst/>
          </a:prstGeom>
        </p:spPr>
      </p:pic>
      <p:sp>
        <p:nvSpPr>
          <p:cNvPr id="7" name="Right Bracket 6"/>
          <p:cNvSpPr/>
          <p:nvPr/>
        </p:nvSpPr>
        <p:spPr>
          <a:xfrm>
            <a:off x="7943059" y="1168925"/>
            <a:ext cx="110306" cy="382957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8" name="TextBox 7"/>
          <p:cNvSpPr txBox="1"/>
          <p:nvPr/>
        </p:nvSpPr>
        <p:spPr>
          <a:xfrm>
            <a:off x="8053365" y="2912919"/>
            <a:ext cx="805992" cy="230832"/>
          </a:xfrm>
          <a:prstGeom prst="rect">
            <a:avLst/>
          </a:prstGeom>
          <a:noFill/>
        </p:spPr>
        <p:txBody>
          <a:bodyPr wrap="square" rtlCol="0">
            <a:spAutoFit/>
          </a:bodyPr>
          <a:lstStyle/>
          <a:p>
            <a:r>
              <a:rPr lang="en-GB" sz="900" dirty="0">
                <a:latin typeface="Century Gothic" panose="020B0502020202020204" pitchFamily="34" charset="0"/>
              </a:rPr>
              <a:t>Chemistry</a:t>
            </a:r>
          </a:p>
        </p:txBody>
      </p:sp>
      <p:sp>
        <p:nvSpPr>
          <p:cNvPr id="9" name="TextBox 8"/>
          <p:cNvSpPr txBox="1"/>
          <p:nvPr/>
        </p:nvSpPr>
        <p:spPr>
          <a:xfrm>
            <a:off x="4743659" y="789587"/>
            <a:ext cx="3199400" cy="4374274"/>
          </a:xfrm>
          <a:prstGeom prst="rect">
            <a:avLst/>
          </a:prstGeom>
          <a:noFill/>
        </p:spPr>
        <p:txBody>
          <a:bodyPr wrap="square" rtlCol="0">
            <a:spAutoFit/>
          </a:bodyPr>
          <a:lstStyle/>
          <a:p>
            <a:pPr marL="214313" indent="-214313">
              <a:buFont typeface="Arial" panose="020B0604020202020204" pitchFamily="34" charset="0"/>
              <a:buChar char="•"/>
            </a:pPr>
            <a:endParaRPr lang="en-GB" sz="1000" dirty="0">
              <a:latin typeface="Century Gothic" panose="020B0502020202020204" pitchFamily="34" charset="0"/>
            </a:endParaRPr>
          </a:p>
          <a:p>
            <a:endParaRPr lang="en-GB" sz="1000" dirty="0">
              <a:latin typeface="Century Gothic" panose="020B0502020202020204" pitchFamily="34" charset="0"/>
            </a:endParaRPr>
          </a:p>
          <a:p>
            <a:r>
              <a:rPr lang="en-GB" sz="1000" b="1" dirty="0">
                <a:latin typeface="Century Gothic" panose="020B0502020202020204" pitchFamily="34" charset="0"/>
              </a:rPr>
              <a:t>Properties and changes of materials</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Compare and group together everyday materials on the basis of their properties, including their hardness, solubility, transparency, conductivity (electrical and thermal), and response to magnets </a:t>
            </a:r>
          </a:p>
          <a:p>
            <a:pPr marL="214313" indent="-214313">
              <a:buFont typeface="Arial" panose="020B0604020202020204" pitchFamily="34" charset="0"/>
              <a:buChar char="•"/>
            </a:pPr>
            <a:r>
              <a:rPr lang="en-GB" sz="1000" dirty="0">
                <a:latin typeface="Century Gothic" panose="020B0502020202020204" pitchFamily="34" charset="0"/>
              </a:rPr>
              <a:t>Know that some materials will dissolve in liquid to form a solution, and describe how to recover a substance from a solution </a:t>
            </a:r>
          </a:p>
          <a:p>
            <a:pPr marL="214313" indent="-214313">
              <a:buFont typeface="Arial" panose="020B0604020202020204" pitchFamily="34" charset="0"/>
              <a:buChar char="•"/>
            </a:pPr>
            <a:r>
              <a:rPr lang="en-GB" sz="1000" dirty="0">
                <a:latin typeface="Century Gothic" panose="020B0502020202020204" pitchFamily="34" charset="0"/>
              </a:rPr>
              <a:t>Use knowledge of solids, liquids and gases to decide how mixtures might be separated, including through filtering, sieving and evaporating </a:t>
            </a:r>
          </a:p>
          <a:p>
            <a:pPr marL="214313" indent="-214313">
              <a:buFont typeface="Arial" panose="020B0604020202020204" pitchFamily="34" charset="0"/>
              <a:buChar char="•"/>
            </a:pPr>
            <a:r>
              <a:rPr lang="en-GB" sz="1000" dirty="0">
                <a:latin typeface="Century Gothic" panose="020B0502020202020204" pitchFamily="34" charset="0"/>
              </a:rPr>
              <a:t>Give reasons, based on evidence from comparative and fair tests, for the particular uses of everyday materials, including metals, wood and plastic </a:t>
            </a:r>
          </a:p>
          <a:p>
            <a:pPr marL="214313" indent="-214313">
              <a:buFont typeface="Arial" panose="020B0604020202020204" pitchFamily="34" charset="0"/>
              <a:buChar char="•"/>
            </a:pPr>
            <a:r>
              <a:rPr lang="en-GB" sz="1000" dirty="0">
                <a:latin typeface="Century Gothic" panose="020B0502020202020204" pitchFamily="34" charset="0"/>
              </a:rPr>
              <a:t>Demonstrate that dissolving, mixing and changes of state are reversible changes </a:t>
            </a:r>
          </a:p>
          <a:p>
            <a:pPr marL="214313" indent="-214313">
              <a:buFont typeface="Arial" panose="020B0604020202020204" pitchFamily="34" charset="0"/>
              <a:buChar char="•"/>
            </a:pPr>
            <a:r>
              <a:rPr lang="en-GB" sz="1000" dirty="0">
                <a:latin typeface="Century Gothic" panose="020B0502020202020204" pitchFamily="34" charset="0"/>
              </a:rPr>
              <a:t>Explain that some changes result in the formation of new materials, and that this kind of change is not usually reversible, including changes associated with burning and the action of acid on bicarbonate of soda. </a:t>
            </a:r>
          </a:p>
          <a:p>
            <a:endParaRPr lang="en-GB" sz="825" dirty="0">
              <a:latin typeface="Century Gothic" panose="020B0502020202020204" pitchFamily="34" charset="0"/>
            </a:endParaRPr>
          </a:p>
        </p:txBody>
      </p:sp>
      <p:sp>
        <p:nvSpPr>
          <p:cNvPr id="10" name="Right Bracket 9"/>
          <p:cNvSpPr/>
          <p:nvPr/>
        </p:nvSpPr>
        <p:spPr>
          <a:xfrm>
            <a:off x="3559912" y="1083825"/>
            <a:ext cx="123318" cy="1640522"/>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1" name="TextBox 10"/>
          <p:cNvSpPr txBox="1"/>
          <p:nvPr/>
        </p:nvSpPr>
        <p:spPr>
          <a:xfrm>
            <a:off x="3694247" y="1788670"/>
            <a:ext cx="805992" cy="230832"/>
          </a:xfrm>
          <a:prstGeom prst="rect">
            <a:avLst/>
          </a:prstGeom>
          <a:noFill/>
        </p:spPr>
        <p:txBody>
          <a:bodyPr wrap="square" rtlCol="0">
            <a:spAutoFit/>
          </a:bodyPr>
          <a:lstStyle/>
          <a:p>
            <a:r>
              <a:rPr lang="en-GB" sz="900" dirty="0">
                <a:latin typeface="Century Gothic" panose="020B0502020202020204" pitchFamily="34" charset="0"/>
              </a:rPr>
              <a:t>Biology</a:t>
            </a:r>
          </a:p>
        </p:txBody>
      </p:sp>
      <p:sp>
        <p:nvSpPr>
          <p:cNvPr id="12" name="Right Bracket 11"/>
          <p:cNvSpPr/>
          <p:nvPr/>
        </p:nvSpPr>
        <p:spPr>
          <a:xfrm>
            <a:off x="3572924" y="3028335"/>
            <a:ext cx="113077" cy="3328016"/>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3" name="TextBox 12"/>
          <p:cNvSpPr txBox="1"/>
          <p:nvPr/>
        </p:nvSpPr>
        <p:spPr>
          <a:xfrm>
            <a:off x="3683230" y="4689418"/>
            <a:ext cx="805992" cy="230832"/>
          </a:xfrm>
          <a:prstGeom prst="rect">
            <a:avLst/>
          </a:prstGeom>
          <a:noFill/>
        </p:spPr>
        <p:txBody>
          <a:bodyPr wrap="square" rtlCol="0">
            <a:spAutoFit/>
          </a:bodyPr>
          <a:lstStyle/>
          <a:p>
            <a:r>
              <a:rPr lang="en-GB" sz="900" dirty="0">
                <a:latin typeface="Century Gothic" panose="020B0502020202020204" pitchFamily="34" charset="0"/>
              </a:rPr>
              <a:t>Physics</a:t>
            </a:r>
          </a:p>
        </p:txBody>
      </p:sp>
      <p:sp>
        <p:nvSpPr>
          <p:cNvPr id="14" name="TextBox 13"/>
          <p:cNvSpPr txBox="1"/>
          <p:nvPr/>
        </p:nvSpPr>
        <p:spPr>
          <a:xfrm>
            <a:off x="210265" y="358419"/>
            <a:ext cx="3550817" cy="6494085"/>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Year 5 </a:t>
            </a:r>
            <a:endParaRPr lang="en-GB" sz="1200" dirty="0">
              <a:latin typeface="Century Gothic" panose="020B0502020202020204" pitchFamily="34" charset="0"/>
            </a:endParaRPr>
          </a:p>
          <a:p>
            <a:endParaRPr lang="en-GB" sz="900" b="1" dirty="0">
              <a:latin typeface="Century Gothic" panose="020B0502020202020204" pitchFamily="34" charset="0"/>
            </a:endParaRPr>
          </a:p>
          <a:p>
            <a:endParaRPr lang="en-GB" sz="825" dirty="0">
              <a:latin typeface="Century Gothic" panose="020B0502020202020204" pitchFamily="34" charset="0"/>
            </a:endParaRPr>
          </a:p>
          <a:p>
            <a:r>
              <a:rPr lang="en-GB" sz="1000" b="1" dirty="0">
                <a:latin typeface="Century Gothic" panose="020B0502020202020204" pitchFamily="34" charset="0"/>
              </a:rPr>
              <a:t>Living things and their habitats</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Describe the differences in the life cycles of a mammal, an amphibian, an insect and a bird </a:t>
            </a:r>
          </a:p>
          <a:p>
            <a:pPr marL="214313" indent="-214313">
              <a:buFont typeface="Arial" panose="020B0604020202020204" pitchFamily="34" charset="0"/>
              <a:buChar char="•"/>
            </a:pPr>
            <a:r>
              <a:rPr lang="en-GB" sz="1000" dirty="0">
                <a:latin typeface="Century Gothic" panose="020B0502020202020204" pitchFamily="34" charset="0"/>
              </a:rPr>
              <a:t>Describe the life process of reproduction in some plants and animals. </a:t>
            </a:r>
          </a:p>
          <a:p>
            <a:endParaRPr lang="en-GB" sz="1000" b="1" dirty="0">
              <a:latin typeface="Century Gothic" panose="020B0502020202020204" pitchFamily="34" charset="0"/>
            </a:endParaRPr>
          </a:p>
          <a:p>
            <a:r>
              <a:rPr lang="en-GB" sz="1000" b="1" dirty="0">
                <a:latin typeface="Century Gothic" panose="020B0502020202020204" pitchFamily="34" charset="0"/>
              </a:rPr>
              <a:t>Animals, including humans</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Describe the changes as humans develop to old age. </a:t>
            </a:r>
          </a:p>
          <a:p>
            <a:pPr marL="214313" indent="-214313">
              <a:buFont typeface="Arial" panose="020B0604020202020204" pitchFamily="34" charset="0"/>
              <a:buChar char="•"/>
            </a:pPr>
            <a:endParaRPr lang="en-GB" sz="1000" dirty="0">
              <a:latin typeface="Century Gothic" panose="020B0502020202020204" pitchFamily="34" charset="0"/>
            </a:endParaRPr>
          </a:p>
          <a:p>
            <a:r>
              <a:rPr lang="en-GB" sz="1000" b="1" dirty="0">
                <a:latin typeface="Century Gothic" panose="020B0502020202020204" pitchFamily="34" charset="0"/>
              </a:rPr>
              <a:t>Earth and space</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Describe the movement of the Earth, and other planets, relative to the Sun in the solar system </a:t>
            </a:r>
          </a:p>
          <a:p>
            <a:pPr marL="214313" indent="-214313">
              <a:buFont typeface="Arial" panose="020B0604020202020204" pitchFamily="34" charset="0"/>
              <a:buChar char="•"/>
            </a:pPr>
            <a:r>
              <a:rPr lang="en-GB" sz="1000" dirty="0">
                <a:latin typeface="Century Gothic" panose="020B0502020202020204" pitchFamily="34" charset="0"/>
              </a:rPr>
              <a:t>Describe the movement of the Moon relative to the Earth </a:t>
            </a:r>
          </a:p>
          <a:p>
            <a:pPr marL="214313" indent="-214313">
              <a:buFont typeface="Arial" panose="020B0604020202020204" pitchFamily="34" charset="0"/>
              <a:buChar char="•"/>
            </a:pPr>
            <a:r>
              <a:rPr lang="en-GB" sz="1000" dirty="0">
                <a:latin typeface="Century Gothic" panose="020B0502020202020204" pitchFamily="34" charset="0"/>
              </a:rPr>
              <a:t>Describe the Sun, Earth and Moon as approximately spherical bodies </a:t>
            </a:r>
          </a:p>
          <a:p>
            <a:pPr marL="214313" indent="-214313">
              <a:buFont typeface="Arial" panose="020B0604020202020204" pitchFamily="34" charset="0"/>
              <a:buChar char="•"/>
            </a:pPr>
            <a:r>
              <a:rPr lang="en-GB" sz="1000" dirty="0">
                <a:latin typeface="Century Gothic" panose="020B0502020202020204" pitchFamily="34" charset="0"/>
              </a:rPr>
              <a:t>Use the idea of the Earth’s rotation to explain day and night and the apparent movement of the sun across the sky</a:t>
            </a:r>
          </a:p>
          <a:p>
            <a:endParaRPr lang="en-GB" sz="1000" dirty="0">
              <a:latin typeface="Century Gothic" panose="020B0502020202020204" pitchFamily="34" charset="0"/>
            </a:endParaRPr>
          </a:p>
          <a:p>
            <a:r>
              <a:rPr lang="en-GB" sz="1000" b="1" dirty="0">
                <a:latin typeface="Century Gothic" panose="020B0502020202020204" pitchFamily="34" charset="0"/>
              </a:rPr>
              <a:t>Forces</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Explain that unsupported objects fall towards the Earth because of the force of gravity acting between the Earth and the falling object </a:t>
            </a:r>
          </a:p>
          <a:p>
            <a:pPr marL="214313" indent="-214313">
              <a:buFont typeface="Arial" panose="020B0604020202020204" pitchFamily="34" charset="0"/>
              <a:buChar char="•"/>
            </a:pPr>
            <a:r>
              <a:rPr lang="en-GB" sz="1000" dirty="0">
                <a:latin typeface="Century Gothic" panose="020B0502020202020204" pitchFamily="34" charset="0"/>
              </a:rPr>
              <a:t>Identify the effects of air resistance, water resistance and friction, that act between moving surfaces </a:t>
            </a:r>
          </a:p>
          <a:p>
            <a:pPr marL="214313" indent="-214313">
              <a:buFont typeface="Arial" panose="020B0604020202020204" pitchFamily="34" charset="0"/>
              <a:buChar char="•"/>
            </a:pPr>
            <a:r>
              <a:rPr lang="en-GB" sz="1000" dirty="0">
                <a:latin typeface="Century Gothic" panose="020B0502020202020204" pitchFamily="34" charset="0"/>
              </a:rPr>
              <a:t>Recognise that some mechanisms, including levers, pulleys and gears, allow a smaller force to have a greater effect. </a:t>
            </a:r>
          </a:p>
          <a:p>
            <a:endParaRPr lang="en-GB" sz="825" dirty="0">
              <a:latin typeface="Century Gothic" panose="020B0502020202020204" pitchFamily="34" charset="0"/>
            </a:endParaRPr>
          </a:p>
          <a:p>
            <a:endParaRPr lang="en-GB" sz="825" dirty="0">
              <a:latin typeface="Century Gothic" panose="020B0502020202020204" pitchFamily="34" charset="0"/>
            </a:endParaRPr>
          </a:p>
          <a:p>
            <a:endParaRPr lang="en-GB" sz="825" dirty="0">
              <a:latin typeface="Century Gothic" panose="020B0502020202020204" pitchFamily="34" charset="0"/>
            </a:endParaRPr>
          </a:p>
        </p:txBody>
      </p:sp>
      <p:sp>
        <p:nvSpPr>
          <p:cNvPr id="2" name="Footer Placeholder 1">
            <a:extLst>
              <a:ext uri="{FF2B5EF4-FFF2-40B4-BE49-F238E27FC236}">
                <a16:creationId xmlns:a16="http://schemas.microsoft.com/office/drawing/2014/main" id="{DA74C24B-4A56-4640-908C-47D2782FCF1A}"/>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10</a:t>
            </a:fld>
            <a:endParaRPr lang="en-GB" dirty="0"/>
          </a:p>
        </p:txBody>
      </p:sp>
    </p:spTree>
    <p:extLst>
      <p:ext uri="{BB962C8B-B14F-4D97-AF65-F5344CB8AC3E}">
        <p14:creationId xmlns:p14="http://schemas.microsoft.com/office/powerpoint/2010/main" val="19018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844" y="249535"/>
            <a:ext cx="3639971" cy="6070893"/>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Year 6 </a:t>
            </a:r>
            <a:endParaRPr lang="en-GB" sz="1200" dirty="0">
              <a:latin typeface="Century Gothic" panose="020B0502020202020204" pitchFamily="34" charset="0"/>
            </a:endParaRPr>
          </a:p>
          <a:p>
            <a:endParaRPr lang="en-GB" sz="900" b="1" dirty="0">
              <a:latin typeface="Century Gothic" panose="020B0502020202020204" pitchFamily="34" charset="0"/>
            </a:endParaRPr>
          </a:p>
          <a:p>
            <a:endParaRPr lang="en-GB" sz="1050" dirty="0">
              <a:latin typeface="Century Gothic" panose="020B0502020202020204" pitchFamily="34" charset="0"/>
            </a:endParaRPr>
          </a:p>
          <a:p>
            <a:r>
              <a:rPr lang="en-GB" sz="1050" b="1" dirty="0">
                <a:latin typeface="Century Gothic" panose="020B0502020202020204" pitchFamily="34" charset="0"/>
              </a:rPr>
              <a:t>Living things and their habitats</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Describe how living things are classified into broad groups according to common observable characteristics and based on similarities and differences, including micro-organisms, plants and animals </a:t>
            </a:r>
          </a:p>
          <a:p>
            <a:pPr marL="214313" indent="-214313">
              <a:buFont typeface="Arial" panose="020B0604020202020204" pitchFamily="34" charset="0"/>
              <a:buChar char="•"/>
            </a:pPr>
            <a:r>
              <a:rPr lang="en-GB" sz="1050" dirty="0">
                <a:latin typeface="Century Gothic" panose="020B0502020202020204" pitchFamily="34" charset="0"/>
              </a:rPr>
              <a:t>Give reasons for classifying plants and animals based on specific characteristics. </a:t>
            </a:r>
          </a:p>
          <a:p>
            <a:pPr marL="214313" indent="-214313">
              <a:buFont typeface="Arial" panose="020B0604020202020204" pitchFamily="34" charset="0"/>
              <a:buChar char="•"/>
            </a:pPr>
            <a:endParaRPr lang="en-GB" sz="1050" dirty="0">
              <a:latin typeface="Century Gothic" panose="020B0502020202020204" pitchFamily="34" charset="0"/>
            </a:endParaRPr>
          </a:p>
          <a:p>
            <a:r>
              <a:rPr lang="en-GB" sz="1050" b="1" dirty="0">
                <a:latin typeface="Century Gothic" panose="020B0502020202020204" pitchFamily="34" charset="0"/>
              </a:rPr>
              <a:t>Animals, including humans</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Identify and name the main parts of the human circulatory system, and describe the functions of the heart, blood vessels and blood </a:t>
            </a:r>
          </a:p>
          <a:p>
            <a:pPr marL="214313" indent="-214313">
              <a:buFont typeface="Arial" panose="020B0604020202020204" pitchFamily="34" charset="0"/>
              <a:buChar char="•"/>
            </a:pPr>
            <a:r>
              <a:rPr lang="en-GB" sz="1050" dirty="0">
                <a:latin typeface="Century Gothic" panose="020B0502020202020204" pitchFamily="34" charset="0"/>
              </a:rPr>
              <a:t>Recognise the impact of diet, exercise, drugs and lifestyle on the way their bodies function</a:t>
            </a:r>
          </a:p>
          <a:p>
            <a:pPr marL="214313" indent="-214313">
              <a:buFont typeface="Arial" panose="020B0604020202020204" pitchFamily="34" charset="0"/>
              <a:buChar char="•"/>
            </a:pPr>
            <a:r>
              <a:rPr lang="en-GB" sz="1050" dirty="0">
                <a:latin typeface="Century Gothic" panose="020B0502020202020204" pitchFamily="34" charset="0"/>
              </a:rPr>
              <a:t>Describe the ways in which nutrients and water are transported within animals, including humans. </a:t>
            </a:r>
          </a:p>
          <a:p>
            <a:endParaRPr lang="en-GB" sz="1050" dirty="0">
              <a:latin typeface="Century Gothic" panose="020B0502020202020204" pitchFamily="34" charset="0"/>
            </a:endParaRPr>
          </a:p>
          <a:p>
            <a:r>
              <a:rPr lang="en-GB" sz="1050" b="1" dirty="0">
                <a:latin typeface="Century Gothic" panose="020B0502020202020204" pitchFamily="34" charset="0"/>
              </a:rPr>
              <a:t>Evolution and inheritance</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Recognise that living things have changed over time and that fossils provide information about living things that inhabited the Earth millions of years ago </a:t>
            </a:r>
          </a:p>
          <a:p>
            <a:pPr marL="214313" indent="-214313">
              <a:buFont typeface="Arial" panose="020B0604020202020204" pitchFamily="34" charset="0"/>
              <a:buChar char="•"/>
            </a:pPr>
            <a:r>
              <a:rPr lang="en-GB" sz="1050" dirty="0">
                <a:latin typeface="Century Gothic" panose="020B0502020202020204" pitchFamily="34" charset="0"/>
              </a:rPr>
              <a:t>Recognise that living things produce offspring of the same kind, but normally offspring vary and are not identical to their parents </a:t>
            </a:r>
          </a:p>
          <a:p>
            <a:pPr marL="214313" indent="-214313">
              <a:buFont typeface="Arial" panose="020B0604020202020204" pitchFamily="34" charset="0"/>
              <a:buChar char="•"/>
            </a:pPr>
            <a:r>
              <a:rPr lang="en-GB" sz="1050" dirty="0">
                <a:latin typeface="Century Gothic" panose="020B0502020202020204" pitchFamily="34" charset="0"/>
              </a:rPr>
              <a:t>Identify how animals and plants are adapted to suit their environment in different ways and that adaptation may lead to evolution. </a:t>
            </a:r>
          </a:p>
          <a:p>
            <a:endParaRPr lang="en-GB" sz="900" dirty="0">
              <a:latin typeface="Century Gothic" panose="020B0502020202020204" pitchFamily="34"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573593" y="562663"/>
            <a:ext cx="2220013" cy="239201"/>
          </a:xfrm>
          <a:prstGeom prst="rect">
            <a:avLst/>
          </a:prstGeom>
        </p:spPr>
      </p:pic>
      <p:sp>
        <p:nvSpPr>
          <p:cNvPr id="8" name="Right Bracket 7"/>
          <p:cNvSpPr/>
          <p:nvPr/>
        </p:nvSpPr>
        <p:spPr>
          <a:xfrm>
            <a:off x="3737815" y="1131743"/>
            <a:ext cx="126271" cy="4967399"/>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3897670" y="3500026"/>
            <a:ext cx="805992" cy="230832"/>
          </a:xfrm>
          <a:prstGeom prst="rect">
            <a:avLst/>
          </a:prstGeom>
          <a:noFill/>
        </p:spPr>
        <p:txBody>
          <a:bodyPr wrap="square" rtlCol="0">
            <a:spAutoFit/>
          </a:bodyPr>
          <a:lstStyle/>
          <a:p>
            <a:r>
              <a:rPr lang="en-GB" sz="900" dirty="0">
                <a:latin typeface="Century Gothic" panose="020B0502020202020204" pitchFamily="34" charset="0"/>
              </a:rPr>
              <a:t>Biology</a:t>
            </a:r>
          </a:p>
        </p:txBody>
      </p:sp>
      <p:sp>
        <p:nvSpPr>
          <p:cNvPr id="10" name="TextBox 9"/>
          <p:cNvSpPr txBox="1"/>
          <p:nvPr/>
        </p:nvSpPr>
        <p:spPr>
          <a:xfrm>
            <a:off x="4774207" y="1062386"/>
            <a:ext cx="3294880" cy="4293483"/>
          </a:xfrm>
          <a:prstGeom prst="rect">
            <a:avLst/>
          </a:prstGeom>
          <a:noFill/>
        </p:spPr>
        <p:txBody>
          <a:bodyPr wrap="square" rtlCol="0">
            <a:spAutoFit/>
          </a:bodyPr>
          <a:lstStyle/>
          <a:p>
            <a:r>
              <a:rPr lang="en-GB" sz="1050" b="1" dirty="0">
                <a:latin typeface="Century Gothic" panose="020B0502020202020204" pitchFamily="34" charset="0"/>
              </a:rPr>
              <a:t>Light</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Recognise that light appears to travel in straight lines </a:t>
            </a:r>
          </a:p>
          <a:p>
            <a:pPr marL="214313" indent="-214313">
              <a:buFont typeface="Arial" panose="020B0604020202020204" pitchFamily="34" charset="0"/>
              <a:buChar char="•"/>
            </a:pPr>
            <a:r>
              <a:rPr lang="en-GB" sz="1050" dirty="0">
                <a:latin typeface="Century Gothic" panose="020B0502020202020204" pitchFamily="34" charset="0"/>
              </a:rPr>
              <a:t>Use the idea that light travels in straight lines to explain that objects are seen because they give out or reflect light into the eye </a:t>
            </a:r>
          </a:p>
          <a:p>
            <a:pPr marL="214313" indent="-214313">
              <a:buFont typeface="Arial" panose="020B0604020202020204" pitchFamily="34" charset="0"/>
              <a:buChar char="•"/>
            </a:pPr>
            <a:r>
              <a:rPr lang="en-GB" sz="1050" dirty="0">
                <a:latin typeface="Century Gothic" panose="020B0502020202020204" pitchFamily="34" charset="0"/>
              </a:rPr>
              <a:t>Explain that we see things because light travels from light sources to our eyes or from light sources to objects and then to our eyes </a:t>
            </a:r>
          </a:p>
          <a:p>
            <a:pPr marL="214313" indent="-214313">
              <a:buFont typeface="Arial" panose="020B0604020202020204" pitchFamily="34" charset="0"/>
              <a:buChar char="•"/>
            </a:pPr>
            <a:r>
              <a:rPr lang="en-GB" sz="1050" dirty="0">
                <a:latin typeface="Century Gothic" panose="020B0502020202020204" pitchFamily="34" charset="0"/>
              </a:rPr>
              <a:t>Use the idea that light travels in straight lines to explain why shadows have the same shape as the objects that cast them. </a:t>
            </a:r>
          </a:p>
          <a:p>
            <a:endParaRPr lang="en-GB" sz="1050" dirty="0">
              <a:latin typeface="Century Gothic" panose="020B0502020202020204" pitchFamily="34" charset="0"/>
            </a:endParaRPr>
          </a:p>
          <a:p>
            <a:endParaRPr lang="en-GB" sz="1050" dirty="0">
              <a:latin typeface="Century Gothic" panose="020B0502020202020204" pitchFamily="34" charset="0"/>
            </a:endParaRPr>
          </a:p>
          <a:p>
            <a:r>
              <a:rPr lang="en-GB" sz="1050" b="1" dirty="0">
                <a:latin typeface="Century Gothic" panose="020B0502020202020204" pitchFamily="34" charset="0"/>
              </a:rPr>
              <a:t>Electricity</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Associate the brightness of a lamp or the volume of a buzzer with the number and voltage of cells used in the circuit </a:t>
            </a:r>
          </a:p>
          <a:p>
            <a:pPr marL="214313" indent="-214313">
              <a:buFont typeface="Arial" panose="020B0604020202020204" pitchFamily="34" charset="0"/>
              <a:buChar char="•"/>
            </a:pPr>
            <a:r>
              <a:rPr lang="en-GB" sz="1050" dirty="0">
                <a:latin typeface="Century Gothic" panose="020B0502020202020204" pitchFamily="34" charset="0"/>
              </a:rPr>
              <a:t>Compare and give reasons for variations in how components function, including the brightness of bulbs, the loudness of buzzers and the on/off position of switches </a:t>
            </a:r>
          </a:p>
          <a:p>
            <a:pPr marL="214313" indent="-214313">
              <a:buFont typeface="Arial" panose="020B0604020202020204" pitchFamily="34" charset="0"/>
              <a:buChar char="•"/>
            </a:pPr>
            <a:r>
              <a:rPr lang="en-GB" sz="1050" dirty="0">
                <a:latin typeface="Century Gothic" panose="020B0502020202020204" pitchFamily="34" charset="0"/>
              </a:rPr>
              <a:t>Use recognised symbols when representing a simple circuit in a diagram. </a:t>
            </a:r>
          </a:p>
        </p:txBody>
      </p:sp>
      <p:sp>
        <p:nvSpPr>
          <p:cNvPr id="11" name="Right Bracket 10"/>
          <p:cNvSpPr/>
          <p:nvPr/>
        </p:nvSpPr>
        <p:spPr>
          <a:xfrm>
            <a:off x="8139632" y="1217379"/>
            <a:ext cx="113044" cy="413849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2" name="TextBox 11"/>
          <p:cNvSpPr txBox="1"/>
          <p:nvPr/>
        </p:nvSpPr>
        <p:spPr>
          <a:xfrm>
            <a:off x="8196154" y="3269194"/>
            <a:ext cx="805992" cy="230832"/>
          </a:xfrm>
          <a:prstGeom prst="rect">
            <a:avLst/>
          </a:prstGeom>
          <a:noFill/>
        </p:spPr>
        <p:txBody>
          <a:bodyPr wrap="square" rtlCol="0">
            <a:spAutoFit/>
          </a:bodyPr>
          <a:lstStyle/>
          <a:p>
            <a:r>
              <a:rPr lang="en-GB" sz="900" dirty="0">
                <a:latin typeface="Century Gothic" panose="020B0502020202020204" pitchFamily="34" charset="0"/>
              </a:rPr>
              <a:t>Physics </a:t>
            </a:r>
          </a:p>
        </p:txBody>
      </p:sp>
      <p:sp>
        <p:nvSpPr>
          <p:cNvPr id="2" name="Footer Placeholder 1">
            <a:extLst>
              <a:ext uri="{FF2B5EF4-FFF2-40B4-BE49-F238E27FC236}">
                <a16:creationId xmlns:a16="http://schemas.microsoft.com/office/drawing/2014/main" id="{A7671C91-8854-4328-B368-88EFC8480FD5}"/>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11</a:t>
            </a:fld>
            <a:endParaRPr lang="en-GB" dirty="0"/>
          </a:p>
        </p:txBody>
      </p:sp>
    </p:spTree>
    <p:extLst>
      <p:ext uri="{BB962C8B-B14F-4D97-AF65-F5344CB8AC3E}">
        <p14:creationId xmlns:p14="http://schemas.microsoft.com/office/powerpoint/2010/main" val="3776532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642938" y="357188"/>
          <a:ext cx="8058152" cy="5828064"/>
        </p:xfrm>
        <a:graphic>
          <a:graphicData uri="http://schemas.openxmlformats.org/drawingml/2006/table">
            <a:tbl>
              <a:tblPr firstRow="1" bandRow="1">
                <a:tableStyleId>{5C22544A-7EE6-4342-B048-85BDC9FD1C3A}</a:tableStyleId>
              </a:tblPr>
              <a:tblGrid>
                <a:gridCol w="2014538">
                  <a:extLst>
                    <a:ext uri="{9D8B030D-6E8A-4147-A177-3AD203B41FA5}">
                      <a16:colId xmlns:a16="http://schemas.microsoft.com/office/drawing/2014/main" val="20000"/>
                    </a:ext>
                  </a:extLst>
                </a:gridCol>
                <a:gridCol w="2014538">
                  <a:extLst>
                    <a:ext uri="{9D8B030D-6E8A-4147-A177-3AD203B41FA5}">
                      <a16:colId xmlns:a16="http://schemas.microsoft.com/office/drawing/2014/main" val="20001"/>
                    </a:ext>
                  </a:extLst>
                </a:gridCol>
                <a:gridCol w="2014538">
                  <a:extLst>
                    <a:ext uri="{9D8B030D-6E8A-4147-A177-3AD203B41FA5}">
                      <a16:colId xmlns:a16="http://schemas.microsoft.com/office/drawing/2014/main" val="20002"/>
                    </a:ext>
                  </a:extLst>
                </a:gridCol>
                <a:gridCol w="2014538">
                  <a:extLst>
                    <a:ext uri="{9D8B030D-6E8A-4147-A177-3AD203B41FA5}">
                      <a16:colId xmlns:a16="http://schemas.microsoft.com/office/drawing/2014/main" val="20003"/>
                    </a:ext>
                  </a:extLst>
                </a:gridCol>
              </a:tblGrid>
              <a:tr h="37086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Working Scientifically</a:t>
                      </a:r>
                    </a:p>
                  </a:txBody>
                  <a:tcPr marT="45722" marB="45722">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365780">
                <a:tc gridSpan="4">
                  <a:txBody>
                    <a:bodyPr/>
                    <a:lstStyle/>
                    <a:p>
                      <a:pPr algn="ctr"/>
                      <a:r>
                        <a:rPr lang="en-GB" sz="1800" b="1" dirty="0">
                          <a:latin typeface="Century Gothic" pitchFamily="34" charset="0"/>
                        </a:rPr>
                        <a:t>Year 1</a:t>
                      </a:r>
                    </a:p>
                  </a:txBody>
                  <a:tcPr marT="45722" marB="45722">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860">
                <a:tc>
                  <a:txBody>
                    <a:bodyPr/>
                    <a:lstStyle/>
                    <a:p>
                      <a:pPr algn="ctr">
                        <a:spcAft>
                          <a:spcPts val="0"/>
                        </a:spcAft>
                      </a:pPr>
                      <a:r>
                        <a:rPr lang="en-GB" sz="1200" b="1" dirty="0">
                          <a:latin typeface="Century Gothic" pitchFamily="34" charset="0"/>
                          <a:ea typeface="Times New Roman"/>
                          <a:cs typeface="Times New Roman"/>
                        </a:rPr>
                        <a:t>Observing closely</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Performing Tests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Identifying and Classifying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Recording findings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911112">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talk about what they &lt;see, touch, smell, hear or taste&gt;?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a:solidFill>
                            <a:schemeClr val="dk1"/>
                          </a:solidFill>
                          <a:effectLst/>
                          <a:latin typeface="Century Gothic" pitchFamily="34" charset="0"/>
                          <a:ea typeface="+mn-ea"/>
                          <a:cs typeface="+mn-cs"/>
                        </a:rPr>
                        <a:t>Can they use simple equipment to help</a:t>
                      </a:r>
                      <a:r>
                        <a:rPr lang="en-GB" sz="1200" kern="1200" baseline="0" dirty="0">
                          <a:solidFill>
                            <a:schemeClr val="dk1"/>
                          </a:solidFill>
                          <a:effectLst/>
                          <a:latin typeface="Century Gothic" pitchFamily="34" charset="0"/>
                          <a:ea typeface="+mn-ea"/>
                          <a:cs typeface="+mn-cs"/>
                        </a:rPr>
                        <a:t> them </a:t>
                      </a:r>
                      <a:r>
                        <a:rPr lang="en-GB" sz="1200" kern="1200" dirty="0">
                          <a:solidFill>
                            <a:schemeClr val="dk1"/>
                          </a:solidFill>
                          <a:effectLst/>
                          <a:latin typeface="Century Gothic" pitchFamily="34" charset="0"/>
                          <a:ea typeface="+mn-ea"/>
                          <a:cs typeface="+mn-cs"/>
                        </a:rPr>
                        <a:t>make observations?</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latin typeface="Century Gothic" pitchFamily="34" charset="0"/>
                        <a:ea typeface="Times New Roman"/>
                        <a:cs typeface="Lucida Sans Unicode"/>
                      </a:endParaRPr>
                    </a:p>
                    <a:p>
                      <a:pPr marL="171450" lvl="0" indent="-171450">
                        <a:spcAft>
                          <a:spcPts val="0"/>
                        </a:spcAft>
                        <a:buFont typeface="Arial" pitchFamily="34" charset="0"/>
                        <a:buChar char="•"/>
                      </a:pPr>
                      <a:endParaRPr lang="en-GB" sz="12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a:solidFill>
                            <a:schemeClr val="dk1"/>
                          </a:solidFill>
                          <a:effectLst/>
                          <a:latin typeface="Century Gothic" pitchFamily="34" charset="0"/>
                          <a:ea typeface="+mn-ea"/>
                          <a:cs typeface="+mn-cs"/>
                        </a:rPr>
                        <a:t>Can they perform a simple test?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tell other people about what they have done?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dirty="0">
                        <a:latin typeface="Century Gothic" pitchFamily="34" charset="0"/>
                        <a:ea typeface="Times New Roman"/>
                        <a:cs typeface="Lucida Sans Unicode"/>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latin typeface="Century Gothic" pitchFamily="34" charset="0"/>
                        <a:ea typeface="Times New Roman"/>
                        <a:cs typeface="Lucida Sans Unicode"/>
                      </a:endParaRPr>
                    </a:p>
                    <a:p>
                      <a:pPr marL="171450" indent="-171450">
                        <a:buFont typeface="Arial" pitchFamily="34" charset="0"/>
                        <a:buChar char="•"/>
                      </a:pPr>
                      <a:endParaRPr lang="en-GB" sz="1200" dirty="0"/>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a:solidFill>
                            <a:schemeClr val="dk1"/>
                          </a:solidFill>
                          <a:effectLst/>
                          <a:latin typeface="Century Gothic" pitchFamily="34" charset="0"/>
                          <a:ea typeface="+mn-ea"/>
                          <a:cs typeface="+mn-cs"/>
                        </a:rPr>
                        <a:t>Can they identify and classify things they observe?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think of some questions to ask?</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answer some scientific questions?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give a simple reason for their answers?</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explain what they have found out?</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show their work using pictures, labels and captions?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kern="1200" dirty="0">
                          <a:solidFill>
                            <a:schemeClr val="dk1"/>
                          </a:solidFill>
                          <a:effectLst/>
                          <a:latin typeface="Century Gothic" pitchFamily="34" charset="0"/>
                          <a:ea typeface="+mn-ea"/>
                          <a:cs typeface="+mn-cs"/>
                        </a:rPr>
                        <a:t>Can they record their finding using standard units?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put some information in a chart or table?</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kern="1200" dirty="0">
                        <a:solidFill>
                          <a:schemeClr val="dk1"/>
                        </a:solidFill>
                        <a:effectLst/>
                        <a:latin typeface="Century Gothic" pitchFamily="34" charset="0"/>
                        <a:ea typeface="+mn-ea"/>
                        <a:cs typeface="+mn-cs"/>
                      </a:endParaRPr>
                    </a:p>
                    <a:p>
                      <a:pPr marL="0" indent="0">
                        <a:buFont typeface="Arial" pitchFamily="34" charset="0"/>
                        <a:buNone/>
                      </a:pPr>
                      <a:endParaRPr lang="en-GB" sz="1200" dirty="0"/>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70860">
                <a:tc gridSpan="4">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1 (Challenging)</a:t>
                      </a:r>
                    </a:p>
                  </a:txBody>
                  <a:tcPr marL="68580" marR="68580" marT="0" marB="0">
                    <a:solidFill>
                      <a:schemeClr val="accent1">
                        <a:lumMod val="40000"/>
                        <a:lumOff val="60000"/>
                      </a:schemeClr>
                    </a:solidFill>
                  </a:tcPr>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extLst>
                  <a:ext uri="{0D108BD9-81ED-4DB2-BD59-A6C34878D82A}">
                    <a16:rowId xmlns:a16="http://schemas.microsoft.com/office/drawing/2014/main" val="10004"/>
                  </a:ext>
                </a:extLst>
              </a:tr>
              <a:tr h="370860">
                <a:tc>
                  <a:txBody>
                    <a:bodyPr/>
                    <a:lstStyle/>
                    <a:p>
                      <a:pPr algn="ctr">
                        <a:spcAft>
                          <a:spcPts val="0"/>
                        </a:spcAft>
                      </a:pPr>
                      <a:r>
                        <a:rPr lang="en-GB" sz="1200" b="1" dirty="0">
                          <a:latin typeface="Century Gothic" pitchFamily="34" charset="0"/>
                          <a:ea typeface="Times New Roman"/>
                          <a:cs typeface="Times New Roman"/>
                        </a:rPr>
                        <a:t>Observing closely</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Performing Tests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Identifying and Classifying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Recording findings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515060">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find out by watching, listening, tasting, smelling and touching?</a:t>
                      </a:r>
                    </a:p>
                    <a:p>
                      <a:pPr marL="171450" indent="-171450">
                        <a:buFont typeface="Arial" pitchFamily="34" charset="0"/>
                        <a:buChar char="•"/>
                      </a:pPr>
                      <a:endParaRPr lang="en-GB" sz="1200" dirty="0">
                        <a:latin typeface="Century Gothic" pitchFamily="34" charset="0"/>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give a simple reason for their answers?</a:t>
                      </a:r>
                    </a:p>
                    <a:p>
                      <a:pPr marL="0" indent="0">
                        <a:buFont typeface="Arial" pitchFamily="34" charset="0"/>
                        <a:buNone/>
                      </a:pPr>
                      <a:endParaRPr lang="en-GB" sz="1200" dirty="0">
                        <a:latin typeface="Century Gothic" pitchFamily="34" charset="0"/>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talk about similarities and differences?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what they have found out using scientific vocabulary</a:t>
                      </a:r>
                      <a:r>
                        <a:rPr lang="en-GB" sz="1200" dirty="0">
                          <a:latin typeface="Century Gothic" pitchFamily="34" charset="0"/>
                          <a:ea typeface="+mn-ea"/>
                          <a:cs typeface="+mn-cs"/>
                        </a:rPr>
                        <a:t>?</a:t>
                      </a:r>
                      <a:endParaRPr lang="en-GB" sz="12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use ICT to show their working?</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make accurate measurements?</a:t>
                      </a:r>
                    </a:p>
                    <a:p>
                      <a:pPr marL="171450" indent="-171450">
                        <a:buFont typeface="Arial" pitchFamily="34" charset="0"/>
                        <a:buChar char="•"/>
                      </a:pPr>
                      <a:endParaRPr lang="en-GB" sz="1200" dirty="0">
                        <a:latin typeface="Century Gothic"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90DDCFB4-D285-4699-9B93-0A0DE53C574F}"/>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12</a:t>
            </a:fld>
            <a:endParaRPr lang="en-GB" dirty="0"/>
          </a:p>
        </p:txBody>
      </p:sp>
    </p:spTree>
    <p:extLst>
      <p:ext uri="{BB962C8B-B14F-4D97-AF65-F5344CB8AC3E}">
        <p14:creationId xmlns:p14="http://schemas.microsoft.com/office/powerpoint/2010/main" val="2741174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2856462537"/>
              </p:ext>
            </p:extLst>
          </p:nvPr>
        </p:nvGraphicFramePr>
        <p:xfrm>
          <a:off x="323526" y="357188"/>
          <a:ext cx="8568956" cy="5927968"/>
        </p:xfrm>
        <a:graphic>
          <a:graphicData uri="http://schemas.openxmlformats.org/drawingml/2006/table">
            <a:tbl>
              <a:tblPr firstRow="1" bandRow="1">
                <a:tableStyleId>{5C22544A-7EE6-4342-B048-85BDC9FD1C3A}</a:tableStyleId>
              </a:tblPr>
              <a:tblGrid>
                <a:gridCol w="2142239">
                  <a:extLst>
                    <a:ext uri="{9D8B030D-6E8A-4147-A177-3AD203B41FA5}">
                      <a16:colId xmlns:a16="http://schemas.microsoft.com/office/drawing/2014/main" val="20000"/>
                    </a:ext>
                  </a:extLst>
                </a:gridCol>
                <a:gridCol w="2142239">
                  <a:extLst>
                    <a:ext uri="{9D8B030D-6E8A-4147-A177-3AD203B41FA5}">
                      <a16:colId xmlns:a16="http://schemas.microsoft.com/office/drawing/2014/main" val="20001"/>
                    </a:ext>
                  </a:extLst>
                </a:gridCol>
                <a:gridCol w="2142239">
                  <a:extLst>
                    <a:ext uri="{9D8B030D-6E8A-4147-A177-3AD203B41FA5}">
                      <a16:colId xmlns:a16="http://schemas.microsoft.com/office/drawing/2014/main" val="20002"/>
                    </a:ext>
                  </a:extLst>
                </a:gridCol>
                <a:gridCol w="2142239">
                  <a:extLst>
                    <a:ext uri="{9D8B030D-6E8A-4147-A177-3AD203B41FA5}">
                      <a16:colId xmlns:a16="http://schemas.microsoft.com/office/drawing/2014/main" val="20003"/>
                    </a:ext>
                  </a:extLst>
                </a:gridCol>
              </a:tblGrid>
              <a:tr h="370728">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Life</a:t>
                      </a:r>
                      <a:r>
                        <a:rPr lang="en-GB" sz="1800" baseline="0" dirty="0">
                          <a:solidFill>
                            <a:schemeClr val="bg1"/>
                          </a:solidFill>
                          <a:latin typeface="Century Gothic" pitchFamily="34" charset="0"/>
                        </a:rPr>
                        <a:t> Processes and Living Things</a:t>
                      </a:r>
                      <a:endParaRPr lang="en-GB" sz="1800" dirty="0">
                        <a:solidFill>
                          <a:schemeClr val="bg1"/>
                        </a:solidFill>
                        <a:latin typeface="Century Gothic" pitchFamily="34" charset="0"/>
                      </a:endParaRPr>
                    </a:p>
                  </a:txBody>
                  <a:tcPr marT="45706" marB="45706">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365721">
                <a:tc gridSpan="4">
                  <a:txBody>
                    <a:bodyPr/>
                    <a:lstStyle/>
                    <a:p>
                      <a:pPr algn="ctr"/>
                      <a:r>
                        <a:rPr lang="en-GB" sz="1800" b="1" dirty="0">
                          <a:latin typeface="Century Gothic" pitchFamily="34" charset="0"/>
                        </a:rPr>
                        <a:t>Year 1</a:t>
                      </a:r>
                    </a:p>
                  </a:txBody>
                  <a:tcPr marT="45706" marB="45706">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728">
                <a:tc gridSpan="2">
                  <a:txBody>
                    <a:bodyPr/>
                    <a:lstStyle/>
                    <a:p>
                      <a:pPr algn="ctr">
                        <a:spcAft>
                          <a:spcPts val="0"/>
                        </a:spcAft>
                      </a:pPr>
                      <a:r>
                        <a:rPr lang="en-GB" sz="1200" b="1" dirty="0">
                          <a:latin typeface="Century Gothic" pitchFamily="34" charset="0"/>
                          <a:ea typeface="Times New Roman"/>
                          <a:cs typeface="Times New Roman"/>
                        </a:rPr>
                        <a:t>Animals, including humans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hMerge="1">
                  <a:txBody>
                    <a:bodyPr/>
                    <a:lstStyle/>
                    <a:p>
                      <a:pPr algn="ctr">
                        <a:spcAft>
                          <a:spcPts val="0"/>
                        </a:spcAft>
                      </a:pPr>
                      <a:endParaRPr lang="en-GB" sz="1200" dirty="0">
                        <a:latin typeface="Century Gothic" pitchFamily="34" charset="0"/>
                        <a:ea typeface="Times New Roman"/>
                        <a:cs typeface="Times New Roman"/>
                      </a:endParaRPr>
                    </a:p>
                  </a:txBody>
                  <a:tcPr marL="68580" marR="68580" marT="0" marB="0">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Plants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Variation and classification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676592">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point out some of the differences between different animals?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sort photographs of</a:t>
                      </a:r>
                      <a:r>
                        <a:rPr lang="en-GB" sz="1000" baseline="0" dirty="0">
                          <a:latin typeface="Century Gothic" pitchFamily="34" charset="0"/>
                          <a:ea typeface="Times New Roman"/>
                          <a:cs typeface="Lucida Sans Unicode"/>
                        </a:rPr>
                        <a:t> </a:t>
                      </a:r>
                      <a:r>
                        <a:rPr lang="en-GB" sz="1000" dirty="0">
                          <a:latin typeface="Century Gothic" pitchFamily="34" charset="0"/>
                          <a:ea typeface="Times New Roman"/>
                          <a:cs typeface="Lucida Sans Unicode"/>
                        </a:rPr>
                        <a:t>living things and non-living things?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classify common animals? (birds, fish, amphibians, reptiles, mammals, invertebrates)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describe how an animal is suited to its environment?</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000" kern="1200" dirty="0">
                        <a:solidFill>
                          <a:schemeClr val="dk1"/>
                        </a:solidFill>
                        <a:effectLst/>
                        <a:latin typeface="Century Gothic" pitchFamily="34" charset="0"/>
                        <a:ea typeface="+mn-ea"/>
                        <a:cs typeface="+mn-cs"/>
                      </a:endParaRPr>
                    </a:p>
                    <a:p>
                      <a:pPr marL="171450" lvl="0" indent="-171450">
                        <a:spcAft>
                          <a:spcPts val="0"/>
                        </a:spcAft>
                        <a:buFont typeface="Arial" pitchFamily="34" charset="0"/>
                        <a:buChar char="•"/>
                      </a:pPr>
                      <a:endParaRPr lang="en-GB" sz="10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name the parts of the human body that they can see?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identify the main parts of the human body and link them to their senses?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name the parts of an animal’s body?</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name a range of domestic animals?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classify animals by what they eat? (carnivore, herbivore, omnivore)</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compare the bodies of different animals?</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name the</a:t>
                      </a:r>
                      <a:r>
                        <a:rPr lang="en-GB" sz="1000" baseline="0" dirty="0">
                          <a:latin typeface="Century Gothic" pitchFamily="34" charset="0"/>
                          <a:ea typeface="Times New Roman"/>
                          <a:cs typeface="Lucida Sans Unicode"/>
                        </a:rPr>
                        <a:t> petals, stem, leaf and root of a plant</a:t>
                      </a:r>
                      <a:r>
                        <a:rPr lang="en-GB" sz="1000" dirty="0">
                          <a:latin typeface="Century Gothic" pitchFamily="34" charset="0"/>
                          <a:ea typeface="Times New Roman"/>
                          <a:cs typeface="Lucida Sans Unicode"/>
                        </a:rPr>
                        <a: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identify and name a range of common plants and trees?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recognise deciduous and evergreen trees?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describe the parts of a plant (roots, stem, leaves, flowers)?</a:t>
                      </a:r>
                    </a:p>
                    <a:p>
                      <a:pPr marL="0" lvl="0" indent="0">
                        <a:spcAft>
                          <a:spcPts val="0"/>
                        </a:spcAft>
                        <a:buFont typeface="Arial" pitchFamily="34" charset="0"/>
                        <a:buNone/>
                      </a:pPr>
                      <a:endParaRPr lang="en-GB" sz="10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sort some plants by size?</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sort some animals by body covering, </a:t>
                      </a:r>
                      <a:r>
                        <a:rPr lang="en-GB" sz="1000" dirty="0" err="1">
                          <a:latin typeface="Century Gothic" pitchFamily="34" charset="0"/>
                          <a:ea typeface="Times New Roman"/>
                          <a:cs typeface="Lucida Sans Unicode"/>
                        </a:rPr>
                        <a:t>e.g</a:t>
                      </a:r>
                      <a:r>
                        <a:rPr lang="en-GB" sz="1000" dirty="0">
                          <a:latin typeface="Century Gothic" pitchFamily="34" charset="0"/>
                          <a:ea typeface="Times New Roman"/>
                          <a:cs typeface="Lucida Sans Unicode"/>
                        </a:rPr>
                        <a:t>, scales, fur and skin?</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70728">
                <a:tc gridSpan="4">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1 (Challenging)</a:t>
                      </a:r>
                    </a:p>
                  </a:txBody>
                  <a:tcPr marL="68580" marR="68580" marT="0" marB="0" anchor="ctr">
                    <a:solidFill>
                      <a:schemeClr val="accent1">
                        <a:lumMod val="40000"/>
                        <a:lumOff val="60000"/>
                      </a:schemeClr>
                    </a:solidFill>
                  </a:tcPr>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extLst>
                  <a:ext uri="{0D108BD9-81ED-4DB2-BD59-A6C34878D82A}">
                    <a16:rowId xmlns:a16="http://schemas.microsoft.com/office/drawing/2014/main" val="10004"/>
                  </a:ext>
                </a:extLst>
              </a:tr>
              <a:tr h="370728">
                <a:tc gridSpan="2">
                  <a:txBody>
                    <a:bodyPr/>
                    <a:lstStyle/>
                    <a:p>
                      <a:pPr algn="ctr">
                        <a:spcAft>
                          <a:spcPts val="0"/>
                        </a:spcAft>
                      </a:pPr>
                      <a:r>
                        <a:rPr lang="en-GB" sz="1200" b="1" dirty="0">
                          <a:latin typeface="Century Gothic" pitchFamily="34" charset="0"/>
                          <a:ea typeface="Times New Roman"/>
                          <a:cs typeface="Times New Roman"/>
                        </a:rPr>
                        <a:t>Animals, including humans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hMerge="1">
                  <a:txBody>
                    <a:bodyPr/>
                    <a:lstStyle/>
                    <a:p>
                      <a:pPr algn="ctr">
                        <a:spcAft>
                          <a:spcPts val="0"/>
                        </a:spcAft>
                      </a:pPr>
                      <a:endParaRPr lang="en-GB" sz="1200" dirty="0">
                        <a:latin typeface="Century Gothic" pitchFamily="34" charset="0"/>
                        <a:ea typeface="Times New Roman"/>
                        <a:cs typeface="Times New Roman"/>
                      </a:endParaRPr>
                    </a:p>
                  </a:txBody>
                  <a:tcPr marL="68580" marR="68580" marT="0" marB="0">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Plants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Variation and classification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508697">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begin to classify animals according to a number of given</a:t>
                      </a:r>
                      <a:r>
                        <a:rPr lang="en-GB" sz="1000" baseline="0" dirty="0">
                          <a:latin typeface="Century Gothic" pitchFamily="34" charset="0"/>
                          <a:ea typeface="Times New Roman"/>
                          <a:cs typeface="Lucida Sans Unicode"/>
                        </a:rPr>
                        <a:t> criteria?</a:t>
                      </a:r>
                      <a:endParaRPr lang="en-GB" sz="1000" dirty="0">
                        <a:latin typeface="Century Gothic" pitchFamily="34" charset="0"/>
                        <a:ea typeface="Times New Roman"/>
                        <a:cs typeface="Lucida Sans Unicode"/>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point out differences between living things and non-living things?</a:t>
                      </a:r>
                    </a:p>
                    <a:p>
                      <a:pPr marL="171450" indent="-171450">
                        <a:buFont typeface="Arial" pitchFamily="34" charset="0"/>
                        <a:buChar char="•"/>
                      </a:pPr>
                      <a:endParaRPr lang="en-GB" sz="1000" dirty="0">
                        <a:latin typeface="Century Gothic" pitchFamily="34" charset="0"/>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name some parts of the human body that cannot be seen?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say why certain animals have certain characteristics?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name a range of wild animals?</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0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name the main parts of a flowering plant?</a:t>
                      </a:r>
                    </a:p>
                    <a:p>
                      <a:pPr marL="171450" indent="-171450">
                        <a:buFont typeface="Arial" pitchFamily="34" charset="0"/>
                        <a:buChar char="•"/>
                      </a:pPr>
                      <a:endParaRPr lang="en-GB" sz="1000" dirty="0">
                        <a:latin typeface="Century Gothic" pitchFamily="34" charset="0"/>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sort some plants by those that can be eaten and those that cannot?</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sort some animals on</a:t>
                      </a:r>
                      <a:r>
                        <a:rPr lang="en-GB" sz="1000" baseline="0" dirty="0">
                          <a:latin typeface="Century Gothic" pitchFamily="34" charset="0"/>
                          <a:ea typeface="Times New Roman"/>
                          <a:cs typeface="Lucida Sans Unicode"/>
                        </a:rPr>
                        <a:t> a simple branching diagram with features such as</a:t>
                      </a:r>
                      <a:r>
                        <a:rPr lang="en-GB" sz="1000" dirty="0">
                          <a:latin typeface="Century Gothic" pitchFamily="34" charset="0"/>
                          <a:ea typeface="Times New Roman"/>
                          <a:cs typeface="Lucida Sans Unicode"/>
                        </a:rPr>
                        <a:t> meat eaters and non meat eaters; swim and cannot swim?</a:t>
                      </a:r>
                    </a:p>
                    <a:p>
                      <a:pPr marL="171450" indent="-171450">
                        <a:buFont typeface="Arial" pitchFamily="34" charset="0"/>
                        <a:buChar char="•"/>
                      </a:pPr>
                      <a:endParaRPr lang="en-GB" sz="1000" dirty="0">
                        <a:latin typeface="Century Gothic"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EBE89AAF-7D43-4296-A831-7FC30B99C6B2}"/>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13</a:t>
            </a:fld>
            <a:endParaRPr lang="en-GB" dirty="0"/>
          </a:p>
        </p:txBody>
      </p:sp>
    </p:spTree>
    <p:extLst>
      <p:ext uri="{BB962C8B-B14F-4D97-AF65-F5344CB8AC3E}">
        <p14:creationId xmlns:p14="http://schemas.microsoft.com/office/powerpoint/2010/main" val="389098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3641496040"/>
              </p:ext>
            </p:extLst>
          </p:nvPr>
        </p:nvGraphicFramePr>
        <p:xfrm>
          <a:off x="611560" y="1253834"/>
          <a:ext cx="8058150" cy="3942222"/>
        </p:xfrm>
        <a:graphic>
          <a:graphicData uri="http://schemas.openxmlformats.org/drawingml/2006/table">
            <a:tbl>
              <a:tblPr firstRow="1" bandRow="1">
                <a:tableStyleId>{5C22544A-7EE6-4342-B048-85BDC9FD1C3A}</a:tableStyleId>
              </a:tblPr>
              <a:tblGrid>
                <a:gridCol w="8058150">
                  <a:extLst>
                    <a:ext uri="{9D8B030D-6E8A-4147-A177-3AD203B41FA5}">
                      <a16:colId xmlns:a16="http://schemas.microsoft.com/office/drawing/2014/main" val="20000"/>
                    </a:ext>
                  </a:extLst>
                </a:gridCol>
              </a:tblGrid>
              <a:tr h="37088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Everyday Materials</a:t>
                      </a:r>
                    </a:p>
                  </a:txBody>
                  <a:tcPr marT="45725" marB="45725">
                    <a:solidFill>
                      <a:schemeClr val="accent1"/>
                    </a:solidFill>
                  </a:tcPr>
                </a:tc>
                <a:extLst>
                  <a:ext uri="{0D108BD9-81ED-4DB2-BD59-A6C34878D82A}">
                    <a16:rowId xmlns:a16="http://schemas.microsoft.com/office/drawing/2014/main" val="10000"/>
                  </a:ext>
                </a:extLst>
              </a:tr>
              <a:tr h="365804">
                <a:tc>
                  <a:txBody>
                    <a:bodyPr/>
                    <a:lstStyle/>
                    <a:p>
                      <a:pPr algn="ctr"/>
                      <a:r>
                        <a:rPr lang="en-GB" sz="1800" b="1" dirty="0">
                          <a:latin typeface="Century Gothic" pitchFamily="34" charset="0"/>
                        </a:rPr>
                        <a:t>Year 1</a:t>
                      </a:r>
                    </a:p>
                  </a:txBody>
                  <a:tcPr marT="45725" marB="45725">
                    <a:solidFill>
                      <a:schemeClr val="accent1">
                        <a:lumMod val="40000"/>
                        <a:lumOff val="60000"/>
                      </a:schemeClr>
                    </a:solidFill>
                  </a:tcPr>
                </a:tc>
                <a:extLst>
                  <a:ext uri="{0D108BD9-81ED-4DB2-BD59-A6C34878D82A}">
                    <a16:rowId xmlns:a16="http://schemas.microsoft.com/office/drawing/2014/main" val="10001"/>
                  </a:ext>
                </a:extLst>
              </a:tr>
              <a:tr h="370884">
                <a:tc>
                  <a:txBody>
                    <a:bodyPr/>
                    <a:lstStyle/>
                    <a:p>
                      <a:pPr algn="ctr">
                        <a:spcAft>
                          <a:spcPts val="0"/>
                        </a:spcAft>
                      </a:pPr>
                      <a:r>
                        <a:rPr lang="en-GB" sz="1200" b="1" dirty="0">
                          <a:latin typeface="Century Gothic" pitchFamily="34" charset="0"/>
                          <a:ea typeface="Times New Roman"/>
                          <a:cs typeface="Times New Roman"/>
                        </a:rPr>
                        <a:t>Everyday materials (classifying and grouping)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668096">
                <a:tc>
                  <a:txBody>
                    <a:bodyPr/>
                    <a:lstStyle/>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describe materials using their senses?</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describe materials using their senses, using specific scientific</a:t>
                      </a:r>
                      <a:r>
                        <a:rPr lang="en-GB" sz="1200" baseline="0" dirty="0">
                          <a:latin typeface="Century Gothic" pitchFamily="34" charset="0"/>
                          <a:ea typeface="Times New Roman"/>
                          <a:cs typeface="Lucida Sans Unicode"/>
                        </a:rPr>
                        <a:t> words</a:t>
                      </a:r>
                      <a:r>
                        <a:rPr lang="en-GB" sz="1200" dirty="0">
                          <a:latin typeface="Century Gothic" pitchFamily="34" charset="0"/>
                          <a:ea typeface="Times New Roman"/>
                          <a:cs typeface="Lucida Sans Unicode"/>
                        </a:rPr>
                        <a:t>?</a:t>
                      </a:r>
                    </a:p>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explain what material objects are made from?</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why a material might be useful for a specific job?</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name some different materials?</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sort materials into groups by a given criteria?</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a:t>
                      </a:r>
                      <a:r>
                        <a:rPr lang="en-GB" sz="1200" baseline="0" dirty="0">
                          <a:latin typeface="Century Gothic" pitchFamily="34" charset="0"/>
                          <a:ea typeface="Times New Roman"/>
                          <a:cs typeface="Lucida Sans Unicode"/>
                        </a:rPr>
                        <a:t> they explain how solid shapes can be changed by squashing, bending, twisting and stretching?</a:t>
                      </a:r>
                    </a:p>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70884">
                <a:tc>
                  <a:txBody>
                    <a:bodyPr/>
                    <a:lstStyle/>
                    <a:p>
                      <a:pPr algn="ctr">
                        <a:spcAft>
                          <a:spcPts val="0"/>
                        </a:spcAft>
                      </a:pPr>
                      <a:r>
                        <a:rPr lang="en-GB" sz="1800" b="1" dirty="0">
                          <a:latin typeface="Century Gothic" pitchFamily="34" charset="0"/>
                          <a:ea typeface="Times New Roman"/>
                          <a:cs typeface="Times New Roman"/>
                        </a:rPr>
                        <a:t>Year 1 (Challenging)</a:t>
                      </a:r>
                    </a:p>
                  </a:txBody>
                  <a:tcPr marL="68580" marR="68580" marT="0" marB="0">
                    <a:solidFill>
                      <a:schemeClr val="accent1">
                        <a:lumMod val="40000"/>
                        <a:lumOff val="60000"/>
                      </a:schemeClr>
                    </a:solidFill>
                  </a:tcPr>
                </a:tc>
                <a:extLst>
                  <a:ext uri="{0D108BD9-81ED-4DB2-BD59-A6C34878D82A}">
                    <a16:rowId xmlns:a16="http://schemas.microsoft.com/office/drawing/2014/main" val="10004"/>
                  </a:ext>
                </a:extLst>
              </a:tr>
              <a:tr h="644586">
                <a:tc>
                  <a:txBody>
                    <a:bodyPr/>
                    <a:lstStyle/>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describe things that are similar and different between materials?</a:t>
                      </a:r>
                    </a:p>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explain what happens to certain materials when they are heated, eg, bread, ice, chocolate?</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what happens to certain materials when they are cooled, </a:t>
                      </a:r>
                      <a:r>
                        <a:rPr lang="en-GB" sz="1200" dirty="0" err="1">
                          <a:latin typeface="Century Gothic" pitchFamily="34" charset="0"/>
                          <a:ea typeface="Times New Roman"/>
                          <a:cs typeface="Lucida Sans Unicode"/>
                        </a:rPr>
                        <a:t>e.g</a:t>
                      </a:r>
                      <a:r>
                        <a:rPr lang="en-GB" sz="1200" dirty="0">
                          <a:latin typeface="Century Gothic" pitchFamily="34" charset="0"/>
                          <a:ea typeface="Times New Roman"/>
                          <a:cs typeface="Lucida Sans Unicode"/>
                        </a:rPr>
                        <a:t>,</a:t>
                      </a:r>
                      <a:r>
                        <a:rPr lang="en-GB" sz="1200" baseline="0" dirty="0">
                          <a:latin typeface="Century Gothic" pitchFamily="34" charset="0"/>
                          <a:ea typeface="Times New Roman"/>
                          <a:cs typeface="Lucida Sans Unicode"/>
                        </a:rPr>
                        <a:t> jelly</a:t>
                      </a:r>
                      <a:r>
                        <a:rPr lang="en-GB" sz="1200" dirty="0">
                          <a:latin typeface="Century Gothic" pitchFamily="34" charset="0"/>
                          <a:ea typeface="Times New Roman"/>
                          <a:cs typeface="Lucida Sans Unicode"/>
                        </a:rPr>
                        <a:t>, heated</a:t>
                      </a:r>
                      <a:r>
                        <a:rPr lang="en-GB" sz="1200" baseline="0" dirty="0">
                          <a:latin typeface="Century Gothic" pitchFamily="34" charset="0"/>
                          <a:ea typeface="Times New Roman"/>
                          <a:cs typeface="Lucida Sans Unicode"/>
                        </a:rPr>
                        <a:t> chocolate</a:t>
                      </a:r>
                      <a:r>
                        <a:rPr lang="en-GB" sz="1200" dirty="0">
                          <a:latin typeface="Century Gothic" pitchFamily="34" charset="0"/>
                          <a:ea typeface="Times New Roman"/>
                          <a:cs typeface="Lucida Sans Unicode"/>
                        </a:rPr>
                        <a:t>? </a:t>
                      </a:r>
                    </a:p>
                  </a:txBody>
                  <a:tcPr marL="68580" marR="68580" marT="0" marB="0">
                    <a:solidFill>
                      <a:schemeClr val="accent5">
                        <a:lumMod val="20000"/>
                        <a:lumOff val="80000"/>
                      </a:schemeClr>
                    </a:solidFill>
                  </a:tcPr>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7F3A77EC-DBF7-40E5-A598-380140F2A768}"/>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14</a:t>
            </a:fld>
            <a:endParaRPr lang="en-GB" dirty="0"/>
          </a:p>
        </p:txBody>
      </p:sp>
    </p:spTree>
    <p:extLst>
      <p:ext uri="{BB962C8B-B14F-4D97-AF65-F5344CB8AC3E}">
        <p14:creationId xmlns:p14="http://schemas.microsoft.com/office/powerpoint/2010/main" val="5438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4281757937"/>
              </p:ext>
            </p:extLst>
          </p:nvPr>
        </p:nvGraphicFramePr>
        <p:xfrm>
          <a:off x="539552" y="476672"/>
          <a:ext cx="8001000" cy="5440590"/>
        </p:xfrm>
        <a:graphic>
          <a:graphicData uri="http://schemas.openxmlformats.org/drawingml/2006/table">
            <a:tbl>
              <a:tblPr firstRow="1" bandRow="1">
                <a:tableStyleId>{5C22544A-7EE6-4342-B048-85BDC9FD1C3A}</a:tableStyleId>
              </a:tblPr>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gridCol w="2000250">
                  <a:extLst>
                    <a:ext uri="{9D8B030D-6E8A-4147-A177-3AD203B41FA5}">
                      <a16:colId xmlns:a16="http://schemas.microsoft.com/office/drawing/2014/main" val="20002"/>
                    </a:ext>
                  </a:extLst>
                </a:gridCol>
                <a:gridCol w="2000250">
                  <a:extLst>
                    <a:ext uri="{9D8B030D-6E8A-4147-A177-3AD203B41FA5}">
                      <a16:colId xmlns:a16="http://schemas.microsoft.com/office/drawing/2014/main" val="20003"/>
                    </a:ext>
                  </a:extLst>
                </a:gridCol>
              </a:tblGrid>
              <a:tr h="370814">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Physical Processes</a:t>
                      </a:r>
                    </a:p>
                  </a:txBody>
                  <a:tcPr marT="45717" marB="45717">
                    <a:solidFill>
                      <a:schemeClr val="accent1"/>
                    </a:solidFill>
                  </a:tcPr>
                </a:tc>
                <a:tc hMerge="1">
                  <a:txBody>
                    <a:bodyPr/>
                    <a:lstStyle/>
                    <a:p>
                      <a:endParaRPr lang="en-GB"/>
                    </a:p>
                  </a:txBody>
                  <a:tcPr/>
                </a:tc>
                <a:tc hMerge="1">
                  <a:txBody>
                    <a:bodyPr/>
                    <a:lstStyle/>
                    <a:p>
                      <a:endParaRPr lang="en-GB" dirty="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latin typeface="Century Gothic" pitchFamily="34" charset="0"/>
                      </a:endParaRPr>
                    </a:p>
                  </a:txBody>
                  <a:tcPr/>
                </a:tc>
                <a:extLst>
                  <a:ext uri="{0D108BD9-81ED-4DB2-BD59-A6C34878D82A}">
                    <a16:rowId xmlns:a16="http://schemas.microsoft.com/office/drawing/2014/main" val="10000"/>
                  </a:ext>
                </a:extLst>
              </a:tr>
              <a:tr h="365754">
                <a:tc gridSpan="4">
                  <a:txBody>
                    <a:bodyPr/>
                    <a:lstStyle/>
                    <a:p>
                      <a:pPr algn="ctr"/>
                      <a:r>
                        <a:rPr lang="en-GB" sz="1800" b="1" dirty="0">
                          <a:latin typeface="Century Gothic" pitchFamily="34" charset="0"/>
                        </a:rPr>
                        <a:t>Year 1</a:t>
                      </a:r>
                    </a:p>
                  </a:txBody>
                  <a:tcPr marT="45717" marB="45717" anchor="ctr">
                    <a:solidFill>
                      <a:schemeClr val="accent1">
                        <a:lumMod val="40000"/>
                        <a:lumOff val="60000"/>
                      </a:schemeClr>
                    </a:solidFill>
                  </a:tcPr>
                </a:tc>
                <a:tc hMerge="1">
                  <a:txBody>
                    <a:bodyPr/>
                    <a:lstStyle/>
                    <a:p>
                      <a:endParaRPr lang="en-GB"/>
                    </a:p>
                  </a:txBody>
                  <a:tcPr/>
                </a:tc>
                <a:tc hMerge="1">
                  <a:txBody>
                    <a:bodyPr/>
                    <a:lstStyle/>
                    <a:p>
                      <a:endParaRPr lang="en-GB" dirty="0"/>
                    </a:p>
                  </a:txBody>
                  <a:tcPr/>
                </a:tc>
                <a:tc hMerge="1">
                  <a:txBody>
                    <a:bodyPr/>
                    <a:lstStyle/>
                    <a:p>
                      <a:pPr algn="ctr"/>
                      <a:endParaRPr lang="en-GB" sz="1800" b="1" dirty="0">
                        <a:latin typeface="Century Gothic" pitchFamily="34" charset="0"/>
                      </a:endParaRPr>
                    </a:p>
                  </a:txBody>
                  <a:tcPr/>
                </a:tc>
                <a:extLst>
                  <a:ext uri="{0D108BD9-81ED-4DB2-BD59-A6C34878D82A}">
                    <a16:rowId xmlns:a16="http://schemas.microsoft.com/office/drawing/2014/main" val="10001"/>
                  </a:ext>
                </a:extLst>
              </a:tr>
              <a:tr h="370814">
                <a:tc>
                  <a:txBody>
                    <a:bodyPr/>
                    <a:lstStyle/>
                    <a:p>
                      <a:pPr algn="ctr">
                        <a:spcAft>
                          <a:spcPts val="0"/>
                        </a:spcAft>
                      </a:pPr>
                      <a:r>
                        <a:rPr lang="en-GB" sz="1200" b="1" dirty="0">
                          <a:latin typeface="Century Gothic" pitchFamily="34" charset="0"/>
                          <a:ea typeface="Times New Roman"/>
                          <a:cs typeface="Times New Roman"/>
                        </a:rPr>
                        <a:t>Electricity</a:t>
                      </a:r>
                    </a:p>
                    <a:p>
                      <a:pPr algn="ctr">
                        <a:spcAft>
                          <a:spcPts val="0"/>
                        </a:spcAft>
                      </a:pPr>
                      <a:r>
                        <a:rPr lang="en-GB" sz="1200" b="1" dirty="0">
                          <a:latin typeface="Century Gothic" pitchFamily="34" charset="0"/>
                          <a:ea typeface="Times New Roman"/>
                          <a:cs typeface="Times New Roman"/>
                        </a:rPr>
                        <a:t>(non statutory)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Movement</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latin typeface="Century Gothic" pitchFamily="34" charset="0"/>
                          <a:ea typeface="Times New Roman"/>
                          <a:cs typeface="Times New Roman"/>
                        </a:rPr>
                        <a:t>(non statutory)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Light</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The Earth and beyond</a:t>
                      </a:r>
                    </a:p>
                    <a:p>
                      <a:pPr algn="ctr">
                        <a:spcAft>
                          <a:spcPts val="0"/>
                        </a:spcAft>
                      </a:pPr>
                      <a:r>
                        <a:rPr lang="en-GB" sz="1200" b="1" dirty="0">
                          <a:latin typeface="Century Gothic" pitchFamily="34" charset="0"/>
                          <a:ea typeface="Times New Roman"/>
                          <a:cs typeface="Times New Roman"/>
                        </a:rPr>
                        <a:t>(non Statutory)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760093">
                <a:tc>
                  <a:txBody>
                    <a:bodyPr/>
                    <a:lstStyle/>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identify everyday appliances which use electricity?</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recognise that electricity</a:t>
                      </a:r>
                      <a:r>
                        <a:rPr lang="en-GB" sz="1100" baseline="0" dirty="0">
                          <a:latin typeface="Century Gothic" pitchFamily="34" charset="0"/>
                          <a:ea typeface="Times New Roman"/>
                          <a:cs typeface="Lucida Sans Unicode"/>
                        </a:rPr>
                        <a:t> is an important source of light?</a:t>
                      </a:r>
                      <a:r>
                        <a:rPr lang="en-GB" sz="1100" dirty="0">
                          <a:latin typeface="Century Gothic" pitchFamily="34" charset="0"/>
                          <a:ea typeface="Times New Roman"/>
                          <a:cs typeface="Lucida Sans Unicode"/>
                        </a:rPr>
                        <a:t> </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describe and show how to make something move, e.g. push and pull?</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identify and name the sources of light?</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identify and name sources of light that we can see?</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explain what darkness is?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compare sources of light? (brightest, dullest, darker, lighter)</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observe and describe shadows during the day?</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Do they know that the sun lights up the Earth?</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kern="1200" dirty="0">
                          <a:solidFill>
                            <a:schemeClr val="dk1"/>
                          </a:solidFill>
                          <a:effectLst/>
                          <a:latin typeface="Century Gothic" pitchFamily="34" charset="0"/>
                          <a:ea typeface="+mn-ea"/>
                          <a:cs typeface="+mn-cs"/>
                        </a:rPr>
                        <a:t>Can they stay safe when observing the sun?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kern="1200" dirty="0">
                          <a:solidFill>
                            <a:schemeClr val="dk1"/>
                          </a:solidFill>
                          <a:effectLst/>
                          <a:latin typeface="Century Gothic" pitchFamily="34" charset="0"/>
                          <a:ea typeface="+mn-ea"/>
                          <a:cs typeface="+mn-cs"/>
                        </a:rPr>
                        <a:t>Can they describe how the sun moves across the sky?</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100" kern="1200" dirty="0">
                        <a:solidFill>
                          <a:schemeClr val="dk1"/>
                        </a:solidFill>
                        <a:effectLst/>
                        <a:latin typeface="Century Gothic" pitchFamily="34" charset="0"/>
                        <a:ea typeface="+mn-ea"/>
                        <a:cs typeface="+mn-cs"/>
                      </a:endParaRPr>
                    </a:p>
                    <a:p>
                      <a:pPr marL="0" lvl="0" indent="0">
                        <a:spcAft>
                          <a:spcPts val="0"/>
                        </a:spcAft>
                        <a:buFont typeface="Arial" pitchFamily="34" charset="0"/>
                        <a:buNone/>
                      </a:pP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70814">
                <a:tc gridSpan="4">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1 (Challenging)</a:t>
                      </a:r>
                    </a:p>
                  </a:txBody>
                  <a:tcPr marL="68580" marR="68580" marT="0" marB="0" anchor="ctr">
                    <a:solidFill>
                      <a:schemeClr val="accent1">
                        <a:lumMod val="40000"/>
                        <a:lumOff val="60000"/>
                      </a:schemeClr>
                    </a:solidFill>
                  </a:tcPr>
                </a:tc>
                <a:tc hMerge="1">
                  <a:txBody>
                    <a:bodyPr/>
                    <a:lstStyle/>
                    <a:p>
                      <a:pPr marL="342900" lvl="0" indent="-342900">
                        <a:spcAft>
                          <a:spcPts val="0"/>
                        </a:spcAft>
                        <a:buFont typeface="Century Gothic"/>
                        <a:buChar char="-"/>
                      </a:pPr>
                      <a:endParaRPr lang="en-GB" sz="120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tc hMerge="1">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endParaRPr lang="en-GB" sz="1800" b="1" dirty="0">
                        <a:latin typeface="Century Gothic" pitchFamily="34" charset="0"/>
                      </a:endParaRPr>
                    </a:p>
                  </a:txBody>
                  <a:tcPr marL="68580" marR="68580" marT="0" marB="0"/>
                </a:tc>
                <a:extLst>
                  <a:ext uri="{0D108BD9-81ED-4DB2-BD59-A6C34878D82A}">
                    <a16:rowId xmlns:a16="http://schemas.microsoft.com/office/drawing/2014/main" val="10004"/>
                  </a:ext>
                </a:extLst>
              </a:tr>
              <a:tr h="370814">
                <a:tc>
                  <a:txBody>
                    <a:bodyPr/>
                    <a:lstStyle/>
                    <a:p>
                      <a:pPr algn="ctr">
                        <a:spcAft>
                          <a:spcPts val="0"/>
                        </a:spcAft>
                      </a:pPr>
                      <a:r>
                        <a:rPr lang="en-GB" sz="1200" b="1" dirty="0">
                          <a:latin typeface="Century Gothic" pitchFamily="34" charset="0"/>
                          <a:ea typeface="Times New Roman"/>
                          <a:cs typeface="Times New Roman"/>
                        </a:rPr>
                        <a:t>Electricity</a:t>
                      </a:r>
                    </a:p>
                    <a:p>
                      <a:pPr algn="ctr">
                        <a:spcAft>
                          <a:spcPts val="0"/>
                        </a:spcAft>
                      </a:pPr>
                      <a:r>
                        <a:rPr lang="en-GB" sz="1200" b="1" dirty="0">
                          <a:latin typeface="Century Gothic" pitchFamily="34" charset="0"/>
                          <a:ea typeface="Times New Roman"/>
                          <a:cs typeface="Times New Roman"/>
                        </a:rPr>
                        <a:t>(non statutory)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Movement</a:t>
                      </a:r>
                    </a:p>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latin typeface="Century Gothic" pitchFamily="34" charset="0"/>
                          <a:ea typeface="Times New Roman"/>
                          <a:cs typeface="Times New Roman"/>
                        </a:rPr>
                        <a:t>(non statutory)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Light</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The Earth and beyond</a:t>
                      </a:r>
                    </a:p>
                    <a:p>
                      <a:pPr algn="ctr">
                        <a:spcAft>
                          <a:spcPts val="0"/>
                        </a:spcAft>
                      </a:pPr>
                      <a:r>
                        <a:rPr lang="en-GB" sz="1200" b="1" dirty="0">
                          <a:latin typeface="Century Gothic" pitchFamily="34" charset="0"/>
                          <a:ea typeface="Times New Roman"/>
                          <a:cs typeface="Times New Roman"/>
                        </a:rPr>
                        <a:t>(non Statutory)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120060">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explain how electricity helps us at home and at school?</a:t>
                      </a:r>
                    </a:p>
                    <a:p>
                      <a:pPr marL="171450" indent="-171450">
                        <a:buFont typeface="Arial" pitchFamily="34" charset="0"/>
                        <a:buChar char="•"/>
                      </a:pPr>
                      <a:endParaRPr lang="en-GB" sz="1100" dirty="0"/>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describe and explain changes in movement as a result of an action?</a:t>
                      </a:r>
                    </a:p>
                    <a:p>
                      <a:pPr marL="171450" indent="-171450">
                        <a:buFont typeface="Arial" pitchFamily="34" charset="0"/>
                        <a:buChar char="•"/>
                      </a:pPr>
                      <a:endParaRPr lang="en-GB" sz="1100" dirty="0"/>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describe changes in light that result from action/s?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kern="1200" dirty="0">
                          <a:solidFill>
                            <a:schemeClr val="dk1"/>
                          </a:solidFill>
                          <a:effectLst/>
                          <a:latin typeface="Century Gothic" pitchFamily="34" charset="0"/>
                          <a:ea typeface="+mn-ea"/>
                          <a:cs typeface="+mn-cs"/>
                        </a:rPr>
                        <a:t>Can they describe how light and temperature are different during the night and day?</a:t>
                      </a: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Do they know that the sun moves across the sky during the day?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a:t>
                      </a:r>
                      <a:r>
                        <a:rPr lang="en-GB" sz="1100" baseline="0" dirty="0">
                          <a:latin typeface="Century Gothic" pitchFamily="34" charset="0"/>
                          <a:ea typeface="Times New Roman"/>
                          <a:cs typeface="Lucida Sans Unicode"/>
                        </a:rPr>
                        <a:t> they explain why they can’t see stars in the day time?</a:t>
                      </a:r>
                      <a:endParaRPr lang="en-GB" sz="1100" dirty="0">
                        <a:latin typeface="Century Gothic" pitchFamily="34" charset="0"/>
                        <a:ea typeface="Times New Roman"/>
                        <a:cs typeface="Lucida Sans Unicode"/>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100" dirty="0">
                        <a:latin typeface="Century Gothic" pitchFamily="34" charset="0"/>
                        <a:ea typeface="Times New Roman"/>
                        <a:cs typeface="Lucida Sans Unicode"/>
                      </a:endParaRPr>
                    </a:p>
                    <a:p>
                      <a:pPr marL="0" indent="0">
                        <a:buFont typeface="Arial" pitchFamily="34" charset="0"/>
                        <a:buNone/>
                      </a:pPr>
                      <a:endParaRPr lang="en-GB" sz="1100" dirty="0"/>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A3B67283-D29D-483D-B0EC-8985A9B34E6E}"/>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15</a:t>
            </a:fld>
            <a:endParaRPr lang="en-GB" dirty="0"/>
          </a:p>
        </p:txBody>
      </p:sp>
    </p:spTree>
    <p:extLst>
      <p:ext uri="{BB962C8B-B14F-4D97-AF65-F5344CB8AC3E}">
        <p14:creationId xmlns:p14="http://schemas.microsoft.com/office/powerpoint/2010/main" val="1696044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2962761312"/>
              </p:ext>
            </p:extLst>
          </p:nvPr>
        </p:nvGraphicFramePr>
        <p:xfrm>
          <a:off x="642938" y="357188"/>
          <a:ext cx="8058152" cy="5828064"/>
        </p:xfrm>
        <a:graphic>
          <a:graphicData uri="http://schemas.openxmlformats.org/drawingml/2006/table">
            <a:tbl>
              <a:tblPr firstRow="1" bandRow="1">
                <a:tableStyleId>{5C22544A-7EE6-4342-B048-85BDC9FD1C3A}</a:tableStyleId>
              </a:tblPr>
              <a:tblGrid>
                <a:gridCol w="2014538">
                  <a:extLst>
                    <a:ext uri="{9D8B030D-6E8A-4147-A177-3AD203B41FA5}">
                      <a16:colId xmlns:a16="http://schemas.microsoft.com/office/drawing/2014/main" val="20000"/>
                    </a:ext>
                  </a:extLst>
                </a:gridCol>
                <a:gridCol w="2014538">
                  <a:extLst>
                    <a:ext uri="{9D8B030D-6E8A-4147-A177-3AD203B41FA5}">
                      <a16:colId xmlns:a16="http://schemas.microsoft.com/office/drawing/2014/main" val="20001"/>
                    </a:ext>
                  </a:extLst>
                </a:gridCol>
                <a:gridCol w="2014538">
                  <a:extLst>
                    <a:ext uri="{9D8B030D-6E8A-4147-A177-3AD203B41FA5}">
                      <a16:colId xmlns:a16="http://schemas.microsoft.com/office/drawing/2014/main" val="20002"/>
                    </a:ext>
                  </a:extLst>
                </a:gridCol>
                <a:gridCol w="2014538">
                  <a:extLst>
                    <a:ext uri="{9D8B030D-6E8A-4147-A177-3AD203B41FA5}">
                      <a16:colId xmlns:a16="http://schemas.microsoft.com/office/drawing/2014/main" val="20003"/>
                    </a:ext>
                  </a:extLst>
                </a:gridCol>
              </a:tblGrid>
              <a:tr h="37086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Working Scientifically</a:t>
                      </a:r>
                    </a:p>
                  </a:txBody>
                  <a:tcPr marT="45722" marB="45722">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365780">
                <a:tc gridSpan="4">
                  <a:txBody>
                    <a:bodyPr/>
                    <a:lstStyle/>
                    <a:p>
                      <a:pPr algn="ctr"/>
                      <a:r>
                        <a:rPr lang="en-GB" sz="1800" b="1" dirty="0">
                          <a:latin typeface="Century Gothic" pitchFamily="34" charset="0"/>
                        </a:rPr>
                        <a:t>Year 2</a:t>
                      </a:r>
                    </a:p>
                  </a:txBody>
                  <a:tcPr marT="45722" marB="45722" anchor="ctr">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860">
                <a:tc>
                  <a:txBody>
                    <a:bodyPr/>
                    <a:lstStyle/>
                    <a:p>
                      <a:pPr algn="ctr">
                        <a:spcAft>
                          <a:spcPts val="0"/>
                        </a:spcAft>
                      </a:pPr>
                      <a:r>
                        <a:rPr lang="en-GB" sz="1200" b="1" dirty="0">
                          <a:latin typeface="Century Gothic" pitchFamily="34" charset="0"/>
                          <a:ea typeface="Times New Roman"/>
                          <a:cs typeface="Times New Roman"/>
                        </a:rPr>
                        <a:t>Observing closely</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Performing Tests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Identifying and Classifying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Recording findings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911112">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use &lt;see, touch, smell, hear or taste&gt; to help them answer questions?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use some science words to describe what they have seen and measured?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compare several things?</a:t>
                      </a: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carry out a simple fair test?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why it might not be fair to compare two things?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say whether things happened as they expected?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suggest how to find things out?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use prompts to find things out?</a:t>
                      </a: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200" dirty="0">
                          <a:latin typeface="Century Gothic" pitchFamily="34" charset="0"/>
                        </a:rPr>
                        <a:t>Can they organise things</a:t>
                      </a:r>
                      <a:r>
                        <a:rPr lang="en-GB" sz="1200" baseline="0" dirty="0">
                          <a:latin typeface="Century Gothic" pitchFamily="34" charset="0"/>
                        </a:rPr>
                        <a:t> into </a:t>
                      </a:r>
                      <a:r>
                        <a:rPr lang="en-GB" sz="1200" dirty="0">
                          <a:latin typeface="Century Gothic" pitchFamily="34" charset="0"/>
                        </a:rPr>
                        <a:t>groups?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find simple patterns (or associations)?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rPr>
                        <a:t>Can they identify animals and plants by a specific criteria,</a:t>
                      </a:r>
                      <a:r>
                        <a:rPr lang="en-GB" sz="1200" baseline="0" dirty="0">
                          <a:latin typeface="Century Gothic" pitchFamily="34" charset="0"/>
                        </a:rPr>
                        <a:t> </a:t>
                      </a:r>
                      <a:r>
                        <a:rPr lang="en-GB" sz="1200" baseline="0" dirty="0" err="1">
                          <a:latin typeface="Century Gothic" pitchFamily="34" charset="0"/>
                        </a:rPr>
                        <a:t>e.g</a:t>
                      </a:r>
                      <a:r>
                        <a:rPr lang="en-GB" sz="1200" baseline="0" dirty="0">
                          <a:latin typeface="Century Gothic" pitchFamily="34" charset="0"/>
                        </a:rPr>
                        <a:t>, lay eggs or not; have feathers or not?</a:t>
                      </a:r>
                      <a:endParaRPr lang="en-GB" sz="1200" dirty="0">
                        <a:latin typeface="Century Gothic" pitchFamily="34"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latin typeface="Century Gothic" pitchFamily="34" charset="0"/>
                        <a:ea typeface="Times New Roman"/>
                        <a:cs typeface="Lucida Sans Unicode"/>
                      </a:endParaRPr>
                    </a:p>
                    <a:p>
                      <a:pPr marL="0" indent="0">
                        <a:buFont typeface="Arial" pitchFamily="34" charset="0"/>
                        <a:buNone/>
                      </a:pPr>
                      <a:endParaRPr lang="en-GB" sz="1200" dirty="0">
                        <a:latin typeface="Century Gothic" pitchFamily="34" charset="0"/>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use (text, diagrams, pictures, charts, tables)to record their observations?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measure using &lt;simple equipment&gt;?</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dirty="0">
                        <a:latin typeface="Century Gothic" pitchFamily="34" charset="0"/>
                        <a:ea typeface="Times New Roman"/>
                        <a:cs typeface="Lucida Sans Unicode"/>
                      </a:endParaRPr>
                    </a:p>
                    <a:p>
                      <a:pPr marL="171450" indent="-171450">
                        <a:buFont typeface="Arial" pitchFamily="34" charset="0"/>
                        <a:buChar char="•"/>
                      </a:pPr>
                      <a:endParaRPr lang="en-GB" sz="1200" dirty="0">
                        <a:latin typeface="Century Gothic"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70860">
                <a:tc gridSpan="4">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2 (Challenging)</a:t>
                      </a:r>
                    </a:p>
                  </a:txBody>
                  <a:tcPr marL="68580" marR="68580" marT="0" marB="0" anchor="ctr">
                    <a:solidFill>
                      <a:schemeClr val="accent1">
                        <a:lumMod val="40000"/>
                        <a:lumOff val="60000"/>
                      </a:schemeClr>
                    </a:solidFill>
                  </a:tcPr>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extLst>
                  <a:ext uri="{0D108BD9-81ED-4DB2-BD59-A6C34878D82A}">
                    <a16:rowId xmlns:a16="http://schemas.microsoft.com/office/drawing/2014/main" val="10004"/>
                  </a:ext>
                </a:extLst>
              </a:tr>
              <a:tr h="370860">
                <a:tc>
                  <a:txBody>
                    <a:bodyPr/>
                    <a:lstStyle/>
                    <a:p>
                      <a:pPr algn="ctr">
                        <a:spcAft>
                          <a:spcPts val="0"/>
                        </a:spcAft>
                      </a:pPr>
                      <a:r>
                        <a:rPr lang="en-GB" sz="1200" b="1" dirty="0">
                          <a:latin typeface="Century Gothic" pitchFamily="34" charset="0"/>
                          <a:ea typeface="Times New Roman"/>
                          <a:cs typeface="Times New Roman"/>
                        </a:rPr>
                        <a:t>Observing closely</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Performing Tests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Identifying and Classifying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Recording findings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515060">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Times New Roman"/>
                        </a:rPr>
                        <a:t>Can they suggest ways of finding out through listening, hearing,</a:t>
                      </a:r>
                      <a:r>
                        <a:rPr lang="en-GB" sz="1200" baseline="0" dirty="0">
                          <a:latin typeface="Century Gothic" pitchFamily="34" charset="0"/>
                          <a:ea typeface="Times New Roman"/>
                          <a:cs typeface="Times New Roman"/>
                        </a:rPr>
                        <a:t> smelling, touching and tasting?</a:t>
                      </a:r>
                      <a:endParaRPr lang="en-GB" sz="1200" dirty="0">
                        <a:latin typeface="Century Gothic" pitchFamily="34" charset="0"/>
                        <a:ea typeface="Times New Roman"/>
                        <a:cs typeface="Times New Roman"/>
                      </a:endParaRPr>
                    </a:p>
                    <a:p>
                      <a:pPr marL="171450" indent="-171450">
                        <a:buFont typeface="Arial" pitchFamily="34" charset="0"/>
                        <a:buChar char="•"/>
                      </a:pPr>
                      <a:endParaRPr lang="en-GB" sz="1200" dirty="0">
                        <a:latin typeface="Century Gothic" pitchFamily="34" charset="0"/>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say whether things happened as they expected and if not, why not?</a:t>
                      </a:r>
                    </a:p>
                    <a:p>
                      <a:pPr marL="0" indent="0">
                        <a:buFont typeface="Arial" pitchFamily="34" charset="0"/>
                        <a:buNone/>
                      </a:pPr>
                      <a:endParaRPr lang="en-GB" sz="1200" dirty="0">
                        <a:latin typeface="Century Gothic" pitchFamily="34" charset="0"/>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200" dirty="0">
                          <a:latin typeface="Century Gothic" pitchFamily="34" charset="0"/>
                        </a:rPr>
                        <a:t>Can they suggest more than one way of grouping </a:t>
                      </a:r>
                      <a:r>
                        <a:rPr lang="en-GB" sz="1200" baseline="0" dirty="0">
                          <a:latin typeface="Century Gothic" pitchFamily="34" charset="0"/>
                        </a:rPr>
                        <a:t>animals and plants and explain their reasons?</a:t>
                      </a:r>
                      <a:endParaRPr lang="en-GB" sz="1200" dirty="0">
                        <a:latin typeface="Century Gothic" pitchFamily="34" charset="0"/>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use information from books and online information to find things out?</a:t>
                      </a:r>
                    </a:p>
                    <a:p>
                      <a:pPr marL="171450" indent="-171450">
                        <a:buFont typeface="Arial" pitchFamily="34" charset="0"/>
                        <a:buChar char="•"/>
                      </a:pPr>
                      <a:endParaRPr lang="en-GB" sz="1200" dirty="0">
                        <a:latin typeface="Century Gothic"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09259EEF-8ADA-4D99-B93C-9F72FCA48D68}"/>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16</a:t>
            </a:fld>
            <a:endParaRPr lang="en-GB" dirty="0"/>
          </a:p>
        </p:txBody>
      </p:sp>
    </p:spTree>
    <p:extLst>
      <p:ext uri="{BB962C8B-B14F-4D97-AF65-F5344CB8AC3E}">
        <p14:creationId xmlns:p14="http://schemas.microsoft.com/office/powerpoint/2010/main" val="36532822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251520" y="188640"/>
          <a:ext cx="8712968" cy="6080368"/>
        </p:xfrm>
        <a:graphic>
          <a:graphicData uri="http://schemas.openxmlformats.org/drawingml/2006/table">
            <a:tbl>
              <a:tblPr firstRow="1" bandRow="1">
                <a:tableStyleId>{5C22544A-7EE6-4342-B048-85BDC9FD1C3A}</a:tableStyleId>
              </a:tblPr>
              <a:tblGrid>
                <a:gridCol w="2178242">
                  <a:extLst>
                    <a:ext uri="{9D8B030D-6E8A-4147-A177-3AD203B41FA5}">
                      <a16:colId xmlns:a16="http://schemas.microsoft.com/office/drawing/2014/main" val="20000"/>
                    </a:ext>
                  </a:extLst>
                </a:gridCol>
                <a:gridCol w="2178242">
                  <a:extLst>
                    <a:ext uri="{9D8B030D-6E8A-4147-A177-3AD203B41FA5}">
                      <a16:colId xmlns:a16="http://schemas.microsoft.com/office/drawing/2014/main" val="20001"/>
                    </a:ext>
                  </a:extLst>
                </a:gridCol>
                <a:gridCol w="2178242">
                  <a:extLst>
                    <a:ext uri="{9D8B030D-6E8A-4147-A177-3AD203B41FA5}">
                      <a16:colId xmlns:a16="http://schemas.microsoft.com/office/drawing/2014/main" val="20002"/>
                    </a:ext>
                  </a:extLst>
                </a:gridCol>
                <a:gridCol w="2178242">
                  <a:extLst>
                    <a:ext uri="{9D8B030D-6E8A-4147-A177-3AD203B41FA5}">
                      <a16:colId xmlns:a16="http://schemas.microsoft.com/office/drawing/2014/main" val="20003"/>
                    </a:ext>
                  </a:extLst>
                </a:gridCol>
              </a:tblGrid>
              <a:tr h="370728">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Life</a:t>
                      </a:r>
                      <a:r>
                        <a:rPr lang="en-GB" sz="1800" baseline="0" dirty="0">
                          <a:solidFill>
                            <a:schemeClr val="bg1"/>
                          </a:solidFill>
                          <a:latin typeface="Century Gothic" pitchFamily="34" charset="0"/>
                        </a:rPr>
                        <a:t> Processes and Living Things</a:t>
                      </a:r>
                      <a:endParaRPr lang="en-GB" sz="1800" dirty="0">
                        <a:solidFill>
                          <a:schemeClr val="bg1"/>
                        </a:solidFill>
                        <a:latin typeface="Century Gothic" pitchFamily="34" charset="0"/>
                      </a:endParaRPr>
                    </a:p>
                  </a:txBody>
                  <a:tcPr marT="45706" marB="45706">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0"/>
                  </a:ext>
                </a:extLst>
              </a:tr>
              <a:tr h="365721">
                <a:tc gridSpan="4">
                  <a:txBody>
                    <a:bodyPr/>
                    <a:lstStyle/>
                    <a:p>
                      <a:pPr algn="ctr"/>
                      <a:r>
                        <a:rPr lang="en-GB" sz="1800" b="1" dirty="0">
                          <a:latin typeface="Century Gothic" pitchFamily="34" charset="0"/>
                        </a:rPr>
                        <a:t>Year 2</a:t>
                      </a:r>
                    </a:p>
                  </a:txBody>
                  <a:tcPr marT="45706" marB="45706" anchor="ctr">
                    <a:solidFill>
                      <a:schemeClr val="accent1">
                        <a:lumMod val="40000"/>
                        <a:lumOff val="60000"/>
                      </a:schemeClr>
                    </a:solidFill>
                  </a:tcPr>
                </a:tc>
                <a:tc hMerge="1">
                  <a:txBody>
                    <a:bodyPr/>
                    <a:lstStyle/>
                    <a:p>
                      <a:endParaRPr lang="en-GB"/>
                    </a:p>
                  </a:txBody>
                  <a:tcPr/>
                </a:tc>
                <a:tc hMerge="1">
                  <a:txBody>
                    <a:bodyPr/>
                    <a:lstStyle/>
                    <a:p>
                      <a:endParaRPr lang="en-GB"/>
                    </a:p>
                  </a:txBody>
                  <a:tcPr/>
                </a:tc>
                <a:tc hMerge="1">
                  <a:txBody>
                    <a:bodyPr/>
                    <a:lstStyle/>
                    <a:p>
                      <a:endParaRPr lang="en-GB" dirty="0"/>
                    </a:p>
                  </a:txBody>
                  <a:tcPr/>
                </a:tc>
                <a:extLst>
                  <a:ext uri="{0D108BD9-81ED-4DB2-BD59-A6C34878D82A}">
                    <a16:rowId xmlns:a16="http://schemas.microsoft.com/office/drawing/2014/main" val="10001"/>
                  </a:ext>
                </a:extLst>
              </a:tr>
              <a:tr h="370728">
                <a:tc>
                  <a:txBody>
                    <a:bodyPr/>
                    <a:lstStyle/>
                    <a:p>
                      <a:pPr algn="ctr">
                        <a:spcAft>
                          <a:spcPts val="0"/>
                        </a:spcAft>
                      </a:pPr>
                      <a:r>
                        <a:rPr lang="en-GB" sz="1200" b="1" dirty="0">
                          <a:latin typeface="Century Gothic" pitchFamily="34" charset="0"/>
                          <a:ea typeface="Times New Roman"/>
                          <a:cs typeface="Times New Roman"/>
                        </a:rPr>
                        <a:t>All living things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Animals, including humans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Plants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Variation and classification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2655936">
                <a:tc>
                  <a:txBody>
                    <a:bodyPr/>
                    <a:lstStyle/>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match certain living things to the habitats they are found in?</a:t>
                      </a:r>
                    </a:p>
                    <a:p>
                      <a:pPr marL="171450" indent="-171450">
                        <a:buFont typeface="Arial" pitchFamily="34" charset="0"/>
                        <a:buChar char="•"/>
                      </a:pPr>
                      <a:r>
                        <a:rPr lang="en-GB" sz="900" kern="1200" dirty="0">
                          <a:solidFill>
                            <a:schemeClr val="dk1"/>
                          </a:solidFill>
                          <a:effectLst/>
                          <a:latin typeface="Century Gothic" pitchFamily="34" charset="0"/>
                          <a:ea typeface="+mn-ea"/>
                          <a:cs typeface="+mn-cs"/>
                        </a:rPr>
                        <a:t>Can they explain the differences between living and non-living things?</a:t>
                      </a:r>
                    </a:p>
                    <a:p>
                      <a:pPr marL="171450" indent="-171450">
                        <a:buFont typeface="Arial" pitchFamily="34" charset="0"/>
                        <a:buChar char="•"/>
                      </a:pPr>
                      <a:r>
                        <a:rPr lang="en-GB" sz="900" kern="1200" dirty="0">
                          <a:solidFill>
                            <a:schemeClr val="dk1"/>
                          </a:solidFill>
                          <a:effectLst/>
                          <a:latin typeface="Century Gothic" pitchFamily="34" charset="0"/>
                          <a:ea typeface="+mn-ea"/>
                          <a:cs typeface="+mn-cs"/>
                        </a:rPr>
                        <a:t>Can they describe some of the life processes common to plants and animals, including humans?</a:t>
                      </a:r>
                    </a:p>
                    <a:p>
                      <a:pPr marL="171450" indent="-171450">
                        <a:buFont typeface="Arial" pitchFamily="34" charset="0"/>
                        <a:buChar char="•"/>
                      </a:pPr>
                      <a:r>
                        <a:rPr lang="en-GB" sz="900" kern="1200" dirty="0">
                          <a:solidFill>
                            <a:schemeClr val="dk1"/>
                          </a:solidFill>
                          <a:effectLst/>
                          <a:latin typeface="Century Gothic" pitchFamily="34" charset="0"/>
                          <a:ea typeface="+mn-ea"/>
                          <a:cs typeface="+mn-cs"/>
                        </a:rPr>
                        <a:t>Can they decide whether something is living, dead or non-living?</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describe how a habitat provides for the basic needs of things living there?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describe a range of different habitats?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describe how plants and animals are suited to their habitat?</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describe what animals need to survive?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that animals grow and reproduce?</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explain why animals have offspring?</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describe the life cycle of some living things? (e.g. egg, chick, chicken)</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explain the basic needs of animals, including humans?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describe why exercise and a balanced diet are important for humans?</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describe what plants need to survive?</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describe how seeds and bulbs grow into plants?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describe what a plant needs to grow and stay healthy?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that plants grow and reproduce?</a:t>
                      </a:r>
                      <a:endParaRPr lang="en-GB" sz="1000" kern="1200" dirty="0">
                        <a:solidFill>
                          <a:schemeClr val="dk1"/>
                        </a:solidFill>
                        <a:effectLst/>
                        <a:latin typeface="Century Gothic" pitchFamily="34" charset="0"/>
                        <a:ea typeface="+mn-ea"/>
                        <a:cs typeface="+mn-cs"/>
                      </a:endParaRPr>
                    </a:p>
                    <a:p>
                      <a:pPr marL="0" lvl="0" indent="0">
                        <a:spcAft>
                          <a:spcPts val="0"/>
                        </a:spcAft>
                        <a:buFont typeface="Arial" pitchFamily="34" charset="0"/>
                        <a:buNone/>
                      </a:pPr>
                      <a:endParaRPr lang="en-GB" sz="1000" dirty="0">
                        <a:latin typeface="Century Gothic" pitchFamily="34" charset="0"/>
                        <a:ea typeface="Times New Roman"/>
                        <a:cs typeface="Lucida Sans Unicode"/>
                      </a:endParaRPr>
                    </a:p>
                    <a:p>
                      <a:pPr marL="0" lvl="0" indent="0">
                        <a:spcAft>
                          <a:spcPts val="0"/>
                        </a:spcAft>
                        <a:buFont typeface="Arial" pitchFamily="34" charset="0"/>
                        <a:buNone/>
                      </a:pPr>
                      <a:endParaRPr lang="en-GB" sz="10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sort living things into groups and say why they sorted them in that way?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compare how plants grow in different conditions by making measurements?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identify and compare a variety of plants and animals found in different habitats and microhabitats?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collect weather data about a local habitat and use it to explain the plants and animals they will find there?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explain how animals get their food and draw a simple food chain?</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70728">
                <a:tc gridSpan="4">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2 (Challenging)</a:t>
                      </a:r>
                    </a:p>
                  </a:txBody>
                  <a:tcPr marL="68580" marR="68580" marT="0" marB="0" anchor="ctr">
                    <a:solidFill>
                      <a:schemeClr val="accent1">
                        <a:lumMod val="40000"/>
                        <a:lumOff val="60000"/>
                      </a:schemeClr>
                    </a:solidFill>
                  </a:tcPr>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a:latin typeface="Century Gothic" pitchFamily="34" charset="0"/>
                        <a:ea typeface="Times New Roman"/>
                        <a:cs typeface="Lucida Sans Unicode"/>
                      </a:endParaRPr>
                    </a:p>
                  </a:txBody>
                  <a:tcPr marL="68580" marR="68580" marT="0" marB="0"/>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extLst>
                  <a:ext uri="{0D108BD9-81ED-4DB2-BD59-A6C34878D82A}">
                    <a16:rowId xmlns:a16="http://schemas.microsoft.com/office/drawing/2014/main" val="10004"/>
                  </a:ext>
                </a:extLst>
              </a:tr>
              <a:tr h="370728">
                <a:tc>
                  <a:txBody>
                    <a:bodyPr/>
                    <a:lstStyle/>
                    <a:p>
                      <a:pPr algn="ctr">
                        <a:spcAft>
                          <a:spcPts val="0"/>
                        </a:spcAft>
                      </a:pPr>
                      <a:r>
                        <a:rPr lang="en-GB" sz="1200" b="1" dirty="0">
                          <a:latin typeface="Century Gothic" pitchFamily="34" charset="0"/>
                          <a:ea typeface="Times New Roman"/>
                          <a:cs typeface="Times New Roman"/>
                        </a:rPr>
                        <a:t>All living things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Animals, including humans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Plants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Variation and classification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370728">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name some</a:t>
                      </a:r>
                      <a:r>
                        <a:rPr lang="en-GB" sz="1000" baseline="0" dirty="0">
                          <a:latin typeface="Century Gothic" pitchFamily="34" charset="0"/>
                          <a:ea typeface="Times New Roman"/>
                          <a:cs typeface="Lucida Sans Unicode"/>
                        </a:rPr>
                        <a:t> characteristics of an animal that help it to live in a particular habitat</a:t>
                      </a:r>
                      <a:r>
                        <a:rPr lang="en-GB" sz="1000" dirty="0">
                          <a:latin typeface="Century Gothic" pitchFamily="34" charset="0"/>
                          <a:ea typeface="Times New Roman"/>
                          <a:cs typeface="Lucida Sans Unicode"/>
                        </a:rPr>
                        <a: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describe what animals need to survive and link this to their habitats?</a:t>
                      </a:r>
                    </a:p>
                    <a:p>
                      <a:pPr marL="0" indent="0" algn="l">
                        <a:spcAft>
                          <a:spcPts val="0"/>
                        </a:spcAft>
                        <a:buFont typeface="Arial" pitchFamily="34" charset="0"/>
                        <a:buNone/>
                      </a:pPr>
                      <a:endParaRPr lang="en-GB" sz="1000" dirty="0">
                        <a:latin typeface="Century Gothic" pitchFamily="34" charset="0"/>
                        <a:ea typeface="Times New Roman"/>
                        <a:cs typeface="Times New Roman"/>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that animals reproduce in different ways?</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0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describe what plants need to survive and link it to where they are found?</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explain that plants grow and reproduce in different ways?</a:t>
                      </a:r>
                    </a:p>
                    <a:p>
                      <a:pPr marL="171450" indent="-171450" algn="l">
                        <a:spcAft>
                          <a:spcPts val="0"/>
                        </a:spcAft>
                        <a:buFont typeface="Arial" pitchFamily="34" charset="0"/>
                        <a:buChar char="•"/>
                      </a:pPr>
                      <a:endParaRPr lang="en-GB" sz="1000" dirty="0">
                        <a:latin typeface="Century Gothic" pitchFamily="34" charset="0"/>
                        <a:ea typeface="Times New Roman"/>
                        <a:cs typeface="Times New Roman"/>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classify living things into groups according to a range of criteria they have been</a:t>
                      </a:r>
                      <a:r>
                        <a:rPr lang="en-GB" sz="1000" baseline="0" dirty="0">
                          <a:latin typeface="Century Gothic" pitchFamily="34" charset="0"/>
                          <a:ea typeface="Times New Roman"/>
                          <a:cs typeface="Lucida Sans Unicode"/>
                        </a:rPr>
                        <a:t> given</a:t>
                      </a:r>
                      <a:r>
                        <a:rPr lang="en-GB" sz="1000" dirty="0">
                          <a:latin typeface="Century Gothic" pitchFamily="34" charset="0"/>
                          <a:ea typeface="Times New Roman"/>
                          <a:cs typeface="Lucida Sans Unicode"/>
                        </a:rPr>
                        <a:t>?</a:t>
                      </a:r>
                    </a:p>
                    <a:p>
                      <a:pPr marL="0" indent="0" algn="l">
                        <a:spcAft>
                          <a:spcPts val="0"/>
                        </a:spcAft>
                        <a:buFont typeface="Arial" pitchFamily="34" charset="0"/>
                        <a:buNone/>
                      </a:pPr>
                      <a:endParaRPr lang="en-GB" sz="1000" dirty="0">
                        <a:latin typeface="Century Gothic" pitchFamily="34" charset="0"/>
                        <a:ea typeface="Times New Roman"/>
                        <a:cs typeface="Times New Roman"/>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B864D257-77C1-4C50-AADD-96BAFE8A957D}"/>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17</a:t>
            </a:fld>
            <a:endParaRPr lang="en-GB" dirty="0"/>
          </a:p>
        </p:txBody>
      </p:sp>
    </p:spTree>
    <p:extLst>
      <p:ext uri="{BB962C8B-B14F-4D97-AF65-F5344CB8AC3E}">
        <p14:creationId xmlns:p14="http://schemas.microsoft.com/office/powerpoint/2010/main" val="37405573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2646389899"/>
              </p:ext>
            </p:extLst>
          </p:nvPr>
        </p:nvGraphicFramePr>
        <p:xfrm>
          <a:off x="539552" y="836712"/>
          <a:ext cx="8058150" cy="5212228"/>
        </p:xfrm>
        <a:graphic>
          <a:graphicData uri="http://schemas.openxmlformats.org/drawingml/2006/table">
            <a:tbl>
              <a:tblPr firstRow="1" bandRow="1">
                <a:tableStyleId>{5C22544A-7EE6-4342-B048-85BDC9FD1C3A}</a:tableStyleId>
              </a:tblPr>
              <a:tblGrid>
                <a:gridCol w="4073078">
                  <a:extLst>
                    <a:ext uri="{9D8B030D-6E8A-4147-A177-3AD203B41FA5}">
                      <a16:colId xmlns:a16="http://schemas.microsoft.com/office/drawing/2014/main" val="20000"/>
                    </a:ext>
                  </a:extLst>
                </a:gridCol>
                <a:gridCol w="3985072">
                  <a:extLst>
                    <a:ext uri="{9D8B030D-6E8A-4147-A177-3AD203B41FA5}">
                      <a16:colId xmlns:a16="http://schemas.microsoft.com/office/drawing/2014/main" val="20001"/>
                    </a:ext>
                  </a:extLst>
                </a:gridCol>
              </a:tblGrid>
              <a:tr h="37088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Materials and their Properties</a:t>
                      </a:r>
                    </a:p>
                  </a:txBody>
                  <a:tcPr marT="45725" marB="45725">
                    <a:solidFill>
                      <a:schemeClr val="accent1"/>
                    </a:solidFill>
                  </a:tcPr>
                </a:tc>
                <a:tc hMerge="1">
                  <a:txBody>
                    <a:bodyPr/>
                    <a:lstStyle/>
                    <a:p>
                      <a:endParaRPr lang="en-GB"/>
                    </a:p>
                  </a:txBody>
                  <a:tcPr/>
                </a:tc>
                <a:extLst>
                  <a:ext uri="{0D108BD9-81ED-4DB2-BD59-A6C34878D82A}">
                    <a16:rowId xmlns:a16="http://schemas.microsoft.com/office/drawing/2014/main" val="10000"/>
                  </a:ext>
                </a:extLst>
              </a:tr>
              <a:tr h="296014">
                <a:tc gridSpan="2">
                  <a:txBody>
                    <a:bodyPr/>
                    <a:lstStyle/>
                    <a:p>
                      <a:pPr algn="ctr">
                        <a:spcAft>
                          <a:spcPts val="0"/>
                        </a:spcAft>
                      </a:pPr>
                      <a:r>
                        <a:rPr lang="en-GB" sz="1800" b="1" dirty="0">
                          <a:latin typeface="Century Gothic" pitchFamily="34" charset="0"/>
                          <a:ea typeface="Times New Roman"/>
                          <a:cs typeface="Times New Roman"/>
                        </a:rPr>
                        <a:t>Year 2</a:t>
                      </a:r>
                    </a:p>
                  </a:txBody>
                  <a:tcPr marL="68580" marR="68580" marT="0" marB="0" anchor="ctr">
                    <a:solidFill>
                      <a:schemeClr val="accent1">
                        <a:lumMod val="40000"/>
                        <a:lumOff val="60000"/>
                      </a:schemeClr>
                    </a:solidFill>
                  </a:tcPr>
                </a:tc>
                <a:tc hMerge="1">
                  <a:txBody>
                    <a:bodyPr/>
                    <a:lstStyle/>
                    <a:p>
                      <a:pPr algn="ctr">
                        <a:spcAft>
                          <a:spcPts val="0"/>
                        </a:spcAft>
                      </a:pPr>
                      <a:endParaRPr lang="en-GB" sz="1200" dirty="0">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370884">
                <a:tc>
                  <a:txBody>
                    <a:bodyPr/>
                    <a:lstStyle/>
                    <a:p>
                      <a:pPr algn="ctr">
                        <a:spcAft>
                          <a:spcPts val="0"/>
                        </a:spcAft>
                      </a:pPr>
                      <a:r>
                        <a:rPr lang="en-GB" sz="1200" b="1" dirty="0">
                          <a:latin typeface="Century Gothic" pitchFamily="34" charset="0"/>
                          <a:ea typeface="Times New Roman"/>
                          <a:cs typeface="Times New Roman"/>
                        </a:rPr>
                        <a:t>Classifying and grouping materials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Changing materials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527112">
                <a:tc>
                  <a:txBody>
                    <a:bodyPr/>
                    <a:lstStyle/>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distinguish between an object and the material from which it is made?</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identify and name a range of everyday materials? (wood, plastic, metal, water, rock)</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describe the simple physical properties of a variety of everyday materials?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compare and classify a variety of materials based on their simple physical properties?</a:t>
                      </a: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explore how the shapes of solid objects can be changed? (squashing, bending, twisting, stretching)</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find out about people who developed useful new materials? (Dunlop, MacKintosh, MacAdam)</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identify and compare the uses of a range of everyday materials? (wood, metal, plastic, glass, brick/rock, paper/cardboard)</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how things move on different surfaces?</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60040">
                <a:tc gridSpan="2">
                  <a:txBody>
                    <a:bodyPr/>
                    <a:lstStyle/>
                    <a:p>
                      <a:pPr marL="0" marR="0" lvl="0" indent="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ea typeface="Times New Roman"/>
                          <a:cs typeface="Times New Roman"/>
                        </a:rPr>
                        <a:t>Year 2 (Challenging)</a:t>
                      </a:r>
                    </a:p>
                  </a:txBody>
                  <a:tcPr marL="68580" marR="68580" marT="0" marB="0" anchor="ctr">
                    <a:solidFill>
                      <a:schemeClr val="accent1">
                        <a:lumMod val="40000"/>
                        <a:lumOff val="60000"/>
                      </a:schemeClr>
                    </a:solidFill>
                  </a:tcPr>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solidFill>
                      <a:schemeClr val="accent3">
                        <a:lumMod val="40000"/>
                        <a:lumOff val="60000"/>
                      </a:schemeClr>
                    </a:solidFill>
                  </a:tcPr>
                </a:tc>
                <a:extLst>
                  <a:ext uri="{0D108BD9-81ED-4DB2-BD59-A6C34878D82A}">
                    <a16:rowId xmlns:a16="http://schemas.microsoft.com/office/drawing/2014/main" val="10004"/>
                  </a:ext>
                </a:extLst>
              </a:tr>
              <a:tr h="360040">
                <a:tc>
                  <a:txBody>
                    <a:bodyPr/>
                    <a:lstStyle/>
                    <a:p>
                      <a:pPr algn="ctr">
                        <a:spcAft>
                          <a:spcPts val="0"/>
                        </a:spcAft>
                      </a:pPr>
                      <a:r>
                        <a:rPr lang="en-GB" sz="1200" b="1" dirty="0">
                          <a:latin typeface="Century Gothic" pitchFamily="34" charset="0"/>
                          <a:ea typeface="Times New Roman"/>
                          <a:cs typeface="Times New Roman"/>
                        </a:rPr>
                        <a:t>Classifying and grouping materials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Changing materials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360040">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describe the properties of different materials using words like</a:t>
                      </a:r>
                      <a:r>
                        <a:rPr lang="en-GB" sz="1100" baseline="0" dirty="0">
                          <a:latin typeface="Century Gothic" pitchFamily="34" charset="0"/>
                          <a:ea typeface="Times New Roman"/>
                          <a:cs typeface="Lucida Sans Unicode"/>
                        </a:rPr>
                        <a:t> transparent or opaque, flexible, etc.</a:t>
                      </a:r>
                      <a:r>
                        <a:rPr lang="en-GB" sz="1100" dirty="0">
                          <a:latin typeface="Century Gothic" pitchFamily="34" charset="0"/>
                          <a:ea typeface="Times New Roman"/>
                          <a:cs typeface="Lucida Sans Unicode"/>
                        </a:rPr>
                        <a:t>?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sort materials into groups and say why they have sorted them in that way?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a:t>
                      </a:r>
                      <a:r>
                        <a:rPr lang="en-GB" sz="1100" baseline="0" dirty="0">
                          <a:latin typeface="Century Gothic" pitchFamily="34" charset="0"/>
                          <a:ea typeface="Times New Roman"/>
                          <a:cs typeface="Lucida Sans Unicode"/>
                        </a:rPr>
                        <a:t> they say which materials are natural and which are man made?</a:t>
                      </a:r>
                      <a:endParaRPr lang="en-GB" sz="1100" dirty="0">
                        <a:latin typeface="Century Gothic" pitchFamily="34" charset="0"/>
                        <a:ea typeface="Times New Roman"/>
                        <a:cs typeface="Lucida Sans Unicode"/>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100" dirty="0">
                        <a:latin typeface="Century Gothic" pitchFamily="34" charset="0"/>
                        <a:ea typeface="Times New Roman"/>
                        <a:cs typeface="Lucida Sans Unicode"/>
                      </a:endParaRPr>
                    </a:p>
                    <a:p>
                      <a:pPr marL="171450" lvl="0" indent="-171450">
                        <a:spcAft>
                          <a:spcPts val="0"/>
                        </a:spcAft>
                        <a:buFont typeface="Arial" pitchFamily="34" charset="0"/>
                        <a:buChar char="•"/>
                      </a:pP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explain how materials are changed by heating and cooling?</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tell which materials cannot be changed back after being heated, cooled, bent, stretched or twisted?</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explain how materials are changed by bending, twisting and stretching? </a:t>
                      </a: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68594740-98C2-4CFE-895E-840D531DB450}"/>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18</a:t>
            </a:fld>
            <a:endParaRPr lang="en-GB" dirty="0"/>
          </a:p>
        </p:txBody>
      </p:sp>
    </p:spTree>
    <p:extLst>
      <p:ext uri="{BB962C8B-B14F-4D97-AF65-F5344CB8AC3E}">
        <p14:creationId xmlns:p14="http://schemas.microsoft.com/office/powerpoint/2010/main" val="2228326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1187961255"/>
              </p:ext>
            </p:extLst>
          </p:nvPr>
        </p:nvGraphicFramePr>
        <p:xfrm>
          <a:off x="555241" y="785813"/>
          <a:ext cx="8033518" cy="4862227"/>
        </p:xfrm>
        <a:graphic>
          <a:graphicData uri="http://schemas.openxmlformats.org/drawingml/2006/table">
            <a:tbl>
              <a:tblPr firstRow="1" bandRow="1">
                <a:tableStyleId>{5C22544A-7EE6-4342-B048-85BDC9FD1C3A}</a:tableStyleId>
              </a:tblPr>
              <a:tblGrid>
                <a:gridCol w="2560910">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7081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Physical Processes</a:t>
                      </a:r>
                    </a:p>
                  </a:txBody>
                  <a:tcPr marT="45717" marB="45717">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4921">
                <a:tc gridSpan="3">
                  <a:txBody>
                    <a:bodyPr/>
                    <a:lstStyle/>
                    <a:p>
                      <a:pPr algn="ctr"/>
                      <a:r>
                        <a:rPr lang="en-GB" sz="1800" b="1" dirty="0">
                          <a:latin typeface="Century Gothic" pitchFamily="34" charset="0"/>
                        </a:rPr>
                        <a:t>Year 2</a:t>
                      </a:r>
                    </a:p>
                  </a:txBody>
                  <a:tcPr marT="45717" marB="45717"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814">
                <a:tc>
                  <a:txBody>
                    <a:bodyPr/>
                    <a:lstStyle/>
                    <a:p>
                      <a:pPr algn="ctr">
                        <a:spcAft>
                          <a:spcPts val="0"/>
                        </a:spcAft>
                      </a:pPr>
                      <a:r>
                        <a:rPr lang="en-GB" sz="1200" b="1" dirty="0">
                          <a:latin typeface="Century Gothic" pitchFamily="34" charset="0"/>
                          <a:ea typeface="Times New Roman"/>
                          <a:cs typeface="Times New Roman"/>
                        </a:rPr>
                        <a:t>Electricity </a:t>
                      </a:r>
                    </a:p>
                    <a:p>
                      <a:pPr algn="ctr">
                        <a:spcAft>
                          <a:spcPts val="0"/>
                        </a:spcAft>
                      </a:pPr>
                      <a:r>
                        <a:rPr lang="en-GB" sz="1200" b="1" dirty="0">
                          <a:latin typeface="Century Gothic" pitchFamily="34" charset="0"/>
                          <a:ea typeface="Times New Roman"/>
                          <a:cs typeface="Times New Roman"/>
                        </a:rPr>
                        <a:t>(non statutory)</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Sound</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Light</a:t>
                      </a:r>
                    </a:p>
                    <a:p>
                      <a:pPr algn="ctr">
                        <a:spcAft>
                          <a:spcPts val="0"/>
                        </a:spcAft>
                      </a:pPr>
                      <a:r>
                        <a:rPr lang="en-GB" sz="1200" b="1" dirty="0">
                          <a:latin typeface="Century Gothic" pitchFamily="34" charset="0"/>
                          <a:ea typeface="Times New Roman"/>
                          <a:cs typeface="Times New Roman"/>
                        </a:rPr>
                        <a:t> (non statutory)</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463797">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explain how bulbs work in an electrical circuit?</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describe different ways of making sound?</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explain why a sound is louder the closer they are to the source?</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compare the brightness and colour of lights?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what dark is;</a:t>
                      </a:r>
                      <a:r>
                        <a:rPr lang="en-GB" sz="1200" baseline="0" dirty="0">
                          <a:latin typeface="Century Gothic" pitchFamily="34" charset="0"/>
                          <a:ea typeface="Times New Roman"/>
                          <a:cs typeface="Lucida Sans Unicode"/>
                        </a:rPr>
                        <a:t> </a:t>
                      </a:r>
                      <a:r>
                        <a:rPr lang="en-GB" sz="1200" dirty="0">
                          <a:latin typeface="Century Gothic" pitchFamily="34" charset="0"/>
                          <a:ea typeface="Times New Roman"/>
                          <a:cs typeface="Lucida Sans Unicode"/>
                        </a:rPr>
                        <a:t>using</a:t>
                      </a:r>
                      <a:r>
                        <a:rPr lang="en-GB" sz="1200" baseline="0" dirty="0">
                          <a:latin typeface="Century Gothic" pitchFamily="34" charset="0"/>
                          <a:ea typeface="Times New Roman"/>
                          <a:cs typeface="Lucida Sans Unicode"/>
                        </a:rPr>
                        <a:t> words like shadow</a:t>
                      </a:r>
                      <a:r>
                        <a:rPr lang="en-GB" sz="1200" dirty="0">
                          <a:latin typeface="Century Gothic" pitchFamily="34" charset="0"/>
                          <a:ea typeface="Times New Roman"/>
                          <a:cs typeface="Lucida Sans Unicode"/>
                        </a:rPr>
                        <a: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why their shadow changes during the day?</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70814">
                <a:tc gridSpan="3">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2 (Challenging)</a:t>
                      </a: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70814">
                <a:tc>
                  <a:txBody>
                    <a:bodyPr/>
                    <a:lstStyle/>
                    <a:p>
                      <a:pPr algn="ctr">
                        <a:spcAft>
                          <a:spcPts val="0"/>
                        </a:spcAft>
                      </a:pPr>
                      <a:r>
                        <a:rPr lang="en-GB" sz="1200" b="1" dirty="0">
                          <a:latin typeface="Century Gothic" pitchFamily="34" charset="0"/>
                          <a:ea typeface="Times New Roman"/>
                          <a:cs typeface="Times New Roman"/>
                        </a:rPr>
                        <a:t>Electricity </a:t>
                      </a: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Sound</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Light</a:t>
                      </a:r>
                    </a:p>
                    <a:p>
                      <a:pPr algn="ctr">
                        <a:spcAft>
                          <a:spcPts val="0"/>
                        </a:spcAft>
                      </a:pPr>
                      <a:r>
                        <a:rPr lang="en-GB" sz="1200" b="1" dirty="0">
                          <a:latin typeface="Century Gothic" pitchFamily="34" charset="0"/>
                          <a:ea typeface="Times New Roman"/>
                          <a:cs typeface="Times New Roman"/>
                        </a:rPr>
                        <a:t> (non statutory)</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120060">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make a bulb go on and off?</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say what happens to the electricity</a:t>
                      </a:r>
                      <a:r>
                        <a:rPr lang="en-GB" sz="1200" baseline="0" dirty="0">
                          <a:latin typeface="Century Gothic" pitchFamily="34" charset="0"/>
                          <a:ea typeface="Times New Roman"/>
                          <a:cs typeface="Lucida Sans Unicode"/>
                        </a:rPr>
                        <a:t> when more batteries are added?</a:t>
                      </a:r>
                      <a:endParaRPr lang="en-GB" sz="12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what </a:t>
                      </a:r>
                      <a:r>
                        <a:rPr lang="en-GB" sz="1200" b="0" i="0" u="none" strike="noStrike" kern="1200" baseline="0" dirty="0">
                          <a:solidFill>
                            <a:schemeClr val="dk1"/>
                          </a:solidFill>
                          <a:latin typeface="Century Gothic" panose="020B0502020202020204" pitchFamily="34" charset="0"/>
                          <a:ea typeface="+mn-ea"/>
                          <a:cs typeface="+mn-cs"/>
                        </a:rPr>
                        <a:t>makes a sound louder and softer and higher and lower?</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how the loudness and pitch of sounds can be altered?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b="0" i="0" u="none" strike="noStrike" kern="1200" baseline="0" dirty="0">
                        <a:solidFill>
                          <a:schemeClr val="dk1"/>
                        </a:solidFill>
                        <a:latin typeface="+mn-lt"/>
                        <a:ea typeface="+mn-ea"/>
                        <a:cs typeface="+mn-cs"/>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explain why lights need to bright or dimmer according to need?</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explain how the loudness and pitch of sounds can be altered?</a:t>
                      </a:r>
                    </a:p>
                    <a:p>
                      <a:pPr marL="171450" lvl="0" indent="-171450">
                        <a:spcAft>
                          <a:spcPts val="0"/>
                        </a:spcAft>
                        <a:buFont typeface="Arial" pitchFamily="34" charset="0"/>
                        <a:buChar char="•"/>
                      </a:pPr>
                      <a:endParaRPr lang="en-GB" sz="12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9CAA9367-5468-4134-AF93-84282BA82DB2}"/>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19</a:t>
            </a:fld>
            <a:endParaRPr lang="en-GB" dirty="0"/>
          </a:p>
        </p:txBody>
      </p:sp>
    </p:spTree>
    <p:extLst>
      <p:ext uri="{BB962C8B-B14F-4D97-AF65-F5344CB8AC3E}">
        <p14:creationId xmlns:p14="http://schemas.microsoft.com/office/powerpoint/2010/main" val="1041754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073291072"/>
              </p:ext>
            </p:extLst>
          </p:nvPr>
        </p:nvGraphicFramePr>
        <p:xfrm>
          <a:off x="872983" y="805020"/>
          <a:ext cx="7772252" cy="5047139"/>
        </p:xfrm>
        <a:graphic>
          <a:graphicData uri="http://schemas.openxmlformats.org/drawingml/2006/table">
            <a:tbl>
              <a:tblPr firstRow="1" firstCol="1" lastRow="1" lastCol="1" bandRow="1" bandCol="1">
                <a:tableStyleId>{5C22544A-7EE6-4342-B048-85BDC9FD1C3A}</a:tableStyleId>
              </a:tblPr>
              <a:tblGrid>
                <a:gridCol w="865012">
                  <a:extLst>
                    <a:ext uri="{9D8B030D-6E8A-4147-A177-3AD203B41FA5}">
                      <a16:colId xmlns:a16="http://schemas.microsoft.com/office/drawing/2014/main" val="1389000370"/>
                    </a:ext>
                  </a:extLst>
                </a:gridCol>
                <a:gridCol w="865012">
                  <a:extLst>
                    <a:ext uri="{9D8B030D-6E8A-4147-A177-3AD203B41FA5}">
                      <a16:colId xmlns:a16="http://schemas.microsoft.com/office/drawing/2014/main" val="1999305635"/>
                    </a:ext>
                  </a:extLst>
                </a:gridCol>
                <a:gridCol w="3021114">
                  <a:extLst>
                    <a:ext uri="{9D8B030D-6E8A-4147-A177-3AD203B41FA5}">
                      <a16:colId xmlns:a16="http://schemas.microsoft.com/office/drawing/2014/main" val="3159274056"/>
                    </a:ext>
                  </a:extLst>
                </a:gridCol>
                <a:gridCol w="3021114">
                  <a:extLst>
                    <a:ext uri="{9D8B030D-6E8A-4147-A177-3AD203B41FA5}">
                      <a16:colId xmlns:a16="http://schemas.microsoft.com/office/drawing/2014/main" val="2549624007"/>
                    </a:ext>
                  </a:extLst>
                </a:gridCol>
              </a:tblGrid>
              <a:tr h="268444">
                <a:tc gridSpan="4">
                  <a:txBody>
                    <a:bodyPr/>
                    <a:lstStyle/>
                    <a:p>
                      <a:pPr marL="114300">
                        <a:lnSpc>
                          <a:spcPct val="107000"/>
                        </a:lnSpc>
                        <a:spcBef>
                          <a:spcPts val="670"/>
                        </a:spcBef>
                        <a:spcAft>
                          <a:spcPts val="0"/>
                        </a:spcAft>
                      </a:pPr>
                      <a:r>
                        <a:rPr lang="en-GB" sz="900" b="0">
                          <a:solidFill>
                            <a:schemeClr val="tx1"/>
                          </a:solidFill>
                          <a:effectLst/>
                        </a:rPr>
                        <a:t>Science</a:t>
                      </a:r>
                      <a:endParaRPr lang="en-GB" sz="9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67703510"/>
                  </a:ext>
                </a:extLst>
              </a:tr>
              <a:tr h="456392">
                <a:tc rowSpan="3">
                  <a:txBody>
                    <a:bodyPr/>
                    <a:lstStyle/>
                    <a:p>
                      <a:pPr marL="72390">
                        <a:lnSpc>
                          <a:spcPct val="107000"/>
                        </a:lnSpc>
                        <a:spcBef>
                          <a:spcPts val="315"/>
                        </a:spcBef>
                        <a:spcAft>
                          <a:spcPts val="0"/>
                        </a:spcAft>
                      </a:pPr>
                      <a:r>
                        <a:rPr lang="en-GB" sz="900" b="0">
                          <a:solidFill>
                            <a:schemeClr val="tx1"/>
                          </a:solidFill>
                          <a:effectLst/>
                        </a:rPr>
                        <a:t>30-50 Months</a:t>
                      </a:r>
                      <a:endParaRPr lang="en-GB" sz="900" b="0">
                        <a:solidFill>
                          <a:schemeClr val="tx1"/>
                        </a:solidFill>
                        <a:effectLst/>
                        <a:latin typeface="Roboto"/>
                        <a:ea typeface="Roboto"/>
                        <a:cs typeface="Roboto"/>
                      </a:endParaRPr>
                    </a:p>
                  </a:txBody>
                  <a:tcPr marL="0" marR="0" marT="0" marB="0"/>
                </a:tc>
                <a:tc>
                  <a:txBody>
                    <a:bodyPr/>
                    <a:lstStyle/>
                    <a:p>
                      <a:pPr marL="78105" marR="226060">
                        <a:lnSpc>
                          <a:spcPct val="107000"/>
                        </a:lnSpc>
                        <a:spcBef>
                          <a:spcPts val="315"/>
                        </a:spcBef>
                        <a:spcAft>
                          <a:spcPts val="0"/>
                        </a:spcAft>
                      </a:pPr>
                      <a:r>
                        <a:rPr lang="en-GB" sz="900">
                          <a:solidFill>
                            <a:schemeClr val="tx1"/>
                          </a:solidFill>
                          <a:effectLst/>
                        </a:rPr>
                        <a:t>Physical Development</a:t>
                      </a:r>
                      <a:endParaRPr lang="en-GB" sz="900">
                        <a:solidFill>
                          <a:schemeClr val="tx1"/>
                        </a:solidFill>
                        <a:effectLst/>
                        <a:latin typeface="Roboto"/>
                        <a:ea typeface="Roboto"/>
                        <a:cs typeface="Roboto"/>
                      </a:endParaRPr>
                    </a:p>
                  </a:txBody>
                  <a:tcPr marL="0" marR="0" marT="0" marB="0"/>
                </a:tc>
                <a:tc>
                  <a:txBody>
                    <a:bodyPr/>
                    <a:lstStyle/>
                    <a:p>
                      <a:pPr marL="72390">
                        <a:lnSpc>
                          <a:spcPct val="107000"/>
                        </a:lnSpc>
                        <a:spcBef>
                          <a:spcPts val="315"/>
                        </a:spcBef>
                        <a:spcAft>
                          <a:spcPts val="0"/>
                        </a:spcAft>
                      </a:pPr>
                      <a:r>
                        <a:rPr lang="en-GB" sz="900">
                          <a:solidFill>
                            <a:schemeClr val="tx1"/>
                          </a:solidFill>
                          <a:effectLst/>
                        </a:rPr>
                        <a:t>Health</a:t>
                      </a:r>
                    </a:p>
                    <a:p>
                      <a:pPr marL="72390">
                        <a:lnSpc>
                          <a:spcPct val="107000"/>
                        </a:lnSpc>
                        <a:spcBef>
                          <a:spcPts val="315"/>
                        </a:spcBef>
                        <a:spcAft>
                          <a:spcPts val="0"/>
                        </a:spcAft>
                      </a:pPr>
                      <a:r>
                        <a:rPr lang="en-GB" sz="900">
                          <a:solidFill>
                            <a:schemeClr val="tx1"/>
                          </a:solidFill>
                          <a:effectLst/>
                        </a:rPr>
                        <a:t>and Self-Care</a:t>
                      </a:r>
                      <a:endParaRPr lang="en-GB" sz="900">
                        <a:solidFill>
                          <a:schemeClr val="tx1"/>
                        </a:solidFill>
                        <a:effectLst/>
                        <a:latin typeface="Roboto"/>
                        <a:ea typeface="Roboto"/>
                        <a:cs typeface="Roboto"/>
                      </a:endParaRPr>
                    </a:p>
                  </a:txBody>
                  <a:tcPr marL="0" marR="0" marT="0" marB="0"/>
                </a:tc>
                <a:tc>
                  <a:txBody>
                    <a:bodyPr/>
                    <a:lstStyle/>
                    <a:p>
                      <a:pPr marL="342900" lvl="0" indent="-342900">
                        <a:lnSpc>
                          <a:spcPct val="107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55">
                          <a:solidFill>
                            <a:schemeClr val="tx1"/>
                          </a:solidFill>
                          <a:effectLst/>
                        </a:rPr>
                        <a:t> observe the effects</a:t>
                      </a:r>
                      <a:r>
                        <a:rPr lang="en-GB" sz="900" b="0" spc="-50">
                          <a:solidFill>
                            <a:schemeClr val="tx1"/>
                          </a:solidFill>
                          <a:effectLst/>
                        </a:rPr>
                        <a:t> </a:t>
                      </a:r>
                      <a:r>
                        <a:rPr lang="en-GB" sz="900" b="0" spc="-55">
                          <a:solidFill>
                            <a:schemeClr val="tx1"/>
                          </a:solidFill>
                          <a:effectLst/>
                        </a:rPr>
                        <a:t>of physical</a:t>
                      </a:r>
                      <a:r>
                        <a:rPr lang="en-GB" sz="900" b="0" spc="-60">
                          <a:solidFill>
                            <a:schemeClr val="tx1"/>
                          </a:solidFill>
                          <a:effectLst/>
                        </a:rPr>
                        <a:t> </a:t>
                      </a:r>
                      <a:r>
                        <a:rPr lang="en-GB" sz="900" b="0" spc="-55">
                          <a:solidFill>
                            <a:schemeClr val="tx1"/>
                          </a:solidFill>
                          <a:effectLst/>
                        </a:rPr>
                        <a:t>activity</a:t>
                      </a:r>
                      <a:r>
                        <a:rPr lang="en-GB" sz="900" b="0" spc="-50">
                          <a:solidFill>
                            <a:schemeClr val="tx1"/>
                          </a:solidFill>
                          <a:effectLst/>
                        </a:rPr>
                        <a:t> </a:t>
                      </a:r>
                      <a:r>
                        <a:rPr lang="en-GB" sz="900" b="0" spc="-55">
                          <a:solidFill>
                            <a:schemeClr val="tx1"/>
                          </a:solidFill>
                          <a:effectLst/>
                        </a:rPr>
                        <a:t>on</a:t>
                      </a:r>
                      <a:r>
                        <a:rPr lang="en-GB" sz="900" b="0" spc="-60">
                          <a:solidFill>
                            <a:schemeClr val="tx1"/>
                          </a:solidFill>
                          <a:effectLst/>
                        </a:rPr>
                        <a:t> </a:t>
                      </a:r>
                      <a:r>
                        <a:rPr lang="en-GB" sz="900" b="0" spc="-55">
                          <a:solidFill>
                            <a:schemeClr val="tx1"/>
                          </a:solidFill>
                          <a:effectLst/>
                        </a:rPr>
                        <a:t>their bodies.</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3537211377"/>
                  </a:ext>
                </a:extLst>
              </a:tr>
              <a:tr h="1603899">
                <a:tc vMerge="1">
                  <a:txBody>
                    <a:bodyPr/>
                    <a:lstStyle/>
                    <a:p>
                      <a:endParaRPr lang="en-GB"/>
                    </a:p>
                  </a:txBody>
                  <a:tcPr/>
                </a:tc>
                <a:tc>
                  <a:txBody>
                    <a:bodyPr/>
                    <a:lstStyle/>
                    <a:p>
                      <a:pPr marL="78105" marR="146050">
                        <a:lnSpc>
                          <a:spcPct val="107000"/>
                        </a:lnSpc>
                        <a:spcBef>
                          <a:spcPts val="315"/>
                        </a:spcBef>
                        <a:spcAft>
                          <a:spcPts val="0"/>
                        </a:spcAft>
                      </a:pPr>
                      <a:r>
                        <a:rPr lang="en-GB" sz="900">
                          <a:solidFill>
                            <a:schemeClr val="tx1"/>
                          </a:solidFill>
                          <a:effectLst/>
                        </a:rPr>
                        <a:t>Understanding the World</a:t>
                      </a:r>
                      <a:endParaRPr lang="en-GB" sz="900">
                        <a:solidFill>
                          <a:schemeClr val="tx1"/>
                        </a:solidFill>
                        <a:effectLst/>
                        <a:latin typeface="Roboto"/>
                        <a:ea typeface="Roboto"/>
                        <a:cs typeface="Roboto"/>
                      </a:endParaRPr>
                    </a:p>
                  </a:txBody>
                  <a:tcPr marL="0" marR="0" marT="0" marB="0"/>
                </a:tc>
                <a:tc>
                  <a:txBody>
                    <a:bodyPr/>
                    <a:lstStyle/>
                    <a:p>
                      <a:pPr marL="72390">
                        <a:lnSpc>
                          <a:spcPct val="107000"/>
                        </a:lnSpc>
                        <a:spcBef>
                          <a:spcPts val="315"/>
                        </a:spcBef>
                        <a:spcAft>
                          <a:spcPts val="0"/>
                        </a:spcAft>
                      </a:pPr>
                      <a:r>
                        <a:rPr lang="en-GB" sz="900">
                          <a:solidFill>
                            <a:schemeClr val="tx1"/>
                          </a:solidFill>
                          <a:effectLst/>
                        </a:rPr>
                        <a:t>The World</a:t>
                      </a:r>
                      <a:endParaRPr lang="en-GB" sz="900">
                        <a:solidFill>
                          <a:schemeClr val="tx1"/>
                        </a:solidFill>
                        <a:effectLst/>
                        <a:latin typeface="Roboto"/>
                        <a:ea typeface="Roboto"/>
                        <a:cs typeface="Roboto"/>
                      </a:endParaRPr>
                    </a:p>
                  </a:txBody>
                  <a:tcPr marL="0" marR="0" marT="0" marB="0"/>
                </a:tc>
                <a:tc>
                  <a:txBody>
                    <a:bodyPr/>
                    <a:lstStyle/>
                    <a:p>
                      <a:pPr marL="342900" marR="114300" lvl="0" indent="-342900">
                        <a:lnSpc>
                          <a:spcPct val="111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65">
                          <a:solidFill>
                            <a:schemeClr val="tx1"/>
                          </a:solidFill>
                          <a:effectLst/>
                        </a:rPr>
                        <a:t> </a:t>
                      </a:r>
                      <a:r>
                        <a:rPr lang="en-GB" sz="900" b="0" spc="-55">
                          <a:solidFill>
                            <a:schemeClr val="tx1"/>
                          </a:solidFill>
                          <a:effectLst/>
                        </a:rPr>
                        <a:t>comment</a:t>
                      </a:r>
                      <a:r>
                        <a:rPr lang="en-GB" sz="900" b="0" spc="-60">
                          <a:solidFill>
                            <a:schemeClr val="tx1"/>
                          </a:solidFill>
                          <a:effectLst/>
                        </a:rPr>
                        <a:t> </a:t>
                      </a:r>
                      <a:r>
                        <a:rPr lang="en-GB" sz="900" b="0" spc="-55">
                          <a:solidFill>
                            <a:schemeClr val="tx1"/>
                          </a:solidFill>
                          <a:effectLst/>
                        </a:rPr>
                        <a:t>and</a:t>
                      </a:r>
                      <a:r>
                        <a:rPr lang="en-GB" sz="900" b="0" spc="-65">
                          <a:solidFill>
                            <a:schemeClr val="tx1"/>
                          </a:solidFill>
                          <a:effectLst/>
                        </a:rPr>
                        <a:t> </a:t>
                      </a:r>
                      <a:r>
                        <a:rPr lang="en-GB" sz="900" b="0" spc="-55">
                          <a:solidFill>
                            <a:schemeClr val="tx1"/>
                          </a:solidFill>
                          <a:effectLst/>
                        </a:rPr>
                        <a:t>ask</a:t>
                      </a:r>
                      <a:r>
                        <a:rPr lang="en-GB" sz="900" b="0" spc="-60">
                          <a:solidFill>
                            <a:schemeClr val="tx1"/>
                          </a:solidFill>
                          <a:effectLst/>
                        </a:rPr>
                        <a:t> </a:t>
                      </a:r>
                      <a:r>
                        <a:rPr lang="en-GB" sz="900" b="0" spc="-55">
                          <a:solidFill>
                            <a:schemeClr val="tx1"/>
                          </a:solidFill>
                          <a:effectLst/>
                        </a:rPr>
                        <a:t>questions</a:t>
                      </a:r>
                      <a:r>
                        <a:rPr lang="en-GB" sz="900" b="0" spc="-65">
                          <a:solidFill>
                            <a:schemeClr val="tx1"/>
                          </a:solidFill>
                          <a:effectLst/>
                        </a:rPr>
                        <a:t> </a:t>
                      </a:r>
                      <a:r>
                        <a:rPr lang="en-GB" sz="900" b="0" spc="-55">
                          <a:solidFill>
                            <a:schemeClr val="tx1"/>
                          </a:solidFill>
                          <a:effectLst/>
                        </a:rPr>
                        <a:t>about</a:t>
                      </a:r>
                      <a:r>
                        <a:rPr lang="en-GB" sz="900" b="0" spc="-65">
                          <a:solidFill>
                            <a:schemeClr val="tx1"/>
                          </a:solidFill>
                          <a:effectLst/>
                        </a:rPr>
                        <a:t> </a:t>
                      </a:r>
                      <a:r>
                        <a:rPr lang="en-GB" sz="900" b="0" spc="-55">
                          <a:solidFill>
                            <a:schemeClr val="tx1"/>
                          </a:solidFill>
                          <a:effectLst/>
                        </a:rPr>
                        <a:t>aspects</a:t>
                      </a:r>
                      <a:r>
                        <a:rPr lang="en-GB" sz="900" b="0" spc="-65">
                          <a:solidFill>
                            <a:schemeClr val="tx1"/>
                          </a:solidFill>
                          <a:effectLst/>
                        </a:rPr>
                        <a:t> </a:t>
                      </a:r>
                      <a:r>
                        <a:rPr lang="en-GB" sz="900" b="0" spc="-55">
                          <a:solidFill>
                            <a:schemeClr val="tx1"/>
                          </a:solidFill>
                          <a:effectLst/>
                        </a:rPr>
                        <a:t>of</a:t>
                      </a:r>
                      <a:r>
                        <a:rPr lang="en-GB" sz="900" b="0" spc="-65">
                          <a:solidFill>
                            <a:schemeClr val="tx1"/>
                          </a:solidFill>
                          <a:effectLst/>
                        </a:rPr>
                        <a:t> </a:t>
                      </a:r>
                      <a:r>
                        <a:rPr lang="en-GB" sz="900" b="0" spc="-55">
                          <a:solidFill>
                            <a:schemeClr val="tx1"/>
                          </a:solidFill>
                          <a:effectLst/>
                        </a:rPr>
                        <a:t>their</a:t>
                      </a:r>
                      <a:r>
                        <a:rPr lang="en-GB" sz="900" b="0" spc="-60">
                          <a:solidFill>
                            <a:schemeClr val="tx1"/>
                          </a:solidFill>
                          <a:effectLst/>
                        </a:rPr>
                        <a:t> </a:t>
                      </a:r>
                      <a:r>
                        <a:rPr lang="en-GB" sz="900" b="0" spc="-55">
                          <a:solidFill>
                            <a:schemeClr val="tx1"/>
                          </a:solidFill>
                          <a:effectLst/>
                        </a:rPr>
                        <a:t>familiar world,</a:t>
                      </a:r>
                      <a:r>
                        <a:rPr lang="en-GB" sz="900" b="0" spc="-60">
                          <a:solidFill>
                            <a:schemeClr val="tx1"/>
                          </a:solidFill>
                          <a:effectLst/>
                        </a:rPr>
                        <a:t> </a:t>
                      </a:r>
                      <a:r>
                        <a:rPr lang="en-GB" sz="900" b="0" spc="-55">
                          <a:solidFill>
                            <a:schemeClr val="tx1"/>
                          </a:solidFill>
                          <a:effectLst/>
                        </a:rPr>
                        <a:t>such</a:t>
                      </a:r>
                      <a:r>
                        <a:rPr lang="en-GB" sz="900" b="0" spc="-60">
                          <a:solidFill>
                            <a:schemeClr val="tx1"/>
                          </a:solidFill>
                          <a:effectLst/>
                        </a:rPr>
                        <a:t> </a:t>
                      </a:r>
                      <a:r>
                        <a:rPr lang="en-GB" sz="900" b="0" spc="-55">
                          <a:solidFill>
                            <a:schemeClr val="tx1"/>
                          </a:solidFill>
                          <a:effectLst/>
                        </a:rPr>
                        <a:t>as</a:t>
                      </a:r>
                      <a:r>
                        <a:rPr lang="en-GB" sz="900" b="0" spc="-60">
                          <a:solidFill>
                            <a:schemeClr val="tx1"/>
                          </a:solidFill>
                          <a:effectLst/>
                        </a:rPr>
                        <a:t> </a:t>
                      </a:r>
                      <a:r>
                        <a:rPr lang="en-GB" sz="900" b="0" spc="-55">
                          <a:solidFill>
                            <a:schemeClr val="tx1"/>
                          </a:solidFill>
                          <a:effectLst/>
                        </a:rPr>
                        <a:t>the place</a:t>
                      </a:r>
                      <a:r>
                        <a:rPr lang="en-GB" sz="900" b="0" spc="-60">
                          <a:solidFill>
                            <a:schemeClr val="tx1"/>
                          </a:solidFill>
                          <a:effectLst/>
                        </a:rPr>
                        <a:t> </a:t>
                      </a:r>
                      <a:r>
                        <a:rPr lang="en-GB" sz="900" b="0" spc="-55">
                          <a:solidFill>
                            <a:schemeClr val="tx1"/>
                          </a:solidFill>
                          <a:effectLst/>
                        </a:rPr>
                        <a:t>where</a:t>
                      </a:r>
                      <a:r>
                        <a:rPr lang="en-GB" sz="900" b="0" spc="-60">
                          <a:solidFill>
                            <a:schemeClr val="tx1"/>
                          </a:solidFill>
                          <a:effectLst/>
                        </a:rPr>
                        <a:t> </a:t>
                      </a:r>
                      <a:r>
                        <a:rPr lang="en-GB" sz="900" b="0" spc="-55">
                          <a:solidFill>
                            <a:schemeClr val="tx1"/>
                          </a:solidFill>
                          <a:effectLst/>
                        </a:rPr>
                        <a:t>they live</a:t>
                      </a:r>
                      <a:r>
                        <a:rPr lang="en-GB" sz="900" b="0" spc="-60">
                          <a:solidFill>
                            <a:schemeClr val="tx1"/>
                          </a:solidFill>
                          <a:effectLst/>
                        </a:rPr>
                        <a:t> </a:t>
                      </a:r>
                      <a:r>
                        <a:rPr lang="en-GB" sz="900" b="0" spc="-55">
                          <a:solidFill>
                            <a:schemeClr val="tx1"/>
                          </a:solidFill>
                          <a:effectLst/>
                        </a:rPr>
                        <a:t>or</a:t>
                      </a:r>
                      <a:r>
                        <a:rPr lang="en-GB" sz="900" b="0" spc="-60">
                          <a:solidFill>
                            <a:schemeClr val="tx1"/>
                          </a:solidFill>
                          <a:effectLst/>
                        </a:rPr>
                        <a:t> </a:t>
                      </a:r>
                      <a:r>
                        <a:rPr lang="en-GB" sz="900" b="0" spc="-55">
                          <a:solidFill>
                            <a:schemeClr val="tx1"/>
                          </a:solidFill>
                          <a:effectLst/>
                        </a:rPr>
                        <a:t>the</a:t>
                      </a:r>
                      <a:r>
                        <a:rPr lang="en-GB" sz="900" b="0" spc="-60">
                          <a:solidFill>
                            <a:schemeClr val="tx1"/>
                          </a:solidFill>
                          <a:effectLst/>
                        </a:rPr>
                        <a:t> </a:t>
                      </a:r>
                      <a:r>
                        <a:rPr lang="en-GB" sz="900" b="0" spc="-55">
                          <a:solidFill>
                            <a:schemeClr val="tx1"/>
                          </a:solidFill>
                          <a:effectLst/>
                        </a:rPr>
                        <a:t>natural world.</a:t>
                      </a:r>
                    </a:p>
                    <a:p>
                      <a:pPr marL="342900" marR="187960" lvl="0" indent="-342900">
                        <a:lnSpc>
                          <a:spcPct val="111000"/>
                        </a:lnSpc>
                        <a:spcBef>
                          <a:spcPts val="29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60">
                          <a:solidFill>
                            <a:schemeClr val="tx1"/>
                          </a:solidFill>
                          <a:effectLst/>
                        </a:rPr>
                        <a:t> </a:t>
                      </a:r>
                      <a:r>
                        <a:rPr lang="en-GB" sz="900" b="0" spc="-55">
                          <a:solidFill>
                            <a:schemeClr val="tx1"/>
                          </a:solidFill>
                          <a:effectLst/>
                        </a:rPr>
                        <a:t>talk about some of the things</a:t>
                      </a:r>
                      <a:r>
                        <a:rPr lang="en-GB" sz="900" b="0" spc="-60">
                          <a:solidFill>
                            <a:schemeClr val="tx1"/>
                          </a:solidFill>
                          <a:effectLst/>
                        </a:rPr>
                        <a:t> </a:t>
                      </a:r>
                      <a:r>
                        <a:rPr lang="en-GB" sz="900" b="0" spc="-55">
                          <a:solidFill>
                            <a:schemeClr val="tx1"/>
                          </a:solidFill>
                          <a:effectLst/>
                        </a:rPr>
                        <a:t>they have observed, such as plants,</a:t>
                      </a:r>
                      <a:r>
                        <a:rPr lang="en-GB" sz="900" b="0" spc="-60">
                          <a:solidFill>
                            <a:schemeClr val="tx1"/>
                          </a:solidFill>
                          <a:effectLst/>
                        </a:rPr>
                        <a:t> </a:t>
                      </a:r>
                      <a:r>
                        <a:rPr lang="en-GB" sz="900" b="0" spc="-55">
                          <a:solidFill>
                            <a:schemeClr val="tx1"/>
                          </a:solidFill>
                          <a:effectLst/>
                        </a:rPr>
                        <a:t>animals,</a:t>
                      </a:r>
                      <a:r>
                        <a:rPr lang="en-GB" sz="900" b="0" spc="-50">
                          <a:solidFill>
                            <a:schemeClr val="tx1"/>
                          </a:solidFill>
                          <a:effectLst/>
                        </a:rPr>
                        <a:t> </a:t>
                      </a:r>
                      <a:r>
                        <a:rPr lang="en-GB" sz="900" b="0" spc="-55">
                          <a:solidFill>
                            <a:schemeClr val="tx1"/>
                          </a:solidFill>
                          <a:effectLst/>
                        </a:rPr>
                        <a:t>natural and</a:t>
                      </a:r>
                      <a:r>
                        <a:rPr lang="en-GB" sz="900" b="0" spc="-50">
                          <a:solidFill>
                            <a:schemeClr val="tx1"/>
                          </a:solidFill>
                          <a:effectLst/>
                        </a:rPr>
                        <a:t> </a:t>
                      </a:r>
                      <a:r>
                        <a:rPr lang="en-GB" sz="900" b="0" spc="-55">
                          <a:solidFill>
                            <a:schemeClr val="tx1"/>
                          </a:solidFill>
                          <a:effectLst/>
                        </a:rPr>
                        <a:t>found objects.</a:t>
                      </a:r>
                    </a:p>
                    <a:p>
                      <a:pPr marL="342900" lvl="0" indent="-342900">
                        <a:lnSpc>
                          <a:spcPct val="107000"/>
                        </a:lnSpc>
                        <a:spcBef>
                          <a:spcPts val="29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55">
                          <a:solidFill>
                            <a:schemeClr val="tx1"/>
                          </a:solidFill>
                          <a:effectLst/>
                        </a:rPr>
                        <a:t> talk</a:t>
                      </a:r>
                      <a:r>
                        <a:rPr lang="en-GB" sz="900" b="0" spc="-50">
                          <a:solidFill>
                            <a:schemeClr val="tx1"/>
                          </a:solidFill>
                          <a:effectLst/>
                        </a:rPr>
                        <a:t> </a:t>
                      </a:r>
                      <a:r>
                        <a:rPr lang="en-GB" sz="900" b="0" spc="-55">
                          <a:solidFill>
                            <a:schemeClr val="tx1"/>
                          </a:solidFill>
                          <a:effectLst/>
                        </a:rPr>
                        <a:t>about</a:t>
                      </a:r>
                      <a:r>
                        <a:rPr lang="en-GB" sz="900" b="0" spc="-50">
                          <a:solidFill>
                            <a:schemeClr val="tx1"/>
                          </a:solidFill>
                          <a:effectLst/>
                        </a:rPr>
                        <a:t> </a:t>
                      </a:r>
                      <a:r>
                        <a:rPr lang="en-GB" sz="900" b="0" spc="-55">
                          <a:solidFill>
                            <a:schemeClr val="tx1"/>
                          </a:solidFill>
                          <a:effectLst/>
                        </a:rPr>
                        <a:t>why things</a:t>
                      </a:r>
                      <a:r>
                        <a:rPr lang="en-GB" sz="900" b="0" spc="-60">
                          <a:solidFill>
                            <a:schemeClr val="tx1"/>
                          </a:solidFill>
                          <a:effectLst/>
                        </a:rPr>
                        <a:t> </a:t>
                      </a:r>
                      <a:r>
                        <a:rPr lang="en-GB" sz="900" b="0" spc="-55">
                          <a:solidFill>
                            <a:schemeClr val="tx1"/>
                          </a:solidFill>
                          <a:effectLst/>
                        </a:rPr>
                        <a:t>happen</a:t>
                      </a:r>
                      <a:r>
                        <a:rPr lang="en-GB" sz="900" b="0" spc="-50">
                          <a:solidFill>
                            <a:schemeClr val="tx1"/>
                          </a:solidFill>
                          <a:effectLst/>
                        </a:rPr>
                        <a:t> </a:t>
                      </a:r>
                      <a:r>
                        <a:rPr lang="en-GB" sz="900" b="0" spc="-55">
                          <a:solidFill>
                            <a:schemeClr val="tx1"/>
                          </a:solidFill>
                          <a:effectLst/>
                        </a:rPr>
                        <a:t>and</a:t>
                      </a:r>
                      <a:r>
                        <a:rPr lang="en-GB" sz="900" b="0" spc="-50">
                          <a:solidFill>
                            <a:schemeClr val="tx1"/>
                          </a:solidFill>
                          <a:effectLst/>
                        </a:rPr>
                        <a:t> </a:t>
                      </a:r>
                      <a:r>
                        <a:rPr lang="en-GB" sz="900" b="0" spc="-55">
                          <a:solidFill>
                            <a:schemeClr val="tx1"/>
                          </a:solidFill>
                          <a:effectLst/>
                        </a:rPr>
                        <a:t>how</a:t>
                      </a:r>
                      <a:r>
                        <a:rPr lang="en-GB" sz="900" b="0" spc="-50">
                          <a:solidFill>
                            <a:schemeClr val="tx1"/>
                          </a:solidFill>
                          <a:effectLst/>
                        </a:rPr>
                        <a:t> </a:t>
                      </a:r>
                      <a:r>
                        <a:rPr lang="en-GB" sz="900" b="0" spc="-55">
                          <a:solidFill>
                            <a:schemeClr val="tx1"/>
                          </a:solidFill>
                          <a:effectLst/>
                        </a:rPr>
                        <a:t>things work.</a:t>
                      </a:r>
                    </a:p>
                    <a:p>
                      <a:pPr marL="342900" marR="264160" lvl="0" indent="-342900">
                        <a:lnSpc>
                          <a:spcPct val="111000"/>
                        </a:lnSpc>
                        <a:spcBef>
                          <a:spcPts val="43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70">
                          <a:solidFill>
                            <a:schemeClr val="tx1"/>
                          </a:solidFill>
                          <a:effectLst/>
                        </a:rPr>
                        <a:t> </a:t>
                      </a:r>
                      <a:r>
                        <a:rPr lang="en-GB" sz="900" b="0" spc="-55">
                          <a:solidFill>
                            <a:schemeClr val="tx1"/>
                          </a:solidFill>
                          <a:effectLst/>
                        </a:rPr>
                        <a:t>develop</a:t>
                      </a:r>
                      <a:r>
                        <a:rPr lang="en-GB" sz="900" b="0" spc="-70">
                          <a:solidFill>
                            <a:schemeClr val="tx1"/>
                          </a:solidFill>
                          <a:effectLst/>
                        </a:rPr>
                        <a:t> </a:t>
                      </a:r>
                      <a:r>
                        <a:rPr lang="en-GB" sz="900" b="0" spc="-55">
                          <a:solidFill>
                            <a:schemeClr val="tx1"/>
                          </a:solidFill>
                          <a:effectLst/>
                        </a:rPr>
                        <a:t>an</a:t>
                      </a:r>
                      <a:r>
                        <a:rPr lang="en-GB" sz="900" b="0" spc="-70">
                          <a:solidFill>
                            <a:schemeClr val="tx1"/>
                          </a:solidFill>
                          <a:effectLst/>
                        </a:rPr>
                        <a:t> </a:t>
                      </a:r>
                      <a:r>
                        <a:rPr lang="en-GB" sz="900" b="0" spc="-55">
                          <a:solidFill>
                            <a:schemeClr val="tx1"/>
                          </a:solidFill>
                          <a:effectLst/>
                        </a:rPr>
                        <a:t>understanding</a:t>
                      </a:r>
                      <a:r>
                        <a:rPr lang="en-GB" sz="900" b="0" spc="-70">
                          <a:solidFill>
                            <a:schemeClr val="tx1"/>
                          </a:solidFill>
                          <a:effectLst/>
                        </a:rPr>
                        <a:t> </a:t>
                      </a:r>
                      <a:r>
                        <a:rPr lang="en-GB" sz="900" b="0" spc="-55">
                          <a:solidFill>
                            <a:schemeClr val="tx1"/>
                          </a:solidFill>
                          <a:effectLst/>
                        </a:rPr>
                        <a:t>of</a:t>
                      </a:r>
                      <a:r>
                        <a:rPr lang="en-GB" sz="900" b="0" spc="-70">
                          <a:solidFill>
                            <a:schemeClr val="tx1"/>
                          </a:solidFill>
                          <a:effectLst/>
                        </a:rPr>
                        <a:t> </a:t>
                      </a:r>
                      <a:r>
                        <a:rPr lang="en-GB" sz="900" b="0" spc="-55">
                          <a:solidFill>
                            <a:schemeClr val="tx1"/>
                          </a:solidFill>
                          <a:effectLst/>
                        </a:rPr>
                        <a:t>growth,</a:t>
                      </a:r>
                      <a:r>
                        <a:rPr lang="en-GB" sz="900" b="0" spc="-70">
                          <a:solidFill>
                            <a:schemeClr val="tx1"/>
                          </a:solidFill>
                          <a:effectLst/>
                        </a:rPr>
                        <a:t> </a:t>
                      </a:r>
                      <a:r>
                        <a:rPr lang="en-GB" sz="900" b="0" spc="-55">
                          <a:solidFill>
                            <a:schemeClr val="tx1"/>
                          </a:solidFill>
                          <a:effectLst/>
                        </a:rPr>
                        <a:t>decay</a:t>
                      </a:r>
                      <a:r>
                        <a:rPr lang="en-GB" sz="900" b="0" spc="-65">
                          <a:solidFill>
                            <a:schemeClr val="tx1"/>
                          </a:solidFill>
                          <a:effectLst/>
                        </a:rPr>
                        <a:t> </a:t>
                      </a:r>
                      <a:r>
                        <a:rPr lang="en-GB" sz="900" b="0" spc="-55">
                          <a:solidFill>
                            <a:schemeClr val="tx1"/>
                          </a:solidFill>
                          <a:effectLst/>
                        </a:rPr>
                        <a:t>and</a:t>
                      </a:r>
                      <a:r>
                        <a:rPr lang="en-GB" sz="900" b="0" spc="-70">
                          <a:solidFill>
                            <a:schemeClr val="tx1"/>
                          </a:solidFill>
                          <a:effectLst/>
                        </a:rPr>
                        <a:t> </a:t>
                      </a:r>
                      <a:r>
                        <a:rPr lang="en-GB" sz="900" b="0" spc="-55">
                          <a:solidFill>
                            <a:schemeClr val="tx1"/>
                          </a:solidFill>
                          <a:effectLst/>
                        </a:rPr>
                        <a:t>changes over time.</a:t>
                      </a:r>
                    </a:p>
                    <a:p>
                      <a:pPr marL="342900" marR="777875" lvl="0" indent="-342900">
                        <a:lnSpc>
                          <a:spcPct val="111000"/>
                        </a:lnSpc>
                        <a:spcBef>
                          <a:spcPts val="29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60">
                          <a:solidFill>
                            <a:schemeClr val="tx1"/>
                          </a:solidFill>
                          <a:effectLst/>
                        </a:rPr>
                        <a:t> </a:t>
                      </a:r>
                      <a:r>
                        <a:rPr lang="en-GB" sz="900" b="0" spc="-55">
                          <a:solidFill>
                            <a:schemeClr val="tx1"/>
                          </a:solidFill>
                          <a:effectLst/>
                        </a:rPr>
                        <a:t>show care and</a:t>
                      </a:r>
                      <a:r>
                        <a:rPr lang="en-GB" sz="900" b="0" spc="-60">
                          <a:solidFill>
                            <a:schemeClr val="tx1"/>
                          </a:solidFill>
                          <a:effectLst/>
                        </a:rPr>
                        <a:t> </a:t>
                      </a:r>
                      <a:r>
                        <a:rPr lang="en-GB" sz="900" b="0" spc="-55">
                          <a:solidFill>
                            <a:schemeClr val="tx1"/>
                          </a:solidFill>
                          <a:effectLst/>
                        </a:rPr>
                        <a:t>concern for living things</a:t>
                      </a:r>
                      <a:r>
                        <a:rPr lang="en-GB" sz="900" b="0" spc="-65">
                          <a:solidFill>
                            <a:schemeClr val="tx1"/>
                          </a:solidFill>
                          <a:effectLst/>
                        </a:rPr>
                        <a:t> </a:t>
                      </a:r>
                      <a:r>
                        <a:rPr lang="en-GB" sz="900" b="0" spc="-55">
                          <a:solidFill>
                            <a:schemeClr val="tx1"/>
                          </a:solidFill>
                          <a:effectLst/>
                        </a:rPr>
                        <a:t>and the environment.</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59716940"/>
                  </a:ext>
                </a:extLst>
              </a:tr>
              <a:tr h="456392">
                <a:tc vMerge="1">
                  <a:txBody>
                    <a:bodyPr/>
                    <a:lstStyle/>
                    <a:p>
                      <a:endParaRPr lang="en-GB"/>
                    </a:p>
                  </a:txBody>
                  <a:tcPr/>
                </a:tc>
                <a:tc>
                  <a:txBody>
                    <a:bodyPr/>
                    <a:lstStyle/>
                    <a:p>
                      <a:pPr marL="78105" marR="98425">
                        <a:lnSpc>
                          <a:spcPct val="107000"/>
                        </a:lnSpc>
                        <a:spcBef>
                          <a:spcPts val="315"/>
                        </a:spcBef>
                        <a:spcAft>
                          <a:spcPts val="0"/>
                        </a:spcAft>
                      </a:pPr>
                      <a:r>
                        <a:rPr lang="en-GB" sz="900">
                          <a:solidFill>
                            <a:schemeClr val="tx1"/>
                          </a:solidFill>
                          <a:effectLst/>
                        </a:rPr>
                        <a:t>Expressive Arts and Design</a:t>
                      </a:r>
                      <a:endParaRPr lang="en-GB" sz="900">
                        <a:solidFill>
                          <a:schemeClr val="tx1"/>
                        </a:solidFill>
                        <a:effectLst/>
                        <a:latin typeface="Roboto"/>
                        <a:ea typeface="Roboto"/>
                        <a:cs typeface="Roboto"/>
                      </a:endParaRPr>
                    </a:p>
                  </a:txBody>
                  <a:tcPr marL="0" marR="0" marT="0" marB="0"/>
                </a:tc>
                <a:tc>
                  <a:txBody>
                    <a:bodyPr/>
                    <a:lstStyle/>
                    <a:p>
                      <a:pPr marL="72390" marR="200025">
                        <a:lnSpc>
                          <a:spcPct val="107000"/>
                        </a:lnSpc>
                        <a:spcBef>
                          <a:spcPts val="315"/>
                        </a:spcBef>
                        <a:spcAft>
                          <a:spcPts val="0"/>
                        </a:spcAft>
                      </a:pPr>
                      <a:r>
                        <a:rPr lang="en-GB" sz="900">
                          <a:solidFill>
                            <a:schemeClr val="tx1"/>
                          </a:solidFill>
                          <a:effectLst/>
                        </a:rPr>
                        <a:t>Exploring and Using Media and Materials</a:t>
                      </a:r>
                      <a:endParaRPr lang="en-GB" sz="900">
                        <a:solidFill>
                          <a:schemeClr val="tx1"/>
                        </a:solidFill>
                        <a:effectLst/>
                        <a:latin typeface="Roboto"/>
                        <a:ea typeface="Roboto"/>
                        <a:cs typeface="Roboto"/>
                      </a:endParaRPr>
                    </a:p>
                  </a:txBody>
                  <a:tcPr marL="0" marR="0" marT="0" marB="0"/>
                </a:tc>
                <a:tc>
                  <a:txBody>
                    <a:bodyPr/>
                    <a:lstStyle/>
                    <a:p>
                      <a:pPr marL="342900" lvl="0" indent="-342900">
                        <a:lnSpc>
                          <a:spcPct val="107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55">
                          <a:solidFill>
                            <a:schemeClr val="tx1"/>
                          </a:solidFill>
                          <a:effectLst/>
                        </a:rPr>
                        <a:t> begin</a:t>
                      </a:r>
                      <a:r>
                        <a:rPr lang="en-GB" sz="900" b="0" spc="-60">
                          <a:solidFill>
                            <a:schemeClr val="tx1"/>
                          </a:solidFill>
                          <a:effectLst/>
                        </a:rPr>
                        <a:t> </a:t>
                      </a:r>
                      <a:r>
                        <a:rPr lang="en-GB" sz="900" b="0" spc="-55">
                          <a:solidFill>
                            <a:schemeClr val="tx1"/>
                          </a:solidFill>
                          <a:effectLst/>
                        </a:rPr>
                        <a:t>to be</a:t>
                      </a:r>
                      <a:r>
                        <a:rPr lang="en-GB" sz="900" b="0" spc="-50">
                          <a:solidFill>
                            <a:schemeClr val="tx1"/>
                          </a:solidFill>
                          <a:effectLst/>
                        </a:rPr>
                        <a:t> </a:t>
                      </a:r>
                      <a:r>
                        <a:rPr lang="en-GB" sz="900" b="0" spc="-55">
                          <a:solidFill>
                            <a:schemeClr val="tx1"/>
                          </a:solidFill>
                          <a:effectLst/>
                        </a:rPr>
                        <a:t>interested</a:t>
                      </a:r>
                      <a:r>
                        <a:rPr lang="en-GB" sz="900" b="0" spc="-60">
                          <a:solidFill>
                            <a:schemeClr val="tx1"/>
                          </a:solidFill>
                          <a:effectLst/>
                        </a:rPr>
                        <a:t> </a:t>
                      </a:r>
                      <a:r>
                        <a:rPr lang="en-GB" sz="900" b="0" spc="-55">
                          <a:solidFill>
                            <a:schemeClr val="tx1"/>
                          </a:solidFill>
                          <a:effectLst/>
                        </a:rPr>
                        <a:t>in and</a:t>
                      </a:r>
                      <a:r>
                        <a:rPr lang="en-GB" sz="900" b="0" spc="-50">
                          <a:solidFill>
                            <a:schemeClr val="tx1"/>
                          </a:solidFill>
                          <a:effectLst/>
                        </a:rPr>
                        <a:t> </a:t>
                      </a:r>
                      <a:r>
                        <a:rPr lang="en-GB" sz="900" b="0" spc="-55">
                          <a:solidFill>
                            <a:schemeClr val="tx1"/>
                          </a:solidFill>
                          <a:effectLst/>
                        </a:rPr>
                        <a:t>describe the texture</a:t>
                      </a:r>
                      <a:r>
                        <a:rPr lang="en-GB" sz="900" b="0" spc="-50">
                          <a:solidFill>
                            <a:schemeClr val="tx1"/>
                          </a:solidFill>
                          <a:effectLst/>
                        </a:rPr>
                        <a:t> </a:t>
                      </a:r>
                      <a:r>
                        <a:rPr lang="en-GB" sz="900" b="0" spc="-55">
                          <a:solidFill>
                            <a:schemeClr val="tx1"/>
                          </a:solidFill>
                          <a:effectLst/>
                        </a:rPr>
                        <a:t>of things.</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4178787615"/>
                  </a:ext>
                </a:extLst>
              </a:tr>
              <a:tr h="833650">
                <a:tc rowSpan="2">
                  <a:txBody>
                    <a:bodyPr/>
                    <a:lstStyle/>
                    <a:p>
                      <a:pPr marL="72390">
                        <a:lnSpc>
                          <a:spcPct val="107000"/>
                        </a:lnSpc>
                        <a:spcBef>
                          <a:spcPts val="315"/>
                        </a:spcBef>
                        <a:spcAft>
                          <a:spcPts val="0"/>
                        </a:spcAft>
                      </a:pPr>
                      <a:r>
                        <a:rPr lang="en-GB" sz="900" b="0">
                          <a:solidFill>
                            <a:schemeClr val="tx1"/>
                          </a:solidFill>
                          <a:effectLst/>
                        </a:rPr>
                        <a:t>40-60 Months</a:t>
                      </a:r>
                      <a:endParaRPr lang="en-GB" sz="900" b="0">
                        <a:solidFill>
                          <a:schemeClr val="tx1"/>
                        </a:solidFill>
                        <a:effectLst/>
                        <a:latin typeface="Roboto"/>
                        <a:ea typeface="Roboto"/>
                        <a:cs typeface="Roboto"/>
                      </a:endParaRPr>
                    </a:p>
                  </a:txBody>
                  <a:tcPr marL="0" marR="0" marT="0" marB="0"/>
                </a:tc>
                <a:tc>
                  <a:txBody>
                    <a:bodyPr/>
                    <a:lstStyle/>
                    <a:p>
                      <a:pPr marL="78105" marR="226060">
                        <a:lnSpc>
                          <a:spcPct val="107000"/>
                        </a:lnSpc>
                        <a:spcBef>
                          <a:spcPts val="315"/>
                        </a:spcBef>
                        <a:spcAft>
                          <a:spcPts val="0"/>
                        </a:spcAft>
                      </a:pPr>
                      <a:r>
                        <a:rPr lang="en-GB" sz="900">
                          <a:solidFill>
                            <a:schemeClr val="tx1"/>
                          </a:solidFill>
                          <a:effectLst/>
                        </a:rPr>
                        <a:t>Physical Development</a:t>
                      </a:r>
                      <a:endParaRPr lang="en-GB" sz="900">
                        <a:solidFill>
                          <a:schemeClr val="tx1"/>
                        </a:solidFill>
                        <a:effectLst/>
                        <a:latin typeface="Roboto"/>
                        <a:ea typeface="Roboto"/>
                        <a:cs typeface="Roboto"/>
                      </a:endParaRPr>
                    </a:p>
                  </a:txBody>
                  <a:tcPr marL="0" marR="0" marT="0" marB="0"/>
                </a:tc>
                <a:tc>
                  <a:txBody>
                    <a:bodyPr/>
                    <a:lstStyle/>
                    <a:p>
                      <a:pPr marL="72390">
                        <a:lnSpc>
                          <a:spcPct val="107000"/>
                        </a:lnSpc>
                        <a:spcBef>
                          <a:spcPts val="315"/>
                        </a:spcBef>
                        <a:spcAft>
                          <a:spcPts val="0"/>
                        </a:spcAft>
                      </a:pPr>
                      <a:r>
                        <a:rPr lang="en-GB" sz="900">
                          <a:solidFill>
                            <a:schemeClr val="tx1"/>
                          </a:solidFill>
                          <a:effectLst/>
                        </a:rPr>
                        <a:t>Health</a:t>
                      </a:r>
                    </a:p>
                    <a:p>
                      <a:pPr marL="72390">
                        <a:lnSpc>
                          <a:spcPct val="107000"/>
                        </a:lnSpc>
                        <a:spcBef>
                          <a:spcPts val="315"/>
                        </a:spcBef>
                        <a:spcAft>
                          <a:spcPts val="0"/>
                        </a:spcAft>
                      </a:pPr>
                      <a:r>
                        <a:rPr lang="en-GB" sz="900">
                          <a:solidFill>
                            <a:schemeClr val="tx1"/>
                          </a:solidFill>
                          <a:effectLst/>
                        </a:rPr>
                        <a:t>and Self-Care</a:t>
                      </a:r>
                      <a:endParaRPr lang="en-GB" sz="900">
                        <a:solidFill>
                          <a:schemeClr val="tx1"/>
                        </a:solidFill>
                        <a:effectLst/>
                        <a:latin typeface="Roboto"/>
                        <a:ea typeface="Roboto"/>
                        <a:cs typeface="Roboto"/>
                      </a:endParaRPr>
                    </a:p>
                  </a:txBody>
                  <a:tcPr marL="0" marR="0" marT="0" marB="0"/>
                </a:tc>
                <a:tc>
                  <a:txBody>
                    <a:bodyPr/>
                    <a:lstStyle/>
                    <a:p>
                      <a:pPr marL="342900" marR="100330" lvl="0" indent="-342900">
                        <a:lnSpc>
                          <a:spcPct val="111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65">
                          <a:solidFill>
                            <a:schemeClr val="tx1"/>
                          </a:solidFill>
                          <a:effectLst/>
                        </a:rPr>
                        <a:t> </a:t>
                      </a:r>
                      <a:r>
                        <a:rPr lang="en-GB" sz="900" b="0" spc="-55">
                          <a:solidFill>
                            <a:schemeClr val="tx1"/>
                          </a:solidFill>
                          <a:effectLst/>
                        </a:rPr>
                        <a:t>eat</a:t>
                      </a:r>
                      <a:r>
                        <a:rPr lang="en-GB" sz="900" b="0" spc="-60">
                          <a:solidFill>
                            <a:schemeClr val="tx1"/>
                          </a:solidFill>
                          <a:effectLst/>
                        </a:rPr>
                        <a:t> </a:t>
                      </a:r>
                      <a:r>
                        <a:rPr lang="en-GB" sz="900" b="0" spc="-55">
                          <a:solidFill>
                            <a:schemeClr val="tx1"/>
                          </a:solidFill>
                          <a:effectLst/>
                        </a:rPr>
                        <a:t>a</a:t>
                      </a:r>
                      <a:r>
                        <a:rPr lang="en-GB" sz="900" b="0" spc="-60">
                          <a:solidFill>
                            <a:schemeClr val="tx1"/>
                          </a:solidFill>
                          <a:effectLst/>
                        </a:rPr>
                        <a:t> </a:t>
                      </a:r>
                      <a:r>
                        <a:rPr lang="en-GB" sz="900" b="0" spc="-55">
                          <a:solidFill>
                            <a:schemeClr val="tx1"/>
                          </a:solidFill>
                          <a:effectLst/>
                        </a:rPr>
                        <a:t>healthy</a:t>
                      </a:r>
                      <a:r>
                        <a:rPr lang="en-GB" sz="900" b="0" spc="-65">
                          <a:solidFill>
                            <a:schemeClr val="tx1"/>
                          </a:solidFill>
                          <a:effectLst/>
                        </a:rPr>
                        <a:t> </a:t>
                      </a:r>
                      <a:r>
                        <a:rPr lang="en-GB" sz="900" b="0" spc="-55">
                          <a:solidFill>
                            <a:schemeClr val="tx1"/>
                          </a:solidFill>
                          <a:effectLst/>
                        </a:rPr>
                        <a:t>range</a:t>
                      </a:r>
                      <a:r>
                        <a:rPr lang="en-GB" sz="900" b="0" spc="-65">
                          <a:solidFill>
                            <a:schemeClr val="tx1"/>
                          </a:solidFill>
                          <a:effectLst/>
                        </a:rPr>
                        <a:t> </a:t>
                      </a:r>
                      <a:r>
                        <a:rPr lang="en-GB" sz="900" b="0" spc="-55">
                          <a:solidFill>
                            <a:schemeClr val="tx1"/>
                          </a:solidFill>
                          <a:effectLst/>
                        </a:rPr>
                        <a:t>of</a:t>
                      </a:r>
                      <a:r>
                        <a:rPr lang="en-GB" sz="900" b="0" spc="-60">
                          <a:solidFill>
                            <a:schemeClr val="tx1"/>
                          </a:solidFill>
                          <a:effectLst/>
                        </a:rPr>
                        <a:t> </a:t>
                      </a:r>
                      <a:r>
                        <a:rPr lang="en-GB" sz="900" b="0" spc="-55">
                          <a:solidFill>
                            <a:schemeClr val="tx1"/>
                          </a:solidFill>
                          <a:effectLst/>
                        </a:rPr>
                        <a:t>foodstuffs</a:t>
                      </a:r>
                      <a:r>
                        <a:rPr lang="en-GB" sz="900" b="0" spc="-60">
                          <a:solidFill>
                            <a:schemeClr val="tx1"/>
                          </a:solidFill>
                          <a:effectLst/>
                        </a:rPr>
                        <a:t> </a:t>
                      </a:r>
                      <a:r>
                        <a:rPr lang="en-GB" sz="900" b="0" spc="-55">
                          <a:solidFill>
                            <a:schemeClr val="tx1"/>
                          </a:solidFill>
                          <a:effectLst/>
                        </a:rPr>
                        <a:t>and</a:t>
                      </a:r>
                      <a:r>
                        <a:rPr lang="en-GB" sz="900" b="0" spc="-60">
                          <a:solidFill>
                            <a:schemeClr val="tx1"/>
                          </a:solidFill>
                          <a:effectLst/>
                        </a:rPr>
                        <a:t> </a:t>
                      </a:r>
                      <a:r>
                        <a:rPr lang="en-GB" sz="900" b="0" spc="-55">
                          <a:solidFill>
                            <a:schemeClr val="tx1"/>
                          </a:solidFill>
                          <a:effectLst/>
                        </a:rPr>
                        <a:t>understand</a:t>
                      </a:r>
                      <a:r>
                        <a:rPr lang="en-GB" sz="900" b="0" spc="-70">
                          <a:solidFill>
                            <a:schemeClr val="tx1"/>
                          </a:solidFill>
                          <a:effectLst/>
                        </a:rPr>
                        <a:t> </a:t>
                      </a:r>
                      <a:r>
                        <a:rPr lang="en-GB" sz="900" b="0" spc="-55">
                          <a:solidFill>
                            <a:schemeClr val="tx1"/>
                          </a:solidFill>
                          <a:effectLst/>
                        </a:rPr>
                        <a:t>a</a:t>
                      </a:r>
                      <a:r>
                        <a:rPr lang="en-GB" sz="900" b="0" spc="-60">
                          <a:solidFill>
                            <a:schemeClr val="tx1"/>
                          </a:solidFill>
                          <a:effectLst/>
                        </a:rPr>
                        <a:t> </a:t>
                      </a:r>
                      <a:r>
                        <a:rPr lang="en-GB" sz="900" b="0" spc="-55">
                          <a:solidFill>
                            <a:schemeClr val="tx1"/>
                          </a:solidFill>
                          <a:effectLst/>
                        </a:rPr>
                        <a:t>need</a:t>
                      </a:r>
                      <a:r>
                        <a:rPr lang="en-GB" sz="900" b="0" spc="-60">
                          <a:solidFill>
                            <a:schemeClr val="tx1"/>
                          </a:solidFill>
                          <a:effectLst/>
                        </a:rPr>
                        <a:t> </a:t>
                      </a:r>
                      <a:r>
                        <a:rPr lang="en-GB" sz="900" b="0" spc="-55">
                          <a:solidFill>
                            <a:schemeClr val="tx1"/>
                          </a:solidFill>
                          <a:effectLst/>
                        </a:rPr>
                        <a:t>for variety in</a:t>
                      </a:r>
                      <a:r>
                        <a:rPr lang="en-GB" sz="900" b="0" spc="-105">
                          <a:solidFill>
                            <a:schemeClr val="tx1"/>
                          </a:solidFill>
                          <a:effectLst/>
                        </a:rPr>
                        <a:t> </a:t>
                      </a:r>
                      <a:r>
                        <a:rPr lang="en-GB" sz="900" b="0" spc="-55">
                          <a:solidFill>
                            <a:schemeClr val="tx1"/>
                          </a:solidFill>
                          <a:effectLst/>
                        </a:rPr>
                        <a:t>food.</a:t>
                      </a:r>
                    </a:p>
                    <a:p>
                      <a:pPr marL="342900" marR="151130" lvl="0" indent="-342900">
                        <a:lnSpc>
                          <a:spcPct val="111000"/>
                        </a:lnSpc>
                        <a:spcBef>
                          <a:spcPts val="29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70">
                          <a:solidFill>
                            <a:schemeClr val="tx1"/>
                          </a:solidFill>
                          <a:effectLst/>
                        </a:rPr>
                        <a:t> </a:t>
                      </a:r>
                      <a:r>
                        <a:rPr lang="en-GB" sz="900" b="0" spc="-55">
                          <a:solidFill>
                            <a:schemeClr val="tx1"/>
                          </a:solidFill>
                          <a:effectLst/>
                        </a:rPr>
                        <a:t>show</a:t>
                      </a:r>
                      <a:r>
                        <a:rPr lang="en-GB" sz="900" b="0" spc="-65">
                          <a:solidFill>
                            <a:schemeClr val="tx1"/>
                          </a:solidFill>
                          <a:effectLst/>
                        </a:rPr>
                        <a:t> </a:t>
                      </a:r>
                      <a:r>
                        <a:rPr lang="en-GB" sz="900" b="0" spc="-55">
                          <a:solidFill>
                            <a:schemeClr val="tx1"/>
                          </a:solidFill>
                          <a:effectLst/>
                        </a:rPr>
                        <a:t>some</a:t>
                      </a:r>
                      <a:r>
                        <a:rPr lang="en-GB" sz="900" b="0" spc="-65">
                          <a:solidFill>
                            <a:schemeClr val="tx1"/>
                          </a:solidFill>
                          <a:effectLst/>
                        </a:rPr>
                        <a:t> </a:t>
                      </a:r>
                      <a:r>
                        <a:rPr lang="en-GB" sz="900" b="0" spc="-55">
                          <a:solidFill>
                            <a:schemeClr val="tx1"/>
                          </a:solidFill>
                          <a:effectLst/>
                        </a:rPr>
                        <a:t>understanding</a:t>
                      </a:r>
                      <a:r>
                        <a:rPr lang="en-GB" sz="900" b="0" spc="-70">
                          <a:solidFill>
                            <a:schemeClr val="tx1"/>
                          </a:solidFill>
                          <a:effectLst/>
                        </a:rPr>
                        <a:t> </a:t>
                      </a:r>
                      <a:r>
                        <a:rPr lang="en-GB" sz="900" b="0" spc="-55">
                          <a:solidFill>
                            <a:schemeClr val="tx1"/>
                          </a:solidFill>
                          <a:effectLst/>
                        </a:rPr>
                        <a:t>that</a:t>
                      </a:r>
                      <a:r>
                        <a:rPr lang="en-GB" sz="900" b="0" spc="-65">
                          <a:solidFill>
                            <a:schemeClr val="tx1"/>
                          </a:solidFill>
                          <a:effectLst/>
                        </a:rPr>
                        <a:t> </a:t>
                      </a:r>
                      <a:r>
                        <a:rPr lang="en-GB" sz="900" b="0" spc="-55">
                          <a:solidFill>
                            <a:schemeClr val="tx1"/>
                          </a:solidFill>
                          <a:effectLst/>
                        </a:rPr>
                        <a:t>good</a:t>
                      </a:r>
                      <a:r>
                        <a:rPr lang="en-GB" sz="900" b="0" spc="-65">
                          <a:solidFill>
                            <a:schemeClr val="tx1"/>
                          </a:solidFill>
                          <a:effectLst/>
                        </a:rPr>
                        <a:t> </a:t>
                      </a:r>
                      <a:r>
                        <a:rPr lang="en-GB" sz="900" b="0" spc="-55">
                          <a:solidFill>
                            <a:schemeClr val="tx1"/>
                          </a:solidFill>
                          <a:effectLst/>
                        </a:rPr>
                        <a:t>practices</a:t>
                      </a:r>
                      <a:r>
                        <a:rPr lang="en-GB" sz="900" b="0" spc="-65">
                          <a:solidFill>
                            <a:schemeClr val="tx1"/>
                          </a:solidFill>
                          <a:effectLst/>
                        </a:rPr>
                        <a:t> </a:t>
                      </a:r>
                      <a:r>
                        <a:rPr lang="en-GB" sz="900" b="0" spc="-55">
                          <a:solidFill>
                            <a:schemeClr val="tx1"/>
                          </a:solidFill>
                          <a:effectLst/>
                        </a:rPr>
                        <a:t>with</a:t>
                      </a:r>
                      <a:r>
                        <a:rPr lang="en-GB" sz="900" b="0" spc="-70">
                          <a:solidFill>
                            <a:schemeClr val="tx1"/>
                          </a:solidFill>
                          <a:effectLst/>
                        </a:rPr>
                        <a:t> </a:t>
                      </a:r>
                      <a:r>
                        <a:rPr lang="en-GB" sz="900" b="0" spc="-55">
                          <a:solidFill>
                            <a:schemeClr val="tx1"/>
                          </a:solidFill>
                          <a:effectLst/>
                        </a:rPr>
                        <a:t>regard to exercise, eating, sleeping and hygiene can contribute to good health.</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485365677"/>
                  </a:ext>
                </a:extLst>
              </a:tr>
              <a:tr h="323033">
                <a:tc vMerge="1">
                  <a:txBody>
                    <a:bodyPr/>
                    <a:lstStyle/>
                    <a:p>
                      <a:endParaRPr lang="en-GB"/>
                    </a:p>
                  </a:txBody>
                  <a:tcPr/>
                </a:tc>
                <a:tc>
                  <a:txBody>
                    <a:bodyPr/>
                    <a:lstStyle/>
                    <a:p>
                      <a:pPr marL="78105" marR="146050">
                        <a:lnSpc>
                          <a:spcPct val="107000"/>
                        </a:lnSpc>
                        <a:spcBef>
                          <a:spcPts val="315"/>
                        </a:spcBef>
                        <a:spcAft>
                          <a:spcPts val="0"/>
                        </a:spcAft>
                      </a:pPr>
                      <a:r>
                        <a:rPr lang="en-GB" sz="900">
                          <a:solidFill>
                            <a:schemeClr val="tx1"/>
                          </a:solidFill>
                          <a:effectLst/>
                        </a:rPr>
                        <a:t>Understanding the World</a:t>
                      </a:r>
                      <a:endParaRPr lang="en-GB" sz="900">
                        <a:solidFill>
                          <a:schemeClr val="tx1"/>
                        </a:solidFill>
                        <a:effectLst/>
                        <a:latin typeface="Roboto"/>
                        <a:ea typeface="Roboto"/>
                        <a:cs typeface="Roboto"/>
                      </a:endParaRPr>
                    </a:p>
                  </a:txBody>
                  <a:tcPr marL="0" marR="0" marT="0" marB="0"/>
                </a:tc>
                <a:tc>
                  <a:txBody>
                    <a:bodyPr/>
                    <a:lstStyle/>
                    <a:p>
                      <a:pPr marL="72390">
                        <a:lnSpc>
                          <a:spcPct val="107000"/>
                        </a:lnSpc>
                        <a:spcBef>
                          <a:spcPts val="315"/>
                        </a:spcBef>
                        <a:spcAft>
                          <a:spcPts val="0"/>
                        </a:spcAft>
                      </a:pPr>
                      <a:r>
                        <a:rPr lang="en-GB" sz="900">
                          <a:solidFill>
                            <a:schemeClr val="tx1"/>
                          </a:solidFill>
                          <a:effectLst/>
                        </a:rPr>
                        <a:t>The World</a:t>
                      </a:r>
                      <a:endParaRPr lang="en-GB" sz="900">
                        <a:solidFill>
                          <a:schemeClr val="tx1"/>
                        </a:solidFill>
                        <a:effectLst/>
                        <a:latin typeface="Roboto"/>
                        <a:ea typeface="Roboto"/>
                        <a:cs typeface="Roboto"/>
                      </a:endParaRPr>
                    </a:p>
                  </a:txBody>
                  <a:tcPr marL="0" marR="0" marT="0" marB="0"/>
                </a:tc>
                <a:tc>
                  <a:txBody>
                    <a:bodyPr/>
                    <a:lstStyle/>
                    <a:p>
                      <a:pPr marL="342900" marR="746125" lvl="0" indent="-342900">
                        <a:lnSpc>
                          <a:spcPct val="111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65">
                          <a:solidFill>
                            <a:schemeClr val="tx1"/>
                          </a:solidFill>
                          <a:effectLst/>
                        </a:rPr>
                        <a:t> </a:t>
                      </a:r>
                      <a:r>
                        <a:rPr lang="en-GB" sz="900" b="0" spc="-55">
                          <a:solidFill>
                            <a:schemeClr val="tx1"/>
                          </a:solidFill>
                          <a:effectLst/>
                        </a:rPr>
                        <a:t>look</a:t>
                      </a:r>
                      <a:r>
                        <a:rPr lang="en-GB" sz="900" b="0" spc="-65">
                          <a:solidFill>
                            <a:schemeClr val="tx1"/>
                          </a:solidFill>
                          <a:effectLst/>
                        </a:rPr>
                        <a:t> </a:t>
                      </a:r>
                      <a:r>
                        <a:rPr lang="en-GB" sz="900" b="0" spc="-55">
                          <a:solidFill>
                            <a:schemeClr val="tx1"/>
                          </a:solidFill>
                          <a:effectLst/>
                        </a:rPr>
                        <a:t>closely</a:t>
                      </a:r>
                      <a:r>
                        <a:rPr lang="en-GB" sz="900" b="0" spc="-70">
                          <a:solidFill>
                            <a:schemeClr val="tx1"/>
                          </a:solidFill>
                          <a:effectLst/>
                        </a:rPr>
                        <a:t> </a:t>
                      </a:r>
                      <a:r>
                        <a:rPr lang="en-GB" sz="900" b="0" spc="-55">
                          <a:solidFill>
                            <a:schemeClr val="tx1"/>
                          </a:solidFill>
                          <a:effectLst/>
                        </a:rPr>
                        <a:t>at</a:t>
                      </a:r>
                      <a:r>
                        <a:rPr lang="en-GB" sz="900" b="0" spc="-65">
                          <a:solidFill>
                            <a:schemeClr val="tx1"/>
                          </a:solidFill>
                          <a:effectLst/>
                        </a:rPr>
                        <a:t> </a:t>
                      </a:r>
                      <a:r>
                        <a:rPr lang="en-GB" sz="900" b="0" spc="-55">
                          <a:solidFill>
                            <a:schemeClr val="tx1"/>
                          </a:solidFill>
                          <a:effectLst/>
                        </a:rPr>
                        <a:t>similarities,</a:t>
                      </a:r>
                      <a:r>
                        <a:rPr lang="en-GB" sz="900" b="0" spc="-70">
                          <a:solidFill>
                            <a:schemeClr val="tx1"/>
                          </a:solidFill>
                          <a:effectLst/>
                        </a:rPr>
                        <a:t> </a:t>
                      </a:r>
                      <a:r>
                        <a:rPr lang="en-GB" sz="900" b="0" spc="-55">
                          <a:solidFill>
                            <a:schemeClr val="tx1"/>
                          </a:solidFill>
                          <a:effectLst/>
                        </a:rPr>
                        <a:t>differences,</a:t>
                      </a:r>
                      <a:r>
                        <a:rPr lang="en-GB" sz="900" b="0" spc="-65">
                          <a:solidFill>
                            <a:schemeClr val="tx1"/>
                          </a:solidFill>
                          <a:effectLst/>
                        </a:rPr>
                        <a:t> </a:t>
                      </a:r>
                      <a:r>
                        <a:rPr lang="en-GB" sz="900" b="0" spc="-55">
                          <a:solidFill>
                            <a:schemeClr val="tx1"/>
                          </a:solidFill>
                          <a:effectLst/>
                        </a:rPr>
                        <a:t>patterns and change.</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4024324118"/>
                  </a:ext>
                </a:extLst>
              </a:tr>
              <a:tr h="472393">
                <a:tc rowSpan="2">
                  <a:txBody>
                    <a:bodyPr/>
                    <a:lstStyle/>
                    <a:p>
                      <a:pPr marL="72390">
                        <a:lnSpc>
                          <a:spcPct val="107000"/>
                        </a:lnSpc>
                        <a:spcBef>
                          <a:spcPts val="315"/>
                        </a:spcBef>
                        <a:spcAft>
                          <a:spcPts val="0"/>
                        </a:spcAft>
                      </a:pPr>
                      <a:r>
                        <a:rPr lang="en-GB" sz="900" b="0" dirty="0">
                          <a:solidFill>
                            <a:schemeClr val="tx1"/>
                          </a:solidFill>
                          <a:effectLst/>
                        </a:rPr>
                        <a:t>ELG</a:t>
                      </a:r>
                      <a:endParaRPr lang="en-GB" sz="900" b="0" dirty="0">
                        <a:solidFill>
                          <a:schemeClr val="tx1"/>
                        </a:solidFill>
                        <a:effectLst/>
                        <a:latin typeface="Roboto"/>
                        <a:ea typeface="Roboto"/>
                        <a:cs typeface="Roboto"/>
                      </a:endParaRPr>
                    </a:p>
                  </a:txBody>
                  <a:tcPr marL="0" marR="0" marT="0" marB="0"/>
                </a:tc>
                <a:tc>
                  <a:txBody>
                    <a:bodyPr/>
                    <a:lstStyle/>
                    <a:p>
                      <a:pPr marL="78105" marR="226060">
                        <a:lnSpc>
                          <a:spcPct val="107000"/>
                        </a:lnSpc>
                        <a:spcBef>
                          <a:spcPts val="315"/>
                        </a:spcBef>
                        <a:spcAft>
                          <a:spcPts val="0"/>
                        </a:spcAft>
                      </a:pPr>
                      <a:r>
                        <a:rPr lang="en-GB" sz="900">
                          <a:solidFill>
                            <a:schemeClr val="tx1"/>
                          </a:solidFill>
                          <a:effectLst/>
                        </a:rPr>
                        <a:t>Physical Development</a:t>
                      </a:r>
                      <a:endParaRPr lang="en-GB" sz="900">
                        <a:solidFill>
                          <a:schemeClr val="tx1"/>
                        </a:solidFill>
                        <a:effectLst/>
                        <a:latin typeface="Roboto"/>
                        <a:ea typeface="Roboto"/>
                        <a:cs typeface="Roboto"/>
                      </a:endParaRPr>
                    </a:p>
                  </a:txBody>
                  <a:tcPr marL="0" marR="0" marT="0" marB="0"/>
                </a:tc>
                <a:tc>
                  <a:txBody>
                    <a:bodyPr/>
                    <a:lstStyle/>
                    <a:p>
                      <a:pPr marL="72390">
                        <a:lnSpc>
                          <a:spcPct val="107000"/>
                        </a:lnSpc>
                        <a:spcBef>
                          <a:spcPts val="315"/>
                        </a:spcBef>
                        <a:spcAft>
                          <a:spcPts val="0"/>
                        </a:spcAft>
                      </a:pPr>
                      <a:r>
                        <a:rPr lang="en-GB" sz="900">
                          <a:solidFill>
                            <a:schemeClr val="tx1"/>
                          </a:solidFill>
                          <a:effectLst/>
                        </a:rPr>
                        <a:t>Health</a:t>
                      </a:r>
                    </a:p>
                    <a:p>
                      <a:pPr marL="72390">
                        <a:lnSpc>
                          <a:spcPct val="107000"/>
                        </a:lnSpc>
                        <a:spcBef>
                          <a:spcPts val="315"/>
                        </a:spcBef>
                        <a:spcAft>
                          <a:spcPts val="0"/>
                        </a:spcAft>
                      </a:pPr>
                      <a:r>
                        <a:rPr lang="en-GB" sz="900">
                          <a:solidFill>
                            <a:schemeClr val="tx1"/>
                          </a:solidFill>
                          <a:effectLst/>
                        </a:rPr>
                        <a:t>and Self-Care</a:t>
                      </a:r>
                      <a:endParaRPr lang="en-GB" sz="900">
                        <a:solidFill>
                          <a:schemeClr val="tx1"/>
                        </a:solidFill>
                        <a:effectLst/>
                        <a:latin typeface="Roboto"/>
                        <a:ea typeface="Roboto"/>
                        <a:cs typeface="Roboto"/>
                      </a:endParaRPr>
                    </a:p>
                  </a:txBody>
                  <a:tcPr marL="0" marR="0" marT="0" marB="0"/>
                </a:tc>
                <a:tc>
                  <a:txBody>
                    <a:bodyPr/>
                    <a:lstStyle/>
                    <a:p>
                      <a:pPr marL="342900" marR="474345" lvl="0" indent="-342900">
                        <a:lnSpc>
                          <a:spcPct val="111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 </a:t>
                      </a:r>
                      <a:r>
                        <a:rPr lang="en-GB" sz="900" b="0" spc="-55">
                          <a:solidFill>
                            <a:schemeClr val="tx1"/>
                          </a:solidFill>
                          <a:effectLst/>
                        </a:rPr>
                        <a:t>know the importance for good health of physical exercise,</a:t>
                      </a:r>
                      <a:r>
                        <a:rPr lang="en-GB" sz="900" b="0" spc="-65">
                          <a:solidFill>
                            <a:schemeClr val="tx1"/>
                          </a:solidFill>
                          <a:effectLst/>
                        </a:rPr>
                        <a:t> </a:t>
                      </a:r>
                      <a:r>
                        <a:rPr lang="en-GB" sz="900" b="0" spc="-55">
                          <a:solidFill>
                            <a:schemeClr val="tx1"/>
                          </a:solidFill>
                          <a:effectLst/>
                        </a:rPr>
                        <a:t>and</a:t>
                      </a:r>
                      <a:r>
                        <a:rPr lang="en-GB" sz="900" b="0" spc="-60">
                          <a:solidFill>
                            <a:schemeClr val="tx1"/>
                          </a:solidFill>
                          <a:effectLst/>
                        </a:rPr>
                        <a:t> </a:t>
                      </a:r>
                      <a:r>
                        <a:rPr lang="en-GB" sz="900" b="0" spc="-55">
                          <a:solidFill>
                            <a:schemeClr val="tx1"/>
                          </a:solidFill>
                          <a:effectLst/>
                        </a:rPr>
                        <a:t>a healthy</a:t>
                      </a:r>
                      <a:r>
                        <a:rPr lang="en-GB" sz="900" b="0" spc="-65">
                          <a:solidFill>
                            <a:schemeClr val="tx1"/>
                          </a:solidFill>
                          <a:effectLst/>
                        </a:rPr>
                        <a:t> </a:t>
                      </a:r>
                      <a:r>
                        <a:rPr lang="en-GB" sz="900" b="0" spc="-55">
                          <a:solidFill>
                            <a:schemeClr val="tx1"/>
                          </a:solidFill>
                          <a:effectLst/>
                        </a:rPr>
                        <a:t>diet,</a:t>
                      </a:r>
                      <a:r>
                        <a:rPr lang="en-GB" sz="900" b="0" spc="-65">
                          <a:solidFill>
                            <a:schemeClr val="tx1"/>
                          </a:solidFill>
                          <a:effectLst/>
                        </a:rPr>
                        <a:t> </a:t>
                      </a:r>
                      <a:r>
                        <a:rPr lang="en-GB" sz="900" b="0" spc="-55">
                          <a:solidFill>
                            <a:schemeClr val="tx1"/>
                          </a:solidFill>
                          <a:effectLst/>
                        </a:rPr>
                        <a:t>and talk</a:t>
                      </a:r>
                      <a:r>
                        <a:rPr lang="en-GB" sz="900" b="0" spc="-60">
                          <a:solidFill>
                            <a:schemeClr val="tx1"/>
                          </a:solidFill>
                          <a:effectLst/>
                        </a:rPr>
                        <a:t> </a:t>
                      </a:r>
                      <a:r>
                        <a:rPr lang="en-GB" sz="900" b="0" spc="-55">
                          <a:solidFill>
                            <a:schemeClr val="tx1"/>
                          </a:solidFill>
                          <a:effectLst/>
                        </a:rPr>
                        <a:t>about</a:t>
                      </a:r>
                      <a:r>
                        <a:rPr lang="en-GB" sz="900" b="0" spc="-60">
                          <a:solidFill>
                            <a:schemeClr val="tx1"/>
                          </a:solidFill>
                          <a:effectLst/>
                        </a:rPr>
                        <a:t> </a:t>
                      </a:r>
                      <a:r>
                        <a:rPr lang="en-GB" sz="900" b="0" spc="-55">
                          <a:solidFill>
                            <a:schemeClr val="tx1"/>
                          </a:solidFill>
                          <a:effectLst/>
                        </a:rPr>
                        <a:t>ways to</a:t>
                      </a:r>
                      <a:r>
                        <a:rPr lang="en-GB" sz="900" b="0" spc="-60">
                          <a:solidFill>
                            <a:schemeClr val="tx1"/>
                          </a:solidFill>
                          <a:effectLst/>
                        </a:rPr>
                        <a:t> </a:t>
                      </a:r>
                      <a:r>
                        <a:rPr lang="en-GB" sz="900" b="0" spc="-55">
                          <a:solidFill>
                            <a:schemeClr val="tx1"/>
                          </a:solidFill>
                          <a:effectLst/>
                        </a:rPr>
                        <a:t>keep healthy and</a:t>
                      </a:r>
                      <a:r>
                        <a:rPr lang="en-GB" sz="900" b="0" spc="-110">
                          <a:solidFill>
                            <a:schemeClr val="tx1"/>
                          </a:solidFill>
                          <a:effectLst/>
                        </a:rPr>
                        <a:t> </a:t>
                      </a:r>
                      <a:r>
                        <a:rPr lang="en-GB" sz="900" b="0" spc="-55">
                          <a:solidFill>
                            <a:schemeClr val="tx1"/>
                          </a:solidFill>
                          <a:effectLst/>
                        </a:rPr>
                        <a:t>safe.</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627455257"/>
                  </a:ext>
                </a:extLst>
              </a:tr>
              <a:tr h="632936">
                <a:tc vMerge="1">
                  <a:txBody>
                    <a:bodyPr/>
                    <a:lstStyle/>
                    <a:p>
                      <a:endParaRPr lang="en-GB"/>
                    </a:p>
                  </a:txBody>
                  <a:tcPr/>
                </a:tc>
                <a:tc>
                  <a:txBody>
                    <a:bodyPr/>
                    <a:lstStyle/>
                    <a:p>
                      <a:pPr marL="78105" marR="146050">
                        <a:lnSpc>
                          <a:spcPct val="107000"/>
                        </a:lnSpc>
                        <a:spcBef>
                          <a:spcPts val="315"/>
                        </a:spcBef>
                        <a:spcAft>
                          <a:spcPts val="0"/>
                        </a:spcAft>
                      </a:pPr>
                      <a:r>
                        <a:rPr lang="en-GB" sz="900" b="0" dirty="0">
                          <a:solidFill>
                            <a:schemeClr val="tx1"/>
                          </a:solidFill>
                          <a:effectLst/>
                        </a:rPr>
                        <a:t>Understanding the World</a:t>
                      </a:r>
                      <a:endParaRPr lang="en-GB" sz="900" b="0" dirty="0">
                        <a:solidFill>
                          <a:schemeClr val="tx1"/>
                        </a:solidFill>
                        <a:effectLst/>
                        <a:latin typeface="Roboto"/>
                        <a:ea typeface="Roboto"/>
                        <a:cs typeface="Roboto"/>
                      </a:endParaRPr>
                    </a:p>
                  </a:txBody>
                  <a:tcPr marL="0" marR="0" marT="0" marB="0"/>
                </a:tc>
                <a:tc>
                  <a:txBody>
                    <a:bodyPr/>
                    <a:lstStyle/>
                    <a:p>
                      <a:pPr marL="72390">
                        <a:lnSpc>
                          <a:spcPct val="107000"/>
                        </a:lnSpc>
                        <a:spcBef>
                          <a:spcPts val="315"/>
                        </a:spcBef>
                        <a:spcAft>
                          <a:spcPts val="0"/>
                        </a:spcAft>
                      </a:pPr>
                      <a:r>
                        <a:rPr lang="en-GB" sz="900" b="0" dirty="0">
                          <a:solidFill>
                            <a:schemeClr val="tx1"/>
                          </a:solidFill>
                          <a:effectLst/>
                        </a:rPr>
                        <a:t>The World</a:t>
                      </a:r>
                      <a:endParaRPr lang="en-GB" sz="900" b="0" dirty="0">
                        <a:solidFill>
                          <a:schemeClr val="tx1"/>
                        </a:solidFill>
                        <a:effectLst/>
                        <a:latin typeface="Roboto"/>
                        <a:ea typeface="Roboto"/>
                        <a:cs typeface="Roboto"/>
                      </a:endParaRPr>
                    </a:p>
                  </a:txBody>
                  <a:tcPr marL="0" marR="0" marT="0" marB="0"/>
                </a:tc>
                <a:tc>
                  <a:txBody>
                    <a:bodyPr/>
                    <a:lstStyle/>
                    <a:p>
                      <a:pPr marL="342900" marR="302895" lvl="0" indent="-342900">
                        <a:lnSpc>
                          <a:spcPct val="111000"/>
                        </a:lnSpc>
                        <a:spcBef>
                          <a:spcPts val="315"/>
                        </a:spcBef>
                        <a:spcAft>
                          <a:spcPts val="0"/>
                        </a:spcAft>
                        <a:buClr>
                          <a:srgbClr val="231F20"/>
                        </a:buClr>
                        <a:buSzPts val="1000"/>
                        <a:buFont typeface="Roboto"/>
                        <a:buChar char="•"/>
                        <a:tabLst>
                          <a:tab pos="180975" algn="l"/>
                        </a:tabLst>
                      </a:pPr>
                      <a:r>
                        <a:rPr lang="en-GB" sz="900" b="0" spc="-25" dirty="0">
                          <a:solidFill>
                            <a:schemeClr val="tx1"/>
                          </a:solidFill>
                          <a:effectLst/>
                        </a:rPr>
                        <a:t>To </a:t>
                      </a:r>
                      <a:r>
                        <a:rPr lang="en-GB" sz="900" b="0" spc="-70" dirty="0">
                          <a:solidFill>
                            <a:schemeClr val="tx1"/>
                          </a:solidFill>
                          <a:effectLst/>
                        </a:rPr>
                        <a:t>know about similarities and differences in relation to places,</a:t>
                      </a:r>
                      <a:r>
                        <a:rPr lang="en-GB" sz="900" b="0" spc="-65" dirty="0">
                          <a:solidFill>
                            <a:schemeClr val="tx1"/>
                          </a:solidFill>
                          <a:effectLst/>
                        </a:rPr>
                        <a:t> </a:t>
                      </a:r>
                      <a:r>
                        <a:rPr lang="en-GB" sz="900" b="0" spc="-70" dirty="0">
                          <a:solidFill>
                            <a:schemeClr val="tx1"/>
                          </a:solidFill>
                          <a:effectLst/>
                        </a:rPr>
                        <a:t>objects, materials</a:t>
                      </a:r>
                      <a:r>
                        <a:rPr lang="en-GB" sz="900" b="0" spc="-65" dirty="0">
                          <a:solidFill>
                            <a:schemeClr val="tx1"/>
                          </a:solidFill>
                          <a:effectLst/>
                        </a:rPr>
                        <a:t> </a:t>
                      </a:r>
                      <a:r>
                        <a:rPr lang="en-GB" sz="900" b="0" spc="-70" dirty="0">
                          <a:solidFill>
                            <a:schemeClr val="tx1"/>
                          </a:solidFill>
                          <a:effectLst/>
                        </a:rPr>
                        <a:t>and</a:t>
                      </a:r>
                      <a:r>
                        <a:rPr lang="en-GB" sz="900" b="0" spc="-65" dirty="0">
                          <a:solidFill>
                            <a:schemeClr val="tx1"/>
                          </a:solidFill>
                          <a:effectLst/>
                        </a:rPr>
                        <a:t> </a:t>
                      </a:r>
                      <a:r>
                        <a:rPr lang="en-GB" sz="900" b="0" spc="-70" dirty="0">
                          <a:solidFill>
                            <a:schemeClr val="tx1"/>
                          </a:solidFill>
                          <a:effectLst/>
                        </a:rPr>
                        <a:t>living</a:t>
                      </a:r>
                      <a:r>
                        <a:rPr lang="en-GB" sz="900" b="0" spc="-65" dirty="0">
                          <a:solidFill>
                            <a:schemeClr val="tx1"/>
                          </a:solidFill>
                          <a:effectLst/>
                        </a:rPr>
                        <a:t> </a:t>
                      </a:r>
                      <a:r>
                        <a:rPr lang="en-GB" sz="900" b="0" spc="-70" dirty="0">
                          <a:solidFill>
                            <a:schemeClr val="tx1"/>
                          </a:solidFill>
                          <a:effectLst/>
                        </a:rPr>
                        <a:t>things.</a:t>
                      </a:r>
                      <a:r>
                        <a:rPr lang="en-GB" sz="900" b="0" spc="-80" dirty="0">
                          <a:solidFill>
                            <a:schemeClr val="tx1"/>
                          </a:solidFill>
                          <a:effectLst/>
                        </a:rPr>
                        <a:t> </a:t>
                      </a:r>
                      <a:r>
                        <a:rPr lang="en-GB" sz="900" b="0" spc="-70" dirty="0">
                          <a:solidFill>
                            <a:schemeClr val="tx1"/>
                          </a:solidFill>
                          <a:effectLst/>
                        </a:rPr>
                        <a:t>They</a:t>
                      </a:r>
                      <a:r>
                        <a:rPr lang="en-GB" sz="900" b="0" spc="-65" dirty="0">
                          <a:solidFill>
                            <a:schemeClr val="tx1"/>
                          </a:solidFill>
                          <a:effectLst/>
                        </a:rPr>
                        <a:t> </a:t>
                      </a:r>
                      <a:r>
                        <a:rPr lang="en-GB" sz="900" b="0" spc="-70" dirty="0">
                          <a:solidFill>
                            <a:schemeClr val="tx1"/>
                          </a:solidFill>
                          <a:effectLst/>
                        </a:rPr>
                        <a:t>talk</a:t>
                      </a:r>
                      <a:r>
                        <a:rPr lang="en-GB" sz="900" b="0" spc="-65" dirty="0">
                          <a:solidFill>
                            <a:schemeClr val="tx1"/>
                          </a:solidFill>
                          <a:effectLst/>
                        </a:rPr>
                        <a:t> </a:t>
                      </a:r>
                      <a:r>
                        <a:rPr lang="en-GB" sz="900" b="0" spc="-70" dirty="0">
                          <a:solidFill>
                            <a:schemeClr val="tx1"/>
                          </a:solidFill>
                          <a:effectLst/>
                        </a:rPr>
                        <a:t>about the</a:t>
                      </a:r>
                      <a:r>
                        <a:rPr lang="en-GB" sz="900" b="0" spc="-60" dirty="0">
                          <a:solidFill>
                            <a:schemeClr val="tx1"/>
                          </a:solidFill>
                          <a:effectLst/>
                        </a:rPr>
                        <a:t> </a:t>
                      </a:r>
                      <a:r>
                        <a:rPr lang="en-GB" sz="900" b="0" spc="-70" dirty="0">
                          <a:solidFill>
                            <a:schemeClr val="tx1"/>
                          </a:solidFill>
                          <a:effectLst/>
                        </a:rPr>
                        <a:t>features</a:t>
                      </a:r>
                      <a:r>
                        <a:rPr lang="en-GB" sz="900" b="0" spc="-55" dirty="0">
                          <a:solidFill>
                            <a:schemeClr val="tx1"/>
                          </a:solidFill>
                          <a:effectLst/>
                        </a:rPr>
                        <a:t> </a:t>
                      </a:r>
                      <a:r>
                        <a:rPr lang="en-GB" sz="900" b="0" spc="-70" dirty="0">
                          <a:solidFill>
                            <a:schemeClr val="tx1"/>
                          </a:solidFill>
                          <a:effectLst/>
                        </a:rPr>
                        <a:t>of</a:t>
                      </a:r>
                      <a:r>
                        <a:rPr lang="en-GB" sz="900" b="0" spc="-60" dirty="0">
                          <a:solidFill>
                            <a:schemeClr val="tx1"/>
                          </a:solidFill>
                          <a:effectLst/>
                        </a:rPr>
                        <a:t> </a:t>
                      </a:r>
                      <a:r>
                        <a:rPr lang="en-GB" sz="900" b="0" spc="-70" dirty="0">
                          <a:solidFill>
                            <a:schemeClr val="tx1"/>
                          </a:solidFill>
                          <a:effectLst/>
                        </a:rPr>
                        <a:t>their</a:t>
                      </a:r>
                      <a:r>
                        <a:rPr lang="en-GB" sz="900" b="0" spc="-55" dirty="0">
                          <a:solidFill>
                            <a:schemeClr val="tx1"/>
                          </a:solidFill>
                          <a:effectLst/>
                        </a:rPr>
                        <a:t> </a:t>
                      </a:r>
                      <a:r>
                        <a:rPr lang="en-GB" sz="900" b="0" spc="-70" dirty="0">
                          <a:solidFill>
                            <a:schemeClr val="tx1"/>
                          </a:solidFill>
                          <a:effectLst/>
                        </a:rPr>
                        <a:t>own</a:t>
                      </a:r>
                      <a:r>
                        <a:rPr lang="en-GB" sz="900" b="0" spc="-60" dirty="0">
                          <a:solidFill>
                            <a:schemeClr val="tx1"/>
                          </a:solidFill>
                          <a:effectLst/>
                        </a:rPr>
                        <a:t> </a:t>
                      </a:r>
                      <a:r>
                        <a:rPr lang="en-GB" sz="900" b="0" spc="-70" dirty="0">
                          <a:solidFill>
                            <a:schemeClr val="tx1"/>
                          </a:solidFill>
                          <a:effectLst/>
                        </a:rPr>
                        <a:t>immediate</a:t>
                      </a:r>
                      <a:r>
                        <a:rPr lang="en-GB" sz="900" b="0" spc="-55" dirty="0">
                          <a:solidFill>
                            <a:schemeClr val="tx1"/>
                          </a:solidFill>
                          <a:effectLst/>
                        </a:rPr>
                        <a:t> </a:t>
                      </a:r>
                      <a:r>
                        <a:rPr lang="en-GB" sz="900" b="0" spc="-70" dirty="0">
                          <a:solidFill>
                            <a:schemeClr val="tx1"/>
                          </a:solidFill>
                          <a:effectLst/>
                        </a:rPr>
                        <a:t>environment</a:t>
                      </a:r>
                      <a:r>
                        <a:rPr lang="en-GB" sz="900" b="0" spc="-65" dirty="0">
                          <a:solidFill>
                            <a:schemeClr val="tx1"/>
                          </a:solidFill>
                          <a:effectLst/>
                        </a:rPr>
                        <a:t> </a:t>
                      </a:r>
                      <a:r>
                        <a:rPr lang="en-GB" sz="900" b="0" spc="-70" dirty="0">
                          <a:solidFill>
                            <a:schemeClr val="tx1"/>
                          </a:solidFill>
                          <a:effectLst/>
                        </a:rPr>
                        <a:t>and</a:t>
                      </a:r>
                      <a:r>
                        <a:rPr lang="en-GB" sz="900" b="0" spc="-55" dirty="0">
                          <a:solidFill>
                            <a:schemeClr val="tx1"/>
                          </a:solidFill>
                          <a:effectLst/>
                        </a:rPr>
                        <a:t> </a:t>
                      </a:r>
                      <a:r>
                        <a:rPr lang="en-GB" sz="900" b="0" spc="-70" dirty="0">
                          <a:solidFill>
                            <a:schemeClr val="tx1"/>
                          </a:solidFill>
                          <a:effectLst/>
                        </a:rPr>
                        <a:t>how environments</a:t>
                      </a:r>
                      <a:r>
                        <a:rPr lang="en-GB" sz="900" b="0" spc="-60" dirty="0">
                          <a:solidFill>
                            <a:schemeClr val="tx1"/>
                          </a:solidFill>
                          <a:effectLst/>
                        </a:rPr>
                        <a:t> </a:t>
                      </a:r>
                      <a:r>
                        <a:rPr lang="en-GB" sz="900" b="0" spc="-70" dirty="0">
                          <a:solidFill>
                            <a:schemeClr val="tx1"/>
                          </a:solidFill>
                          <a:effectLst/>
                        </a:rPr>
                        <a:t>might</a:t>
                      </a:r>
                      <a:r>
                        <a:rPr lang="en-GB" sz="900" b="0" spc="-60" dirty="0">
                          <a:solidFill>
                            <a:schemeClr val="tx1"/>
                          </a:solidFill>
                          <a:effectLst/>
                        </a:rPr>
                        <a:t> </a:t>
                      </a:r>
                      <a:r>
                        <a:rPr lang="en-GB" sz="900" b="0" spc="-70" dirty="0">
                          <a:solidFill>
                            <a:schemeClr val="tx1"/>
                          </a:solidFill>
                          <a:effectLst/>
                        </a:rPr>
                        <a:t>vary</a:t>
                      </a:r>
                      <a:r>
                        <a:rPr lang="en-GB" sz="900" b="0" spc="-55" dirty="0">
                          <a:solidFill>
                            <a:schemeClr val="tx1"/>
                          </a:solidFill>
                          <a:effectLst/>
                        </a:rPr>
                        <a:t> </a:t>
                      </a:r>
                      <a:r>
                        <a:rPr lang="en-GB" sz="900" b="0" spc="-70" dirty="0">
                          <a:solidFill>
                            <a:schemeClr val="tx1"/>
                          </a:solidFill>
                          <a:effectLst/>
                        </a:rPr>
                        <a:t>from</a:t>
                      </a:r>
                      <a:r>
                        <a:rPr lang="en-GB" sz="900" b="0" spc="-55" dirty="0">
                          <a:solidFill>
                            <a:schemeClr val="tx1"/>
                          </a:solidFill>
                          <a:effectLst/>
                        </a:rPr>
                        <a:t> </a:t>
                      </a:r>
                      <a:r>
                        <a:rPr lang="en-GB" sz="900" b="0" spc="-70" dirty="0">
                          <a:solidFill>
                            <a:schemeClr val="tx1"/>
                          </a:solidFill>
                          <a:effectLst/>
                        </a:rPr>
                        <a:t>one</a:t>
                      </a:r>
                      <a:r>
                        <a:rPr lang="en-GB" sz="900" b="0" spc="-55" dirty="0">
                          <a:solidFill>
                            <a:schemeClr val="tx1"/>
                          </a:solidFill>
                          <a:effectLst/>
                        </a:rPr>
                        <a:t> </a:t>
                      </a:r>
                      <a:r>
                        <a:rPr lang="en-GB" sz="900" b="0" spc="-70" dirty="0">
                          <a:solidFill>
                            <a:schemeClr val="tx1"/>
                          </a:solidFill>
                          <a:effectLst/>
                        </a:rPr>
                        <a:t>another.</a:t>
                      </a:r>
                      <a:endParaRPr lang="en-GB" sz="900" b="0" spc="-7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338903560"/>
                  </a:ext>
                </a:extLst>
              </a:tr>
            </a:tbl>
          </a:graphicData>
        </a:graphic>
      </p:graphicFrame>
    </p:spTree>
    <p:extLst>
      <p:ext uri="{BB962C8B-B14F-4D97-AF65-F5344CB8AC3E}">
        <p14:creationId xmlns:p14="http://schemas.microsoft.com/office/powerpoint/2010/main" val="2903887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542924" y="764704"/>
          <a:ext cx="8058152" cy="5266503"/>
        </p:xfrm>
        <a:graphic>
          <a:graphicData uri="http://schemas.openxmlformats.org/drawingml/2006/table">
            <a:tbl>
              <a:tblPr firstRow="1" bandRow="1">
                <a:tableStyleId>{5C22544A-7EE6-4342-B048-85BDC9FD1C3A}</a:tableStyleId>
              </a:tblPr>
              <a:tblGrid>
                <a:gridCol w="2686051">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gridCol w="2686051">
                  <a:extLst>
                    <a:ext uri="{9D8B030D-6E8A-4147-A177-3AD203B41FA5}">
                      <a16:colId xmlns:a16="http://schemas.microsoft.com/office/drawing/2014/main" val="20002"/>
                    </a:ext>
                  </a:extLst>
                </a:gridCol>
              </a:tblGrid>
              <a:tr h="37073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Working Scientifically</a:t>
                      </a:r>
                    </a:p>
                  </a:txBody>
                  <a:tcPr marT="45706" marB="45706">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96052">
                <a:tc gridSpan="3">
                  <a:txBody>
                    <a:bodyPr/>
                    <a:lstStyle/>
                    <a:p>
                      <a:pPr algn="ctr"/>
                      <a:r>
                        <a:rPr lang="en-GB" sz="1800" b="1" dirty="0">
                          <a:latin typeface="Century Gothic" pitchFamily="34" charset="0"/>
                        </a:rPr>
                        <a:t>Year 3</a:t>
                      </a:r>
                    </a:p>
                  </a:txBody>
                  <a:tcPr marT="45706" marB="45706"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415663">
                <a:tc>
                  <a:txBody>
                    <a:bodyPr/>
                    <a:lstStyle/>
                    <a:p>
                      <a:pPr algn="ctr">
                        <a:spcAft>
                          <a:spcPts val="0"/>
                        </a:spcAft>
                      </a:pPr>
                      <a:r>
                        <a:rPr lang="en-GB" sz="1200" b="1" dirty="0">
                          <a:latin typeface="Century Gothic" pitchFamily="34" charset="0"/>
                          <a:ea typeface="Times New Roman"/>
                          <a:cs typeface="Times New Roman"/>
                        </a:rPr>
                        <a:t>Planning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Obtaining and presenting evidence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latin typeface="Century Gothic" pitchFamily="34" charset="0"/>
                          <a:ea typeface="Times New Roman"/>
                          <a:cs typeface="Times New Roman"/>
                        </a:rPr>
                        <a:t>Considering evidence and evaluating </a:t>
                      </a:r>
                      <a:endParaRPr lang="en-GB" sz="1200" dirty="0">
                        <a:latin typeface="Century Gothic" pitchFamily="34" charset="0"/>
                        <a:ea typeface="Times New Roman"/>
                        <a:cs typeface="Times New Roman"/>
                      </a:endParaRPr>
                    </a:p>
                  </a:txBody>
                  <a:tcPr marT="45706" marB="45706" anchor="ctr">
                    <a:solidFill>
                      <a:schemeClr val="accent1">
                        <a:lumMod val="40000"/>
                        <a:lumOff val="60000"/>
                      </a:schemeClr>
                    </a:solidFill>
                  </a:tcPr>
                </a:tc>
                <a:extLst>
                  <a:ext uri="{0D108BD9-81ED-4DB2-BD59-A6C34878D82A}">
                    <a16:rowId xmlns:a16="http://schemas.microsoft.com/office/drawing/2014/main" val="10002"/>
                  </a:ext>
                </a:extLst>
              </a:tr>
              <a:tr h="1777404">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use different ideas and suggest how to find something out? </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make and record a prediction before testing?</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plan a fair test and explain why it was fair?</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set up a simple fair test to make comparisons?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why they need to collect information to answer a question?</a:t>
                      </a:r>
                      <a:endParaRPr lang="en-GB" sz="1000" kern="1200" dirty="0">
                        <a:solidFill>
                          <a:schemeClr val="dk1"/>
                        </a:solidFill>
                        <a:effectLst/>
                        <a:latin typeface="Century Gothic" pitchFamily="34" charset="0"/>
                        <a:ea typeface="+mn-ea"/>
                        <a:cs typeface="+mn-cs"/>
                      </a:endParaRPr>
                    </a:p>
                    <a:p>
                      <a:pPr marL="0" lvl="0" indent="0">
                        <a:spcAft>
                          <a:spcPts val="0"/>
                        </a:spcAft>
                        <a:buFont typeface="Arial" pitchFamily="34" charset="0"/>
                        <a:buNone/>
                      </a:pPr>
                      <a:r>
                        <a:rPr lang="en-GB" sz="1000" dirty="0">
                          <a:latin typeface="Century Gothic" pitchFamily="34" charset="0"/>
                          <a:ea typeface="Times New Roman"/>
                          <a:cs typeface="Lucida Sans Unicode"/>
                        </a:rPr>
                        <a:t> </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measure using different equipment and units of measure?</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record their observations in different ways? (labelled diagrams, charts etc)</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describe what they have found using scientific words?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make accurate measurements using standard units?</a:t>
                      </a:r>
                      <a:endParaRPr lang="en-GB" sz="10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explain what they have found out and use their measurements to say whether it helps to answer their question?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use a range of equipment (including a data-logger) in a simple test?</a:t>
                      </a:r>
                      <a:endParaRPr lang="en-GB" sz="1000" kern="1200" dirty="0">
                        <a:solidFill>
                          <a:schemeClr val="dk1"/>
                        </a:solidFill>
                        <a:effectLst/>
                        <a:latin typeface="Century Gothic" pitchFamily="34" charset="0"/>
                        <a:ea typeface="+mn-ea"/>
                        <a:cs typeface="+mn-cs"/>
                      </a:endParaRPr>
                    </a:p>
                    <a:p>
                      <a:pPr marL="171450" lvl="0" indent="-171450">
                        <a:spcAft>
                          <a:spcPts val="0"/>
                        </a:spcAft>
                        <a:buFont typeface="Arial" pitchFamily="34" charset="0"/>
                        <a:buChar char="•"/>
                      </a:pPr>
                      <a:endParaRPr lang="en-GB" sz="10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08644">
                <a:tc gridSpan="3">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3 (Challenging)</a:t>
                      </a: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432048">
                <a:tc>
                  <a:txBody>
                    <a:bodyPr/>
                    <a:lstStyle/>
                    <a:p>
                      <a:pPr algn="ctr">
                        <a:spcAft>
                          <a:spcPts val="0"/>
                        </a:spcAft>
                      </a:pPr>
                      <a:r>
                        <a:rPr lang="en-GB" sz="1200" b="1" dirty="0">
                          <a:latin typeface="Century Gothic" pitchFamily="34" charset="0"/>
                          <a:ea typeface="Times New Roman"/>
                          <a:cs typeface="Times New Roman"/>
                        </a:rPr>
                        <a:t>Planning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Obtaining and presenting evidence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latin typeface="Century Gothic" pitchFamily="34" charset="0"/>
                          <a:ea typeface="Times New Roman"/>
                          <a:cs typeface="Times New Roman"/>
                        </a:rPr>
                        <a:t>Considering evidence and evaluating </a:t>
                      </a:r>
                      <a:endParaRPr lang="en-GB" sz="1200" dirty="0">
                        <a:latin typeface="Century Gothic" pitchFamily="34" charset="0"/>
                        <a:ea typeface="Times New Roman"/>
                        <a:cs typeface="Times New Roman"/>
                      </a:endParaRPr>
                    </a:p>
                  </a:txBody>
                  <a:tcPr marT="45706" marB="45706" anchor="ctr">
                    <a:solidFill>
                      <a:schemeClr val="accent1">
                        <a:lumMod val="40000"/>
                        <a:lumOff val="60000"/>
                      </a:schemeClr>
                    </a:solidFill>
                  </a:tcPr>
                </a:tc>
                <a:extLst>
                  <a:ext uri="{0D108BD9-81ED-4DB2-BD59-A6C34878D82A}">
                    <a16:rowId xmlns:a16="http://schemas.microsoft.com/office/drawing/2014/main" val="10005"/>
                  </a:ext>
                </a:extLst>
              </a:tr>
              <a:tr h="1208931">
                <a:tc>
                  <a:txBody>
                    <a:bodyPr/>
                    <a:lstStyle/>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 they record and present what they have found using scientific language, drawings, labelled diagrams, bar charts and tables?</a:t>
                      </a:r>
                      <a:endParaRPr lang="en-GB" sz="10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 they explain their findings in different ways (display, presentation, writing)?</a:t>
                      </a: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a:t>
                      </a:r>
                      <a:r>
                        <a:rPr lang="en-US" sz="1000" kern="1200" baseline="0" dirty="0">
                          <a:solidFill>
                            <a:schemeClr val="dk1"/>
                          </a:solidFill>
                          <a:effectLst/>
                          <a:latin typeface="Century Gothic" pitchFamily="34" charset="0"/>
                          <a:ea typeface="+mn-ea"/>
                          <a:cs typeface="+mn-cs"/>
                        </a:rPr>
                        <a:t> they </a:t>
                      </a:r>
                      <a:r>
                        <a:rPr lang="en-US" sz="1000" kern="1200" dirty="0">
                          <a:solidFill>
                            <a:schemeClr val="dk1"/>
                          </a:solidFill>
                          <a:effectLst/>
                          <a:latin typeface="Century Gothic" pitchFamily="34" charset="0"/>
                          <a:ea typeface="+mn-ea"/>
                          <a:cs typeface="+mn-cs"/>
                        </a:rPr>
                        <a:t>use their findings to draw a simple conclusion?</a:t>
                      </a: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 they suggest improvements and predictions for further tests?</a:t>
                      </a:r>
                      <a:endParaRPr lang="en-GB" sz="10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suggest how to improve their work if they did it again?</a:t>
                      </a:r>
                    </a:p>
                    <a:p>
                      <a:pPr marL="171450" indent="-171450">
                        <a:buFont typeface="Arial" pitchFamily="34" charset="0"/>
                        <a:buChar char="•"/>
                      </a:pPr>
                      <a:endParaRPr lang="en-GB" sz="1000" dirty="0"/>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1C1AAA90-DC93-44A4-9C31-DC63D670FAE1}"/>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20</a:t>
            </a:fld>
            <a:endParaRPr lang="en-GB" dirty="0"/>
          </a:p>
        </p:txBody>
      </p:sp>
    </p:spTree>
    <p:extLst>
      <p:ext uri="{BB962C8B-B14F-4D97-AF65-F5344CB8AC3E}">
        <p14:creationId xmlns:p14="http://schemas.microsoft.com/office/powerpoint/2010/main" val="833032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323528" y="693333"/>
          <a:ext cx="8496944" cy="5252539"/>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20000"/>
                    </a:ext>
                  </a:extLst>
                </a:gridCol>
                <a:gridCol w="4248472">
                  <a:extLst>
                    <a:ext uri="{9D8B030D-6E8A-4147-A177-3AD203B41FA5}">
                      <a16:colId xmlns:a16="http://schemas.microsoft.com/office/drawing/2014/main" val="20001"/>
                    </a:ext>
                  </a:extLst>
                </a:gridCol>
              </a:tblGrid>
              <a:tr h="37088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Life</a:t>
                      </a:r>
                      <a:r>
                        <a:rPr lang="en-GB" sz="1800" baseline="0" dirty="0">
                          <a:solidFill>
                            <a:schemeClr val="bg1"/>
                          </a:solidFill>
                          <a:latin typeface="Century Gothic" pitchFamily="34" charset="0"/>
                        </a:rPr>
                        <a:t> Processes and Living Things</a:t>
                      </a:r>
                      <a:endParaRPr lang="en-GB" sz="1800" dirty="0">
                        <a:solidFill>
                          <a:schemeClr val="bg1"/>
                        </a:solidFill>
                        <a:latin typeface="Century Gothic" pitchFamily="34" charset="0"/>
                      </a:endParaRPr>
                    </a:p>
                  </a:txBody>
                  <a:tcPr marT="45725" marB="45725">
                    <a:solidFill>
                      <a:schemeClr val="accent1"/>
                    </a:solidFill>
                  </a:tcPr>
                </a:tc>
                <a:tc hMerge="1">
                  <a:txBody>
                    <a:bodyPr/>
                    <a:lstStyle/>
                    <a:p>
                      <a:endParaRPr lang="en-GB"/>
                    </a:p>
                  </a:txBody>
                  <a:tcPr/>
                </a:tc>
                <a:extLst>
                  <a:ext uri="{0D108BD9-81ED-4DB2-BD59-A6C34878D82A}">
                    <a16:rowId xmlns:a16="http://schemas.microsoft.com/office/drawing/2014/main" val="10000"/>
                  </a:ext>
                </a:extLst>
              </a:tr>
              <a:tr h="295377">
                <a:tc gridSpan="2">
                  <a:txBody>
                    <a:bodyPr/>
                    <a:lstStyle/>
                    <a:p>
                      <a:pPr algn="ctr"/>
                      <a:r>
                        <a:rPr lang="en-GB" sz="1800" b="1" dirty="0">
                          <a:latin typeface="Century Gothic" pitchFamily="34" charset="0"/>
                        </a:rPr>
                        <a:t>Year 3</a:t>
                      </a:r>
                    </a:p>
                  </a:txBody>
                  <a:tcPr marT="45725" marB="45725"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0001"/>
                  </a:ext>
                </a:extLst>
              </a:tr>
              <a:tr h="289647">
                <a:tc>
                  <a:txBody>
                    <a:bodyPr/>
                    <a:lstStyle/>
                    <a:p>
                      <a:pPr algn="ctr">
                        <a:spcAft>
                          <a:spcPts val="0"/>
                        </a:spcAft>
                      </a:pPr>
                      <a:r>
                        <a:rPr lang="en-GB" sz="1200" b="1" dirty="0">
                          <a:latin typeface="Century Gothic" pitchFamily="34" charset="0"/>
                          <a:ea typeface="Times New Roman"/>
                          <a:cs typeface="Times New Roman"/>
                        </a:rPr>
                        <a:t>Animals, including humans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Plants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244169">
                <a:tc>
                  <a:txBody>
                    <a:bodyPr/>
                    <a:lstStyle/>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explain the importance of a nutritious balanced diet?</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describe how nutrients, water and oxygen are transported within animals and humans?</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describe and explain the skeletal system of a human?</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describe and explain the muscular system of a human?</a:t>
                      </a:r>
                      <a:endParaRPr lang="en-GB" sz="11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identify and describe the functions of different parts of plants? (roots, stem, leaves and flowers)</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identify what a plants needs for life and growth?</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describe the ways in which nutrients, water and oxygen are transported within plants?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200" dirty="0">
                          <a:solidFill>
                            <a:schemeClr val="dk1"/>
                          </a:solidFill>
                          <a:effectLst/>
                          <a:latin typeface="Century Gothic" pitchFamily="34" charset="0"/>
                          <a:ea typeface="+mn-ea"/>
                          <a:cs typeface="+mn-cs"/>
                        </a:rPr>
                        <a:t>Can they explain how the needs and functions of plant parts vary from plant to plant e.g. insect and wind pollinated plants?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200" dirty="0">
                          <a:solidFill>
                            <a:schemeClr val="dk1"/>
                          </a:solidFill>
                          <a:effectLst/>
                          <a:latin typeface="Century Gothic" pitchFamily="34" charset="0"/>
                          <a:ea typeface="+mn-ea"/>
                          <a:cs typeface="+mn-cs"/>
                        </a:rPr>
                        <a:t>Can they investigate the way in which water is transported within plants?</a:t>
                      </a:r>
                      <a:endParaRPr lang="en-GB" sz="1100" dirty="0">
                        <a:latin typeface="Century Gothic" pitchFamily="34" charset="0"/>
                        <a:ea typeface="Times New Roman"/>
                        <a:cs typeface="Lucida Sans Unicode"/>
                      </a:endParaRPr>
                    </a:p>
                    <a:p>
                      <a:pPr marL="171450" lvl="0" indent="-171450">
                        <a:spcAft>
                          <a:spcPts val="0"/>
                        </a:spcAft>
                        <a:buFont typeface="Arial" pitchFamily="34" charset="0"/>
                        <a:buChar char="•"/>
                      </a:pP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16200">
                <a:tc gridSpan="2">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3 (Challenging)</a:t>
                      </a:r>
                    </a:p>
                  </a:txBody>
                  <a:tcPr marL="68580" marR="68580" marT="0" marB="0"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algn="ctr">
                        <a:spcAft>
                          <a:spcPts val="0"/>
                        </a:spcAft>
                      </a:pPr>
                      <a:r>
                        <a:rPr lang="en-GB" sz="1200" b="1" baseline="0" dirty="0">
                          <a:latin typeface="Century Gothic" pitchFamily="34" charset="0"/>
                          <a:ea typeface="Times New Roman"/>
                          <a:cs typeface="Times New Roman"/>
                        </a:rPr>
                        <a:t>Animals, </a:t>
                      </a:r>
                      <a:r>
                        <a:rPr lang="en-GB" sz="1200" b="1" dirty="0">
                          <a:latin typeface="Century Gothic" pitchFamily="34" charset="0"/>
                          <a:ea typeface="Times New Roman"/>
                          <a:cs typeface="Times New Roman"/>
                        </a:rPr>
                        <a:t>including humans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Plants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013279">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100" kern="1200" dirty="0">
                          <a:solidFill>
                            <a:schemeClr val="dk1"/>
                          </a:solidFill>
                          <a:effectLst/>
                          <a:latin typeface="Century Gothic" pitchFamily="34" charset="0"/>
                          <a:ea typeface="+mn-ea"/>
                          <a:cs typeface="+mn-cs"/>
                        </a:rPr>
                        <a:t>Can they explain how the muscular and skeletal systems work together to create movement?</a:t>
                      </a:r>
                      <a:endParaRPr lang="en-GB" sz="1100" kern="1200" dirty="0">
                        <a:solidFill>
                          <a:schemeClr val="dk1"/>
                        </a:solidFill>
                        <a:effectLst/>
                        <a:latin typeface="Century Gothic" pitchFamily="34" charset="0"/>
                        <a:ea typeface="+mn-ea"/>
                        <a:cs typeface="+mn-cs"/>
                      </a:endParaRP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classify living things and non-living things by a number of characteristics that they have thought of?</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explain how people,</a:t>
                      </a:r>
                      <a:r>
                        <a:rPr lang="en-GB" sz="1100" baseline="0" dirty="0">
                          <a:latin typeface="Century Gothic" pitchFamily="34" charset="0"/>
                          <a:ea typeface="Times New Roman"/>
                          <a:cs typeface="Lucida Sans Unicode"/>
                        </a:rPr>
                        <a:t> weather and the environment </a:t>
                      </a:r>
                      <a:r>
                        <a:rPr lang="en-GB" sz="1100" dirty="0">
                          <a:latin typeface="Century Gothic" pitchFamily="34" charset="0"/>
                          <a:ea typeface="Times New Roman"/>
                          <a:cs typeface="Lucida Sans Unicode"/>
                        </a:rPr>
                        <a:t> can affect living things?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explain how certain living things depend on one another to survive?</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kern="1200" dirty="0">
                          <a:solidFill>
                            <a:schemeClr val="dk1"/>
                          </a:solidFill>
                          <a:effectLst/>
                          <a:latin typeface="Century Gothic" pitchFamily="34" charset="0"/>
                          <a:ea typeface="+mn-ea"/>
                          <a:cs typeface="+mn-cs"/>
                        </a:rPr>
                        <a:t>Can they classify a</a:t>
                      </a:r>
                      <a:r>
                        <a:rPr lang="en-GB" sz="1100" kern="1200" baseline="0" dirty="0">
                          <a:solidFill>
                            <a:schemeClr val="dk1"/>
                          </a:solidFill>
                          <a:effectLst/>
                          <a:latin typeface="Century Gothic" pitchFamily="34" charset="0"/>
                          <a:ea typeface="+mn-ea"/>
                          <a:cs typeface="+mn-cs"/>
                        </a:rPr>
                        <a:t> range of</a:t>
                      </a:r>
                      <a:r>
                        <a:rPr lang="en-GB" sz="1100" kern="1200" dirty="0">
                          <a:solidFill>
                            <a:schemeClr val="dk1"/>
                          </a:solidFill>
                          <a:effectLst/>
                          <a:latin typeface="Century Gothic" pitchFamily="34" charset="0"/>
                          <a:ea typeface="+mn-ea"/>
                          <a:cs typeface="+mn-cs"/>
                        </a:rPr>
                        <a:t> common according to many criteria (environment found, size, climate required, etc.)?</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kern="1200" dirty="0">
                          <a:solidFill>
                            <a:schemeClr val="dk1"/>
                          </a:solidFill>
                          <a:effectLst/>
                          <a:latin typeface="Century Gothic" pitchFamily="34" charset="0"/>
                          <a:ea typeface="+mn-ea"/>
                          <a:cs typeface="+mn-cs"/>
                        </a:rPr>
                        <a:t>Can they explore the role of flowers in the life cycle of flowering plants. Including pollination, seed formation and speed dispersal?</a:t>
                      </a:r>
                    </a:p>
                    <a:p>
                      <a:pPr marL="171450" lvl="0" indent="-171450">
                        <a:spcAft>
                          <a:spcPts val="0"/>
                        </a:spcAft>
                        <a:buFont typeface="Arial" pitchFamily="34" charset="0"/>
                        <a:buChar char="•"/>
                      </a:pP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E0D34DDC-0532-42CD-9A28-9CC411F1D436}"/>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21</a:t>
            </a:fld>
            <a:endParaRPr lang="en-GB" dirty="0"/>
          </a:p>
        </p:txBody>
      </p:sp>
    </p:spTree>
    <p:extLst>
      <p:ext uri="{BB962C8B-B14F-4D97-AF65-F5344CB8AC3E}">
        <p14:creationId xmlns:p14="http://schemas.microsoft.com/office/powerpoint/2010/main" val="99222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542925" y="643806"/>
          <a:ext cx="8058150" cy="5497686"/>
        </p:xfrm>
        <a:graphic>
          <a:graphicData uri="http://schemas.openxmlformats.org/drawingml/2006/table">
            <a:tbl>
              <a:tblPr firstRow="1" bandRow="1">
                <a:tableStyleId>{5C22544A-7EE6-4342-B048-85BDC9FD1C3A}</a:tableStyleId>
              </a:tblPr>
              <a:tblGrid>
                <a:gridCol w="3929062">
                  <a:extLst>
                    <a:ext uri="{9D8B030D-6E8A-4147-A177-3AD203B41FA5}">
                      <a16:colId xmlns:a16="http://schemas.microsoft.com/office/drawing/2014/main" val="20000"/>
                    </a:ext>
                  </a:extLst>
                </a:gridCol>
                <a:gridCol w="4129088">
                  <a:extLst>
                    <a:ext uri="{9D8B030D-6E8A-4147-A177-3AD203B41FA5}">
                      <a16:colId xmlns:a16="http://schemas.microsoft.com/office/drawing/2014/main" val="20001"/>
                    </a:ext>
                  </a:extLst>
                </a:gridCol>
              </a:tblGrid>
              <a:tr h="37086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Materials and their Properties</a:t>
                      </a:r>
                    </a:p>
                  </a:txBody>
                  <a:tcPr marT="45723" marB="45723">
                    <a:solidFill>
                      <a:schemeClr val="accent1"/>
                    </a:solidFill>
                  </a:tcPr>
                </a:tc>
                <a:tc hMerge="1">
                  <a:txBody>
                    <a:bodyPr/>
                    <a:lstStyle/>
                    <a:p>
                      <a:endParaRPr lang="en-GB"/>
                    </a:p>
                  </a:txBody>
                  <a:tcPr/>
                </a:tc>
                <a:extLst>
                  <a:ext uri="{0D108BD9-81ED-4DB2-BD59-A6C34878D82A}">
                    <a16:rowId xmlns:a16="http://schemas.microsoft.com/office/drawing/2014/main" val="10000"/>
                  </a:ext>
                </a:extLst>
              </a:tr>
              <a:tr h="272900">
                <a:tc gridSpan="2">
                  <a:txBody>
                    <a:bodyPr/>
                    <a:lstStyle/>
                    <a:p>
                      <a:pPr algn="ctr"/>
                      <a:r>
                        <a:rPr lang="en-GB" sz="1800" b="1" dirty="0">
                          <a:latin typeface="Century Gothic" pitchFamily="34" charset="0"/>
                        </a:rPr>
                        <a:t>Year 3</a:t>
                      </a:r>
                    </a:p>
                  </a:txBody>
                  <a:tcPr marT="45723" marB="45723"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0001"/>
                  </a:ext>
                </a:extLst>
              </a:tr>
              <a:tr h="339182">
                <a:tc>
                  <a:txBody>
                    <a:bodyPr/>
                    <a:lstStyle/>
                    <a:p>
                      <a:pPr algn="ctr">
                        <a:spcAft>
                          <a:spcPts val="0"/>
                        </a:spcAft>
                      </a:pPr>
                      <a:r>
                        <a:rPr lang="en-GB" sz="1200" b="1" dirty="0">
                          <a:latin typeface="Century Gothic" pitchFamily="34" charset="0"/>
                          <a:ea typeface="Times New Roman"/>
                          <a:cs typeface="Times New Roman"/>
                        </a:rPr>
                        <a:t>Changing, classifying and grouping materials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Rocks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244232">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sort the same group of materials in different ways?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sort materials by a number of different criteria?</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suggest materials which could be used for specific jobs?</a:t>
                      </a:r>
                    </a:p>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 they set up a simple test to explore the differences between materials?</a:t>
                      </a: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 they set up a test to explore whether or not materials are attracted to magnets?</a:t>
                      </a: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 they set up a test to explore whether or not a material will float or sink? </a:t>
                      </a: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000" kern="1200" dirty="0">
                          <a:solidFill>
                            <a:schemeClr val="dk1"/>
                          </a:solidFill>
                          <a:effectLst/>
                          <a:latin typeface="Century Gothic" pitchFamily="34" charset="0"/>
                          <a:ea typeface="+mn-ea"/>
                          <a:cs typeface="+mn-cs"/>
                        </a:rPr>
                        <a:t>Can they compare the properties of materials in different situations e.g. floating in salty water, magnetism in water?</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describe what it means to reverse a change?</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describe which changes can be reversed?</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describe which changes cannot be reversed?</a:t>
                      </a:r>
                    </a:p>
                    <a:p>
                      <a:pPr marL="171450" indent="-171450">
                        <a:buFont typeface="Arial" pitchFamily="34" charset="0"/>
                        <a:buChar char="•"/>
                      </a:pPr>
                      <a:endParaRPr lang="en-GB" sz="10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US" sz="1200" kern="1200" dirty="0">
                          <a:solidFill>
                            <a:schemeClr val="dk1"/>
                          </a:solidFill>
                          <a:effectLst/>
                          <a:latin typeface="Century Gothic" pitchFamily="34" charset="0"/>
                          <a:ea typeface="+mn-ea"/>
                          <a:cs typeface="+mn-cs"/>
                        </a:rPr>
                        <a:t>Can they compare and group together different rocks based on their simple physical properties?</a:t>
                      </a:r>
                      <a:endParaRPr lang="en-GB" sz="12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200" kern="1200" dirty="0">
                          <a:solidFill>
                            <a:schemeClr val="dk1"/>
                          </a:solidFill>
                          <a:effectLst/>
                          <a:latin typeface="Century Gothic" pitchFamily="34" charset="0"/>
                          <a:ea typeface="+mn-ea"/>
                          <a:cs typeface="+mn-cs"/>
                        </a:rPr>
                        <a:t>Can they describe and explain how different rocks can be useful to us?</a:t>
                      </a:r>
                      <a:endParaRPr lang="en-GB" sz="12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200" kern="1200" dirty="0">
                          <a:solidFill>
                            <a:schemeClr val="dk1"/>
                          </a:solidFill>
                          <a:effectLst/>
                          <a:latin typeface="Century Gothic" pitchFamily="34" charset="0"/>
                          <a:ea typeface="+mn-ea"/>
                          <a:cs typeface="+mn-cs"/>
                        </a:rPr>
                        <a:t>Can they describe and explain the differences between sedimentary and igneous rocks, considering the way they are formed?</a:t>
                      </a:r>
                      <a:endParaRPr lang="en-GB" sz="12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200" kern="1200" dirty="0">
                          <a:solidFill>
                            <a:schemeClr val="dk1"/>
                          </a:solidFill>
                          <a:effectLst/>
                          <a:latin typeface="Century Gothic" pitchFamily="34" charset="0"/>
                          <a:ea typeface="+mn-ea"/>
                          <a:cs typeface="+mn-cs"/>
                        </a:rPr>
                        <a:t>Can they describe how fossils are formed within sedimentary rock?</a:t>
                      </a:r>
                      <a:endParaRPr lang="en-GB" sz="1200" kern="1200" dirty="0">
                        <a:solidFill>
                          <a:schemeClr val="dk1"/>
                        </a:solidFill>
                        <a:effectLst/>
                        <a:latin typeface="Century Gothic" pitchFamily="34" charset="0"/>
                        <a:ea typeface="+mn-ea"/>
                        <a:cs typeface="+mn-cs"/>
                      </a:endParaRPr>
                    </a:p>
                    <a:p>
                      <a:pPr marL="171450" lvl="0" indent="-171450">
                        <a:spcAft>
                          <a:spcPts val="0"/>
                        </a:spcAft>
                        <a:buFont typeface="Arial" pitchFamily="34" charset="0"/>
                        <a:buChar char="•"/>
                      </a:pPr>
                      <a:endParaRPr lang="en-GB" sz="12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29850">
                <a:tc gridSpan="2">
                  <a:txBody>
                    <a:bodyPr/>
                    <a:lstStyle/>
                    <a:p>
                      <a:pPr algn="ctr">
                        <a:spcAft>
                          <a:spcPts val="0"/>
                        </a:spcAft>
                      </a:pPr>
                      <a:r>
                        <a:rPr lang="en-GB" sz="1800" b="1" dirty="0">
                          <a:latin typeface="Century Gothic" pitchFamily="34" charset="0"/>
                          <a:ea typeface="Times New Roman"/>
                          <a:cs typeface="Times New Roman"/>
                        </a:rPr>
                        <a:t>Year 3 (Challenging)</a:t>
                      </a:r>
                    </a:p>
                  </a:txBody>
                  <a:tcPr marL="68580" marR="68580" marT="0" marB="0"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0004"/>
                  </a:ext>
                </a:extLst>
              </a:tr>
              <a:tr h="317602">
                <a:tc>
                  <a:txBody>
                    <a:bodyPr/>
                    <a:lstStyle/>
                    <a:p>
                      <a:pPr algn="ctr">
                        <a:spcAft>
                          <a:spcPts val="0"/>
                        </a:spcAft>
                      </a:pPr>
                      <a:r>
                        <a:rPr lang="en-GB" sz="1200" b="1" dirty="0">
                          <a:latin typeface="Century Gothic" pitchFamily="34" charset="0"/>
                          <a:ea typeface="Times New Roman"/>
                          <a:cs typeface="Times New Roman"/>
                        </a:rPr>
                        <a:t>Changing, classifying and grouping materials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Rocks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370860">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explain different ways that they can sort the same group of materials?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sort materials by a number of different criteria and explain their reasons?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why certain materials are used for specific jobs?</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classify igneous and sedimentary rocks?</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begin to relate the properties of rocks with their uses? </a:t>
                      </a: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716507F9-28BB-4D5A-90F5-EEB0DBDA59A2}"/>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22</a:t>
            </a:fld>
            <a:endParaRPr lang="en-GB" dirty="0"/>
          </a:p>
        </p:txBody>
      </p:sp>
    </p:spTree>
    <p:extLst>
      <p:ext uri="{BB962C8B-B14F-4D97-AF65-F5344CB8AC3E}">
        <p14:creationId xmlns:p14="http://schemas.microsoft.com/office/powerpoint/2010/main" val="2700531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1463402369"/>
              </p:ext>
            </p:extLst>
          </p:nvPr>
        </p:nvGraphicFramePr>
        <p:xfrm>
          <a:off x="571500" y="871768"/>
          <a:ext cx="8001000" cy="4930088"/>
        </p:xfrm>
        <a:graphic>
          <a:graphicData uri="http://schemas.openxmlformats.org/drawingml/2006/table">
            <a:tbl>
              <a:tblPr firstRow="1" bandRow="1">
                <a:tableStyleId>{5C22544A-7EE6-4342-B048-85BDC9FD1C3A}</a:tableStyleId>
              </a:tblPr>
              <a:tblGrid>
                <a:gridCol w="40005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708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Physical Processes</a:t>
                      </a:r>
                    </a:p>
                  </a:txBody>
                  <a:tcPr marT="45717" marB="45717">
                    <a:solidFill>
                      <a:schemeClr val="accent1"/>
                    </a:solidFill>
                  </a:tcPr>
                </a:tc>
                <a:tc hMerge="1">
                  <a:txBody>
                    <a:bodyPr/>
                    <a:lstStyle/>
                    <a:p>
                      <a:endParaRPr lang="en-GB" dirty="0"/>
                    </a:p>
                  </a:txBody>
                  <a:tcPr/>
                </a:tc>
                <a:extLst>
                  <a:ext uri="{0D108BD9-81ED-4DB2-BD59-A6C34878D82A}">
                    <a16:rowId xmlns:a16="http://schemas.microsoft.com/office/drawing/2014/main" val="10000"/>
                  </a:ext>
                </a:extLst>
              </a:tr>
              <a:tr h="260974">
                <a:tc gridSpan="2">
                  <a:txBody>
                    <a:bodyPr/>
                    <a:lstStyle/>
                    <a:p>
                      <a:pPr algn="ctr"/>
                      <a:r>
                        <a:rPr lang="en-GB" sz="1800" b="1" dirty="0">
                          <a:latin typeface="Century Gothic" pitchFamily="34" charset="0"/>
                        </a:rPr>
                        <a:t>Year 3</a:t>
                      </a:r>
                    </a:p>
                  </a:txBody>
                  <a:tcPr marT="45717" marB="45717" anchor="ctr">
                    <a:solidFill>
                      <a:schemeClr val="accent1">
                        <a:lumMod val="40000"/>
                        <a:lumOff val="60000"/>
                      </a:schemeClr>
                    </a:solidFill>
                  </a:tcPr>
                </a:tc>
                <a:tc hMerge="1">
                  <a:txBody>
                    <a:bodyPr/>
                    <a:lstStyle/>
                    <a:p>
                      <a:endParaRPr lang="en-GB" dirty="0"/>
                    </a:p>
                  </a:txBody>
                  <a:tcPr/>
                </a:tc>
                <a:extLst>
                  <a:ext uri="{0D108BD9-81ED-4DB2-BD59-A6C34878D82A}">
                    <a16:rowId xmlns:a16="http://schemas.microsoft.com/office/drawing/2014/main" val="10001"/>
                  </a:ext>
                </a:extLst>
              </a:tr>
              <a:tr h="327268">
                <a:tc>
                  <a:txBody>
                    <a:bodyPr/>
                    <a:lstStyle/>
                    <a:p>
                      <a:pPr algn="ctr">
                        <a:spcAft>
                          <a:spcPts val="0"/>
                        </a:spcAft>
                      </a:pPr>
                      <a:r>
                        <a:rPr lang="en-GB" sz="1200" b="1" dirty="0">
                          <a:latin typeface="Century Gothic" pitchFamily="34" charset="0"/>
                          <a:ea typeface="Times New Roman"/>
                          <a:cs typeface="Times New Roman"/>
                        </a:rPr>
                        <a:t>Forces and magnets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Light</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463797">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observe that magnetic forces can be transmitted without direct contact?</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talk about how some magnets attract or repel each other?</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classify which materials are attracted to magnets?</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describe the speed and direction of moving objects?</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explain the difference between transparent, translucent and opaque?</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compare the brightness and colour of lights?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how bulbs work in an electrical circuit?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explain how </a:t>
                      </a:r>
                      <a:r>
                        <a:rPr lang="en-GB" sz="1200" baseline="0" dirty="0">
                          <a:latin typeface="Century Gothic" pitchFamily="34" charset="0"/>
                          <a:ea typeface="Times New Roman"/>
                          <a:cs typeface="Lucida Sans Unicode"/>
                        </a:rPr>
                        <a:t>shadows are formed</a:t>
                      </a:r>
                      <a:r>
                        <a:rPr lang="en-GB" sz="1200" dirty="0">
                          <a:latin typeface="Century Gothic" pitchFamily="34" charset="0"/>
                          <a:ea typeface="Times New Roman"/>
                          <a:cs typeface="Lucida Sans Unicode"/>
                        </a:rPr>
                        <a:t>?</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36403">
                <a:tc gridSpan="2">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3 (Challenging)</a:t>
                      </a:r>
                    </a:p>
                  </a:txBody>
                  <a:tcPr marL="68580" marR="68580" marT="0" marB="0" anchor="ctr">
                    <a:solidFill>
                      <a:schemeClr val="accent1">
                        <a:lumMod val="40000"/>
                        <a:lumOff val="60000"/>
                      </a:schemeClr>
                    </a:solidFill>
                  </a:tcPr>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extLst>
                  <a:ext uri="{0D108BD9-81ED-4DB2-BD59-A6C34878D82A}">
                    <a16:rowId xmlns:a16="http://schemas.microsoft.com/office/drawing/2014/main" val="10004"/>
                  </a:ext>
                </a:extLst>
              </a:tr>
              <a:tr h="288032">
                <a:tc>
                  <a:txBody>
                    <a:bodyPr/>
                    <a:lstStyle/>
                    <a:p>
                      <a:pPr algn="ctr">
                        <a:spcAft>
                          <a:spcPts val="0"/>
                        </a:spcAft>
                      </a:pPr>
                      <a:r>
                        <a:rPr lang="en-GB" sz="1200" b="1" dirty="0">
                          <a:latin typeface="Century Gothic" pitchFamily="34" charset="0"/>
                          <a:ea typeface="Times New Roman"/>
                          <a:cs typeface="Times New Roman"/>
                        </a:rPr>
                        <a:t>Forces and magnets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Light</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120060">
                <a:tc>
                  <a:txBody>
                    <a:bodyPr/>
                    <a:lstStyle/>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investigate the strengths of different magnets and find fair ways to compare them?</a:t>
                      </a:r>
                    </a:p>
                    <a:p>
                      <a:pPr marL="171450" lvl="0" indent="-171450">
                        <a:spcAft>
                          <a:spcPts val="0"/>
                        </a:spcAft>
                        <a:buFont typeface="Arial" pitchFamily="34" charset="0"/>
                        <a:buChar char="•"/>
                      </a:pPr>
                      <a:r>
                        <a:rPr lang="en-GB" sz="1200" dirty="0">
                          <a:latin typeface="Century Gothic" pitchFamily="34" charset="0"/>
                          <a:ea typeface="Times New Roman"/>
                          <a:cs typeface="Lucida Sans Unicode"/>
                        </a:rPr>
                        <a:t>Can they explain why</a:t>
                      </a:r>
                      <a:r>
                        <a:rPr lang="en-GB" sz="1200" baseline="0" dirty="0">
                          <a:latin typeface="Century Gothic" pitchFamily="34" charset="0"/>
                          <a:ea typeface="Times New Roman"/>
                          <a:cs typeface="Lucida Sans Unicode"/>
                        </a:rPr>
                        <a:t> </a:t>
                      </a:r>
                      <a:r>
                        <a:rPr lang="en-GB" sz="1200" dirty="0">
                          <a:latin typeface="Century Gothic" pitchFamily="34" charset="0"/>
                          <a:ea typeface="Times New Roman"/>
                          <a:cs typeface="Lucida Sans Unicode"/>
                        </a:rPr>
                        <a:t>an object will move faster if it is rolling down a hill or a slope?</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explain why lights need to be bright or dimmer according to need?</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make a bulb go on and off?</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say what happens to the electricity</a:t>
                      </a:r>
                      <a:r>
                        <a:rPr lang="en-GB" sz="1100" baseline="0" dirty="0">
                          <a:latin typeface="Century Gothic" pitchFamily="34" charset="0"/>
                          <a:ea typeface="Times New Roman"/>
                          <a:cs typeface="Lucida Sans Unicode"/>
                        </a:rPr>
                        <a:t> when more batteries are added?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explain why their shadow changes when the light source is moved closer or further from the object?</a:t>
                      </a:r>
                    </a:p>
                    <a:p>
                      <a:pPr marL="0" lvl="0" indent="0">
                        <a:spcAft>
                          <a:spcPts val="0"/>
                        </a:spcAft>
                        <a:buFont typeface="Arial" pitchFamily="34" charset="0"/>
                        <a:buNone/>
                      </a:pP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ECF37CCE-9EC1-4215-878B-140C3D70530C}"/>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23</a:t>
            </a:fld>
            <a:endParaRPr lang="en-GB" dirty="0"/>
          </a:p>
        </p:txBody>
      </p:sp>
    </p:spTree>
    <p:extLst>
      <p:ext uri="{BB962C8B-B14F-4D97-AF65-F5344CB8AC3E}">
        <p14:creationId xmlns:p14="http://schemas.microsoft.com/office/powerpoint/2010/main" val="3774961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542924" y="841209"/>
          <a:ext cx="8058152" cy="5041125"/>
        </p:xfrm>
        <a:graphic>
          <a:graphicData uri="http://schemas.openxmlformats.org/drawingml/2006/table">
            <a:tbl>
              <a:tblPr firstRow="1" bandRow="1">
                <a:tableStyleId>{5C22544A-7EE6-4342-B048-85BDC9FD1C3A}</a:tableStyleId>
              </a:tblPr>
              <a:tblGrid>
                <a:gridCol w="2686051">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gridCol w="2686051">
                  <a:extLst>
                    <a:ext uri="{9D8B030D-6E8A-4147-A177-3AD203B41FA5}">
                      <a16:colId xmlns:a16="http://schemas.microsoft.com/office/drawing/2014/main" val="20002"/>
                    </a:ext>
                  </a:extLst>
                </a:gridCol>
              </a:tblGrid>
              <a:tr h="37073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Working Scientifically</a:t>
                      </a:r>
                    </a:p>
                  </a:txBody>
                  <a:tcPr marT="45706" marB="45706">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91555">
                <a:tc gridSpan="3">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4</a:t>
                      </a: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57367">
                <a:tc>
                  <a:txBody>
                    <a:bodyPr/>
                    <a:lstStyle/>
                    <a:p>
                      <a:pPr algn="ctr">
                        <a:spcAft>
                          <a:spcPts val="0"/>
                        </a:spcAft>
                      </a:pPr>
                      <a:r>
                        <a:rPr lang="en-GB" sz="1200" b="1" dirty="0">
                          <a:latin typeface="Century Gothic" pitchFamily="34" charset="0"/>
                          <a:ea typeface="Times New Roman"/>
                          <a:cs typeface="Times New Roman"/>
                        </a:rPr>
                        <a:t>Planning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Obtaining and presenting evidence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Considering evidence and evaluating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542099">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kern="1200" dirty="0">
                          <a:solidFill>
                            <a:schemeClr val="dk1"/>
                          </a:solidFill>
                          <a:effectLst/>
                          <a:latin typeface="Century Gothic" pitchFamily="34" charset="0"/>
                          <a:ea typeface="+mn-ea"/>
                          <a:cs typeface="+mn-cs"/>
                        </a:rPr>
                        <a:t>Can they set up a simple fair test to make comparisons?</a:t>
                      </a:r>
                      <a:endParaRPr lang="en-GB" sz="9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GB" sz="900" dirty="0">
                          <a:latin typeface="Century Gothic" pitchFamily="34" charset="0"/>
                          <a:ea typeface="Times New Roman"/>
                          <a:cs typeface="Lucida Sans Unicode"/>
                        </a:rPr>
                        <a:t>Can they plan a fair test and isolate variables and explain why it was fair and explain which variables have been isolated?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kern="1200" dirty="0">
                          <a:solidFill>
                            <a:schemeClr val="dk1"/>
                          </a:solidFill>
                          <a:effectLst/>
                          <a:latin typeface="Century Gothic" pitchFamily="34" charset="0"/>
                          <a:ea typeface="+mn-ea"/>
                          <a:cs typeface="+mn-cs"/>
                        </a:rPr>
                        <a:t>Can they suggest improvements and predictions? </a:t>
                      </a:r>
                    </a:p>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decide which information needs to be collected and</a:t>
                      </a:r>
                      <a:r>
                        <a:rPr lang="en-GB" sz="900" baseline="0" dirty="0">
                          <a:latin typeface="Century Gothic" pitchFamily="34" charset="0"/>
                          <a:ea typeface="Times New Roman"/>
                          <a:cs typeface="Lucida Sans Unicode"/>
                        </a:rPr>
                        <a:t> decide which is the best way for collecting it?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900" kern="1200" dirty="0">
                          <a:solidFill>
                            <a:schemeClr val="dk1"/>
                          </a:solidFill>
                          <a:effectLst/>
                          <a:latin typeface="Century Gothic" pitchFamily="34" charset="0"/>
                          <a:ea typeface="+mn-ea"/>
                          <a:cs typeface="+mn-cs"/>
                        </a:rPr>
                        <a:t>Can they use their findings to draw a simple conclusion?</a:t>
                      </a:r>
                      <a:endParaRPr lang="en-GB" sz="9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take measurements using different equipment and units of measure and record what they have found in a range of ways?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make accurate measurements using standard units?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explain their findings in different ways (display, presentation, writing)?</a:t>
                      </a: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endParaRPr lang="en-GB" sz="1000" dirty="0">
                        <a:latin typeface="Century Gothic" pitchFamily="34" charset="0"/>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find any patterns in their evidence or measurements?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make a prediction based on something they have found out?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kern="1200" dirty="0">
                          <a:solidFill>
                            <a:schemeClr val="dk1"/>
                          </a:solidFill>
                          <a:effectLst/>
                          <a:latin typeface="Century Gothic" pitchFamily="34" charset="0"/>
                          <a:ea typeface="+mn-ea"/>
                          <a:cs typeface="+mn-cs"/>
                        </a:rPr>
                        <a:t>Can they record and present what they have found using scientific language, drawings, labelled diagrams, bar charts and tables?</a:t>
                      </a:r>
                      <a:endParaRPr lang="en-GB" sz="10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71440">
                <a:tc gridSpan="3">
                  <a:txBody>
                    <a:bodyPr/>
                    <a:lstStyle/>
                    <a:p>
                      <a:pPr marL="0" marR="0" lvl="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1800" b="1" dirty="0">
                          <a:latin typeface="Century Gothic" pitchFamily="34" charset="0"/>
                        </a:rPr>
                        <a:t>Year 4 (Challenging)</a:t>
                      </a: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70038">
                <a:tc>
                  <a:txBody>
                    <a:bodyPr/>
                    <a:lstStyle/>
                    <a:p>
                      <a:pPr algn="ctr">
                        <a:spcAft>
                          <a:spcPts val="0"/>
                        </a:spcAft>
                      </a:pPr>
                      <a:r>
                        <a:rPr lang="en-GB" sz="1200" b="1" dirty="0">
                          <a:latin typeface="Century Gothic" pitchFamily="34" charset="0"/>
                          <a:ea typeface="Times New Roman"/>
                          <a:cs typeface="Times New Roman"/>
                        </a:rPr>
                        <a:t>Planning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Obtaining and presenting evidence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Considering evidence and evaluating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370038">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plan and carry out an investigation by controlling variables fairly and accurately?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use test results to make further predictions and set up further comparative tests?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000" kern="1200" dirty="0">
                        <a:solidFill>
                          <a:schemeClr val="dk1"/>
                        </a:solidFill>
                        <a:effectLst/>
                        <a:latin typeface="Century Gothic"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0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record more complex data and results using scientific diagrams, classification keys, tables, bar charts, line graphs and models?</a:t>
                      </a:r>
                    </a:p>
                  </a:txBody>
                  <a:tcPr marL="68580" marR="68580" marT="0" marB="0">
                    <a:solidFill>
                      <a:schemeClr val="accent5">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report findings from investigations through written explanations and conclusions?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use a graph or diagram to answer scientific questions?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0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81B9CFC9-B3F5-4B0F-A0AD-4C9F131E12A4}"/>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24</a:t>
            </a:fld>
            <a:endParaRPr lang="en-GB" dirty="0"/>
          </a:p>
        </p:txBody>
      </p:sp>
    </p:spTree>
    <p:extLst>
      <p:ext uri="{BB962C8B-B14F-4D97-AF65-F5344CB8AC3E}">
        <p14:creationId xmlns:p14="http://schemas.microsoft.com/office/powerpoint/2010/main" val="3897467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2677896194"/>
              </p:ext>
            </p:extLst>
          </p:nvPr>
        </p:nvGraphicFramePr>
        <p:xfrm>
          <a:off x="550069" y="909741"/>
          <a:ext cx="8043862" cy="4801650"/>
        </p:xfrm>
        <a:graphic>
          <a:graphicData uri="http://schemas.openxmlformats.org/drawingml/2006/table">
            <a:tbl>
              <a:tblPr firstRow="1" bandRow="1">
                <a:tableStyleId>{5C22544A-7EE6-4342-B048-85BDC9FD1C3A}</a:tableStyleId>
              </a:tblPr>
              <a:tblGrid>
                <a:gridCol w="4021932">
                  <a:extLst>
                    <a:ext uri="{9D8B030D-6E8A-4147-A177-3AD203B41FA5}">
                      <a16:colId xmlns:a16="http://schemas.microsoft.com/office/drawing/2014/main" val="20000"/>
                    </a:ext>
                  </a:extLst>
                </a:gridCol>
                <a:gridCol w="4021930">
                  <a:extLst>
                    <a:ext uri="{9D8B030D-6E8A-4147-A177-3AD203B41FA5}">
                      <a16:colId xmlns:a16="http://schemas.microsoft.com/office/drawing/2014/main" val="20001"/>
                    </a:ext>
                  </a:extLst>
                </a:gridCol>
              </a:tblGrid>
              <a:tr h="37088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Life</a:t>
                      </a:r>
                      <a:r>
                        <a:rPr lang="en-GB" sz="1800" baseline="0" dirty="0">
                          <a:solidFill>
                            <a:schemeClr val="bg1"/>
                          </a:solidFill>
                          <a:latin typeface="Century Gothic" pitchFamily="34" charset="0"/>
                        </a:rPr>
                        <a:t> Processes and Living Things</a:t>
                      </a:r>
                      <a:endParaRPr lang="en-GB" sz="1800" dirty="0">
                        <a:solidFill>
                          <a:schemeClr val="bg1"/>
                        </a:solidFill>
                        <a:latin typeface="Century Gothic" pitchFamily="34" charset="0"/>
                      </a:endParaRPr>
                    </a:p>
                  </a:txBody>
                  <a:tcPr marT="45725" marB="45725">
                    <a:solidFill>
                      <a:schemeClr val="accent1"/>
                    </a:solidFill>
                  </a:tcPr>
                </a:tc>
                <a:tc hMerge="1">
                  <a:txBody>
                    <a:bodyPr/>
                    <a:lstStyle/>
                    <a:p>
                      <a:endParaRPr lang="en-GB"/>
                    </a:p>
                  </a:txBody>
                  <a:tcPr/>
                </a:tc>
                <a:extLst>
                  <a:ext uri="{0D108BD9-81ED-4DB2-BD59-A6C34878D82A}">
                    <a16:rowId xmlns:a16="http://schemas.microsoft.com/office/drawing/2014/main" val="10000"/>
                  </a:ext>
                </a:extLst>
              </a:tr>
              <a:tr h="367001">
                <a:tc gridSpan="2">
                  <a:txBody>
                    <a:bodyPr/>
                    <a:lstStyle/>
                    <a:p>
                      <a:pPr algn="ctr"/>
                      <a:r>
                        <a:rPr lang="en-GB" sz="1800" b="1" dirty="0">
                          <a:latin typeface="Century Gothic" pitchFamily="34" charset="0"/>
                        </a:rPr>
                        <a:t>Year 4</a:t>
                      </a:r>
                    </a:p>
                  </a:txBody>
                  <a:tcPr marT="45725" marB="45725"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0001"/>
                  </a:ext>
                </a:extLst>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latin typeface="Century Gothic" pitchFamily="34" charset="0"/>
                          <a:ea typeface="Times New Roman"/>
                          <a:cs typeface="Times New Roman"/>
                        </a:rPr>
                        <a:t>Animals, including humans</a:t>
                      </a: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All living things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244169">
                <a:tc>
                  <a:txBody>
                    <a:bodyPr/>
                    <a:lstStyle/>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identify and name the basic parts of the human digestive system?</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describe the function of the organs of the human digestive system?</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identify the simple function of different types of human teeth?</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compare the teeth of herbivores and carnivores?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a:t>
                      </a:r>
                      <a:r>
                        <a:rPr lang="en-GB" sz="1000" kern="1200" baseline="0" dirty="0">
                          <a:solidFill>
                            <a:schemeClr val="dk1"/>
                          </a:solidFill>
                          <a:effectLst/>
                          <a:latin typeface="Century Gothic" pitchFamily="34" charset="0"/>
                          <a:ea typeface="+mn-ea"/>
                          <a:cs typeface="+mn-cs"/>
                        </a:rPr>
                        <a:t> </a:t>
                      </a:r>
                      <a:r>
                        <a:rPr lang="en-GB" sz="1000" kern="1200" dirty="0">
                          <a:solidFill>
                            <a:schemeClr val="dk1"/>
                          </a:solidFill>
                          <a:effectLst/>
                          <a:latin typeface="Century Gothic" pitchFamily="34" charset="0"/>
                          <a:ea typeface="+mn-ea"/>
                          <a:cs typeface="+mn-cs"/>
                        </a:rPr>
                        <a:t>explain what a simple food chain shows?</a:t>
                      </a:r>
                    </a:p>
                    <a:p>
                      <a:pPr marL="171450" lvl="0" indent="-171450">
                        <a:spcAft>
                          <a:spcPts val="0"/>
                        </a:spcAft>
                        <a:buFont typeface="Arial" pitchFamily="34" charset="0"/>
                        <a:buChar char="•"/>
                      </a:pPr>
                      <a:endParaRPr lang="en-GB" sz="10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use a classification key to group a variety of living things? (plants, vertebrates, invertebrates)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compare the classification of common plants and animals to living things found in other places? (under the sea, prehistoric)</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name and group a variety of living things based on feeding patterns? (producer, consumer, predator, prey, herbivore, carnivore, omnivore)</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Do they recognise that environments can change and this can sometimes pose</a:t>
                      </a:r>
                      <a:r>
                        <a:rPr lang="en-GB" sz="1000" kern="1200" baseline="0" dirty="0">
                          <a:solidFill>
                            <a:schemeClr val="dk1"/>
                          </a:solidFill>
                          <a:effectLst/>
                          <a:latin typeface="Century Gothic" pitchFamily="34" charset="0"/>
                          <a:ea typeface="+mn-ea"/>
                          <a:cs typeface="+mn-cs"/>
                        </a:rPr>
                        <a:t> a danger to living things?</a:t>
                      </a:r>
                      <a:endParaRPr lang="en-GB" sz="10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48208">
                <a:tc gridSpan="2">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4 (Challenging)</a:t>
                      </a:r>
                    </a:p>
                  </a:txBody>
                  <a:tcPr marL="68580" marR="68580" marT="0" marB="0"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a:latin typeface="Century Gothic" pitchFamily="34" charset="0"/>
                          <a:ea typeface="Times New Roman"/>
                          <a:cs typeface="Times New Roman"/>
                        </a:rPr>
                        <a:t>Animals, including humans</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All living things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346287">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classify living things and non-living things by a number of characteristics that they have thought of?</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explain how people,</a:t>
                      </a:r>
                      <a:r>
                        <a:rPr lang="en-GB" sz="1000" baseline="0" dirty="0">
                          <a:latin typeface="Century Gothic" pitchFamily="34" charset="0"/>
                          <a:ea typeface="Times New Roman"/>
                          <a:cs typeface="Lucida Sans Unicode"/>
                        </a:rPr>
                        <a:t> weather and the environment </a:t>
                      </a:r>
                      <a:r>
                        <a:rPr lang="en-GB" sz="1000" dirty="0">
                          <a:latin typeface="Century Gothic" pitchFamily="34" charset="0"/>
                          <a:ea typeface="Times New Roman"/>
                          <a:cs typeface="Lucida Sans Unicode"/>
                        </a:rPr>
                        <a:t> can affect living things?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how certain living things depend on one another to survive? </a:t>
                      </a: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give reasons for how they have classified animals and plants, using their characteristics and how they are suited to their environment? </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explore the work of pioneers in classification? (e.g. Carl Linnaeus)</a:t>
                      </a:r>
                    </a:p>
                    <a:p>
                      <a:pPr marL="0" lvl="0" indent="0">
                        <a:spcAft>
                          <a:spcPts val="0"/>
                        </a:spcAft>
                        <a:buFont typeface="Arial" pitchFamily="34" charset="0"/>
                        <a:buNone/>
                      </a:pPr>
                      <a:endParaRPr lang="en-GB" sz="10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E9A0D288-B545-4ACA-882D-B90B2D889B42}"/>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25</a:t>
            </a:fld>
            <a:endParaRPr lang="en-GB" dirty="0"/>
          </a:p>
        </p:txBody>
      </p:sp>
    </p:spTree>
    <p:extLst>
      <p:ext uri="{BB962C8B-B14F-4D97-AF65-F5344CB8AC3E}">
        <p14:creationId xmlns:p14="http://schemas.microsoft.com/office/powerpoint/2010/main" val="3180190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3109388717"/>
              </p:ext>
            </p:extLst>
          </p:nvPr>
        </p:nvGraphicFramePr>
        <p:xfrm>
          <a:off x="542925" y="1315616"/>
          <a:ext cx="8058150" cy="4035896"/>
        </p:xfrm>
        <a:graphic>
          <a:graphicData uri="http://schemas.openxmlformats.org/drawingml/2006/table">
            <a:tbl>
              <a:tblPr firstRow="1" bandRow="1">
                <a:tableStyleId>{5C22544A-7EE6-4342-B048-85BDC9FD1C3A}</a:tableStyleId>
              </a:tblPr>
              <a:tblGrid>
                <a:gridCol w="8058150">
                  <a:extLst>
                    <a:ext uri="{9D8B030D-6E8A-4147-A177-3AD203B41FA5}">
                      <a16:colId xmlns:a16="http://schemas.microsoft.com/office/drawing/2014/main" val="20000"/>
                    </a:ext>
                  </a:extLst>
                </a:gridCol>
              </a:tblGrid>
              <a:tr h="3708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Materials and their Properties</a:t>
                      </a:r>
                    </a:p>
                  </a:txBody>
                  <a:tcPr marT="45723" marB="45723">
                    <a:solidFill>
                      <a:schemeClr val="accent1"/>
                    </a:solidFill>
                  </a:tcPr>
                </a:tc>
                <a:extLst>
                  <a:ext uri="{0D108BD9-81ED-4DB2-BD59-A6C34878D82A}">
                    <a16:rowId xmlns:a16="http://schemas.microsoft.com/office/drawing/2014/main" val="10000"/>
                  </a:ext>
                </a:extLst>
              </a:tr>
              <a:tr h="249162">
                <a:tc>
                  <a:txBody>
                    <a:bodyPr/>
                    <a:lstStyle/>
                    <a:p>
                      <a:pPr algn="ctr"/>
                      <a:r>
                        <a:rPr lang="en-GB" sz="1800" b="1" dirty="0">
                          <a:latin typeface="Century Gothic" pitchFamily="34" charset="0"/>
                        </a:rPr>
                        <a:t>Year 4</a:t>
                      </a:r>
                    </a:p>
                  </a:txBody>
                  <a:tcPr marT="45723" marB="45723" anchor="ctr">
                    <a:solidFill>
                      <a:schemeClr val="accent1">
                        <a:lumMod val="40000"/>
                        <a:lumOff val="60000"/>
                      </a:schemeClr>
                    </a:solidFill>
                  </a:tcPr>
                </a:tc>
                <a:extLst>
                  <a:ext uri="{0D108BD9-81ED-4DB2-BD59-A6C34878D82A}">
                    <a16:rowId xmlns:a16="http://schemas.microsoft.com/office/drawing/2014/main" val="10001"/>
                  </a:ext>
                </a:extLst>
              </a:tr>
              <a:tr h="315444">
                <a:tc>
                  <a:txBody>
                    <a:bodyPr/>
                    <a:lstStyle/>
                    <a:p>
                      <a:pPr algn="ctr">
                        <a:spcAft>
                          <a:spcPts val="0"/>
                        </a:spcAft>
                      </a:pPr>
                      <a:r>
                        <a:rPr lang="en-GB" sz="1400" b="1" dirty="0">
                          <a:latin typeface="Century Gothic" pitchFamily="34" charset="0"/>
                          <a:ea typeface="Times New Roman"/>
                          <a:cs typeface="Times New Roman"/>
                        </a:rPr>
                        <a:t>States of matter</a:t>
                      </a:r>
                      <a:endParaRPr lang="en-GB" sz="14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244232">
                <a:tc>
                  <a:txBody>
                    <a:bodyPr/>
                    <a:lstStyle/>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compare and group materials based on their states of matter, ie,</a:t>
                      </a:r>
                      <a:r>
                        <a:rPr lang="en-GB" sz="1200" kern="1200" baseline="0" dirty="0">
                          <a:solidFill>
                            <a:schemeClr val="dk1"/>
                          </a:solidFill>
                          <a:effectLst/>
                          <a:latin typeface="Century Gothic" pitchFamily="34" charset="0"/>
                          <a:ea typeface="+mn-ea"/>
                          <a:cs typeface="+mn-cs"/>
                        </a:rPr>
                        <a:t> liquid, solid or gas</a:t>
                      </a:r>
                      <a:r>
                        <a:rPr lang="en-GB" sz="1200" kern="1200" dirty="0">
                          <a:solidFill>
                            <a:schemeClr val="dk1"/>
                          </a:solidFill>
                          <a:effectLst/>
                          <a:latin typeface="Century Gothic" pitchFamily="34" charset="0"/>
                          <a:ea typeface="+mn-ea"/>
                          <a:cs typeface="+mn-cs"/>
                        </a:rPr>
                        <a:t>?</a:t>
                      </a:r>
                    </a:p>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explain what happens to materials when they are heated or cooled?</a:t>
                      </a:r>
                    </a:p>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measure the temperature at which different materials change state?</a:t>
                      </a:r>
                    </a:p>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use measurements to explain changes to the state of water?</a:t>
                      </a:r>
                    </a:p>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explain the part that</a:t>
                      </a:r>
                      <a:r>
                        <a:rPr lang="en-GB" sz="1200" kern="1200" baseline="0" dirty="0">
                          <a:solidFill>
                            <a:schemeClr val="dk1"/>
                          </a:solidFill>
                          <a:effectLst/>
                          <a:latin typeface="Century Gothic" pitchFamily="34" charset="0"/>
                          <a:ea typeface="+mn-ea"/>
                          <a:cs typeface="+mn-cs"/>
                        </a:rPr>
                        <a:t> evaporation and condensation has in</a:t>
                      </a:r>
                      <a:r>
                        <a:rPr lang="en-GB" sz="1200" kern="1200" dirty="0">
                          <a:solidFill>
                            <a:schemeClr val="dk1"/>
                          </a:solidFill>
                          <a:effectLst/>
                          <a:latin typeface="Century Gothic" pitchFamily="34" charset="0"/>
                          <a:ea typeface="+mn-ea"/>
                          <a:cs typeface="+mn-cs"/>
                        </a:rPr>
                        <a:t> the water cycle?</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267936">
                <a:tc>
                  <a:txBody>
                    <a:bodyPr/>
                    <a:lstStyle/>
                    <a:p>
                      <a:pPr algn="ctr">
                        <a:spcAft>
                          <a:spcPts val="0"/>
                        </a:spcAft>
                      </a:pPr>
                      <a:r>
                        <a:rPr lang="en-GB" sz="1800" b="1" dirty="0">
                          <a:latin typeface="Century Gothic" pitchFamily="34" charset="0"/>
                          <a:ea typeface="Times New Roman"/>
                          <a:cs typeface="Times New Roman"/>
                        </a:rPr>
                        <a:t>Year 4 (Challenging)</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4"/>
                  </a:ext>
                </a:extLst>
              </a:tr>
              <a:tr h="281648">
                <a:tc>
                  <a:txBody>
                    <a:bodyPr/>
                    <a:lstStyle/>
                    <a:p>
                      <a:pPr algn="ctr">
                        <a:spcAft>
                          <a:spcPts val="0"/>
                        </a:spcAft>
                      </a:pPr>
                      <a:r>
                        <a:rPr lang="en-GB" sz="1400" b="1" dirty="0">
                          <a:latin typeface="Century Gothic" pitchFamily="34" charset="0"/>
                          <a:ea typeface="Times New Roman"/>
                          <a:cs typeface="Times New Roman"/>
                        </a:rPr>
                        <a:t>States of matter</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370860">
                <a:tc>
                  <a:txBody>
                    <a:bodyPr/>
                    <a:lstStyle/>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group and classify a variety of materials according to the impact of temperature on them?</a:t>
                      </a:r>
                    </a:p>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explain what happens over time to materials such as puddles on the playground or washing hanging on a line?</a:t>
                      </a:r>
                    </a:p>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relate temperature to change of state of materials?</a:t>
                      </a:r>
                    </a:p>
                    <a:p>
                      <a:pPr marL="0" lvl="0" indent="0" algn="ctr">
                        <a:spcAft>
                          <a:spcPts val="0"/>
                        </a:spcAft>
                        <a:buFont typeface="Arial" pitchFamily="34" charset="0"/>
                        <a:buNone/>
                      </a:pPr>
                      <a:endParaRPr lang="en-GB" sz="12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CF2C5B88-BC3A-42CA-8EA0-2DC7E33BBDA8}"/>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26</a:t>
            </a:fld>
            <a:endParaRPr lang="en-GB" dirty="0"/>
          </a:p>
        </p:txBody>
      </p:sp>
    </p:spTree>
    <p:extLst>
      <p:ext uri="{BB962C8B-B14F-4D97-AF65-F5344CB8AC3E}">
        <p14:creationId xmlns:p14="http://schemas.microsoft.com/office/powerpoint/2010/main" val="1226901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1098857325"/>
              </p:ext>
            </p:extLst>
          </p:nvPr>
        </p:nvGraphicFramePr>
        <p:xfrm>
          <a:off x="571500" y="636355"/>
          <a:ext cx="8001000" cy="5400716"/>
        </p:xfrm>
        <a:graphic>
          <a:graphicData uri="http://schemas.openxmlformats.org/drawingml/2006/table">
            <a:tbl>
              <a:tblPr firstRow="1" bandRow="1">
                <a:tableStyleId>{5C22544A-7EE6-4342-B048-85BDC9FD1C3A}</a:tableStyleId>
              </a:tblPr>
              <a:tblGrid>
                <a:gridCol w="4000500">
                  <a:extLst>
                    <a:ext uri="{9D8B030D-6E8A-4147-A177-3AD203B41FA5}">
                      <a16:colId xmlns:a16="http://schemas.microsoft.com/office/drawing/2014/main" val="20000"/>
                    </a:ext>
                  </a:extLst>
                </a:gridCol>
                <a:gridCol w="4000500">
                  <a:extLst>
                    <a:ext uri="{9D8B030D-6E8A-4147-A177-3AD203B41FA5}">
                      <a16:colId xmlns:a16="http://schemas.microsoft.com/office/drawing/2014/main" val="20001"/>
                    </a:ext>
                  </a:extLst>
                </a:gridCol>
              </a:tblGrid>
              <a:tr h="3708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Physical Processes</a:t>
                      </a:r>
                    </a:p>
                  </a:txBody>
                  <a:tcPr marT="45717" marB="45717">
                    <a:solidFill>
                      <a:schemeClr val="accent1"/>
                    </a:solidFill>
                  </a:tcPr>
                </a:tc>
                <a:tc hMerge="1">
                  <a:txBody>
                    <a:bodyPr/>
                    <a:lstStyle/>
                    <a:p>
                      <a:endParaRPr lang="en-GB" dirty="0"/>
                    </a:p>
                  </a:txBody>
                  <a:tcPr/>
                </a:tc>
                <a:extLst>
                  <a:ext uri="{0D108BD9-81ED-4DB2-BD59-A6C34878D82A}">
                    <a16:rowId xmlns:a16="http://schemas.microsoft.com/office/drawing/2014/main" val="10000"/>
                  </a:ext>
                </a:extLst>
              </a:tr>
              <a:tr h="280363">
                <a:tc gridSpan="2">
                  <a:txBody>
                    <a:bodyPr/>
                    <a:lstStyle/>
                    <a:p>
                      <a:pPr algn="ctr"/>
                      <a:r>
                        <a:rPr lang="en-GB" sz="1800" b="1" dirty="0">
                          <a:latin typeface="Century Gothic" pitchFamily="34" charset="0"/>
                        </a:rPr>
                        <a:t>Year 4</a:t>
                      </a:r>
                    </a:p>
                  </a:txBody>
                  <a:tcPr marT="45717" marB="45717" anchor="ctr">
                    <a:solidFill>
                      <a:schemeClr val="accent1">
                        <a:lumMod val="40000"/>
                        <a:lumOff val="60000"/>
                      </a:schemeClr>
                    </a:solidFill>
                  </a:tcPr>
                </a:tc>
                <a:tc hMerge="1">
                  <a:txBody>
                    <a:bodyPr/>
                    <a:lstStyle/>
                    <a:p>
                      <a:endParaRPr lang="en-GB" dirty="0"/>
                    </a:p>
                  </a:txBody>
                  <a:tcPr/>
                </a:tc>
                <a:extLst>
                  <a:ext uri="{0D108BD9-81ED-4DB2-BD59-A6C34878D82A}">
                    <a16:rowId xmlns:a16="http://schemas.microsoft.com/office/drawing/2014/main" val="10001"/>
                  </a:ext>
                </a:extLst>
              </a:tr>
              <a:tr h="274649">
                <a:tc>
                  <a:txBody>
                    <a:bodyPr/>
                    <a:lstStyle/>
                    <a:p>
                      <a:pPr algn="ctr">
                        <a:spcAft>
                          <a:spcPts val="0"/>
                        </a:spcAft>
                      </a:pPr>
                      <a:r>
                        <a:rPr lang="en-GB" sz="1400" b="1" dirty="0">
                          <a:latin typeface="Century Gothic" pitchFamily="34" charset="0"/>
                          <a:ea typeface="Times New Roman"/>
                          <a:cs typeface="Times New Roman"/>
                        </a:rPr>
                        <a:t>Sound</a:t>
                      </a: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Electricity</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463797">
                <a:tc>
                  <a:txBody>
                    <a:bodyPr/>
                    <a:lstStyle/>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describe a range of sounds and explain how they are made?</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compare sources of sound and explain how the sounds differ?</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explain how to change a sound (louder/softer)?</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describe and explain how a sound travels from a source to our ears?</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explain what happens to sound as it travels away from its source?</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explain how you could change the pitch of a sound?</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US" sz="1100" kern="1200" dirty="0">
                          <a:solidFill>
                            <a:schemeClr val="dk1"/>
                          </a:solidFill>
                          <a:effectLst/>
                          <a:latin typeface="Century Gothic" pitchFamily="34" charset="0"/>
                          <a:ea typeface="+mn-ea"/>
                          <a:cs typeface="+mn-cs"/>
                        </a:rPr>
                        <a:t>Can they investigate how different materials can affect the pitch and volume of sounds?</a:t>
                      </a:r>
                      <a:endParaRPr lang="en-GB" sz="11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how electricity is useful to us?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construct a simple circuit?</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what a conductor is and test materials for conductivity?</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closed and open circuits?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construct a circuit with a switch?</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recognise some common conductors</a:t>
                      </a:r>
                      <a:r>
                        <a:rPr lang="en-GB" sz="1100" kern="1200" baseline="0" dirty="0">
                          <a:solidFill>
                            <a:schemeClr val="dk1"/>
                          </a:solidFill>
                          <a:effectLst/>
                          <a:latin typeface="Century Gothic" pitchFamily="34" charset="0"/>
                          <a:ea typeface="+mn-ea"/>
                          <a:cs typeface="+mn-cs"/>
                        </a:rPr>
                        <a:t> and insulators?</a:t>
                      </a:r>
                      <a:endParaRPr lang="en-GB" sz="1100" kern="1200" dirty="0">
                        <a:solidFill>
                          <a:schemeClr val="dk1"/>
                        </a:solidFill>
                        <a:effectLst/>
                        <a:latin typeface="Century Gothic" pitchFamily="34" charset="0"/>
                        <a:ea typeface="+mn-ea"/>
                        <a:cs typeface="+mn-cs"/>
                      </a:endParaRPr>
                    </a:p>
                    <a:p>
                      <a:endParaRPr lang="en-GB" sz="1100" dirty="0"/>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65187">
                <a:tc gridSpan="2">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4 (Challenging)</a:t>
                      </a:r>
                    </a:p>
                  </a:txBody>
                  <a:tcPr marL="68580" marR="68580" marT="0" marB="0" anchor="ctr">
                    <a:solidFill>
                      <a:schemeClr val="accent1">
                        <a:lumMod val="40000"/>
                        <a:lumOff val="60000"/>
                      </a:schemeClr>
                    </a:solidFill>
                  </a:tcPr>
                </a:tc>
                <a:tc hMerge="1">
                  <a:txBody>
                    <a:bodyPr/>
                    <a:lstStyle/>
                    <a:p>
                      <a:pPr marL="342900" lvl="0" indent="-342900">
                        <a:spcAft>
                          <a:spcPts val="0"/>
                        </a:spcAft>
                        <a:buFont typeface="Century Gothic"/>
                        <a:buChar char="-"/>
                      </a:pPr>
                      <a:endParaRPr lang="en-GB" sz="1200" dirty="0">
                        <a:latin typeface="Century Gothic" pitchFamily="34" charset="0"/>
                        <a:ea typeface="Times New Roman"/>
                        <a:cs typeface="Lucida Sans Unicode"/>
                      </a:endParaRPr>
                    </a:p>
                  </a:txBody>
                  <a:tcPr marL="68580" marR="68580" marT="0" marB="0"/>
                </a:tc>
                <a:extLst>
                  <a:ext uri="{0D108BD9-81ED-4DB2-BD59-A6C34878D82A}">
                    <a16:rowId xmlns:a16="http://schemas.microsoft.com/office/drawing/2014/main" val="10004"/>
                  </a:ext>
                </a:extLst>
              </a:tr>
              <a:tr h="288032">
                <a:tc>
                  <a:txBody>
                    <a:bodyPr/>
                    <a:lstStyle/>
                    <a:p>
                      <a:pPr algn="ctr">
                        <a:spcAft>
                          <a:spcPts val="0"/>
                        </a:spcAft>
                      </a:pPr>
                      <a:r>
                        <a:rPr lang="en-GB" sz="1400" b="1" dirty="0">
                          <a:latin typeface="Century Gothic" pitchFamily="34" charset="0"/>
                          <a:ea typeface="Times New Roman"/>
                          <a:cs typeface="Times New Roman"/>
                        </a:rPr>
                        <a:t>Sound</a:t>
                      </a: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Electricity</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120060">
                <a:tc>
                  <a:txBody>
                    <a:bodyPr/>
                    <a:lstStyle/>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explain why sound gets fainter or louder according to the distance?</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explain how pitch and volume can be changed</a:t>
                      </a:r>
                      <a:r>
                        <a:rPr lang="en-GB" sz="1100" baseline="0" dirty="0">
                          <a:latin typeface="Century Gothic" pitchFamily="34" charset="0"/>
                          <a:ea typeface="Times New Roman"/>
                          <a:cs typeface="Lucida Sans Unicode"/>
                        </a:rPr>
                        <a:t> in a variety of ways?</a:t>
                      </a:r>
                      <a:endParaRPr lang="en-GB" sz="1100" dirty="0">
                        <a:latin typeface="Century Gothic" pitchFamily="34" charset="0"/>
                        <a:ea typeface="Times New Roman"/>
                        <a:cs typeface="Lucida Sans Unicode"/>
                      </a:endParaRP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work out which materials give</a:t>
                      </a:r>
                      <a:r>
                        <a:rPr lang="en-GB" sz="1100" baseline="0" dirty="0">
                          <a:latin typeface="Century Gothic" pitchFamily="34" charset="0"/>
                          <a:ea typeface="Times New Roman"/>
                          <a:cs typeface="Lucida Sans Unicode"/>
                        </a:rPr>
                        <a:t> the best insulation for sound?</a:t>
                      </a: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100" dirty="0">
                          <a:latin typeface="Century Gothic" pitchFamily="34" charset="0"/>
                        </a:rPr>
                        <a:t>Can they explain how a bulb might get dimmer?</a:t>
                      </a:r>
                    </a:p>
                    <a:p>
                      <a:pPr marL="171450" indent="-171450">
                        <a:buFont typeface="Arial" pitchFamily="34" charset="0"/>
                        <a:buChar char="•"/>
                      </a:pPr>
                      <a:r>
                        <a:rPr lang="en-GB" sz="1100" dirty="0">
                          <a:latin typeface="Century Gothic" pitchFamily="34" charset="0"/>
                        </a:rPr>
                        <a:t>Can they recognise if all metals are conductors of electricity?</a:t>
                      </a:r>
                    </a:p>
                    <a:p>
                      <a:pPr marL="171450" indent="-171450">
                        <a:buFont typeface="Arial" pitchFamily="34" charset="0"/>
                        <a:buChar char="•"/>
                      </a:pPr>
                      <a:r>
                        <a:rPr lang="en-GB" sz="1100" dirty="0">
                          <a:latin typeface="Century Gothic" pitchFamily="34" charset="0"/>
                        </a:rPr>
                        <a:t>Can they work out which metals can be used to connect across a gap in a circuit?</a:t>
                      </a: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9D7D8BDB-8B07-425C-AEF0-95343D5A64A5}"/>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27</a:t>
            </a:fld>
            <a:endParaRPr lang="en-GB" dirty="0"/>
          </a:p>
        </p:txBody>
      </p:sp>
    </p:spTree>
    <p:extLst>
      <p:ext uri="{BB962C8B-B14F-4D97-AF65-F5344CB8AC3E}">
        <p14:creationId xmlns:p14="http://schemas.microsoft.com/office/powerpoint/2010/main" val="772781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542924" y="798060"/>
          <a:ext cx="8058152" cy="5465188"/>
        </p:xfrm>
        <a:graphic>
          <a:graphicData uri="http://schemas.openxmlformats.org/drawingml/2006/table">
            <a:tbl>
              <a:tblPr firstRow="1" bandRow="1">
                <a:tableStyleId>{5C22544A-7EE6-4342-B048-85BDC9FD1C3A}</a:tableStyleId>
              </a:tblPr>
              <a:tblGrid>
                <a:gridCol w="2686051">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gridCol w="2686051">
                  <a:extLst>
                    <a:ext uri="{9D8B030D-6E8A-4147-A177-3AD203B41FA5}">
                      <a16:colId xmlns:a16="http://schemas.microsoft.com/office/drawing/2014/main" val="20002"/>
                    </a:ext>
                  </a:extLst>
                </a:gridCol>
              </a:tblGrid>
              <a:tr h="37073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Working Scientifically</a:t>
                      </a:r>
                    </a:p>
                  </a:txBody>
                  <a:tcPr marT="45706" marB="45706">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34704">
                <a:tc gridSpan="3">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5</a:t>
                      </a: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733">
                <a:tc>
                  <a:txBody>
                    <a:bodyPr/>
                    <a:lstStyle/>
                    <a:p>
                      <a:pPr algn="ctr">
                        <a:spcAft>
                          <a:spcPts val="0"/>
                        </a:spcAft>
                      </a:pPr>
                      <a:r>
                        <a:rPr lang="en-GB" sz="1200" b="1" dirty="0">
                          <a:latin typeface="Century Gothic" pitchFamily="34" charset="0"/>
                          <a:ea typeface="Times New Roman"/>
                          <a:cs typeface="Times New Roman"/>
                        </a:rPr>
                        <a:t>Planning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Obtaining and presenting evidence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Considering evidence and evaluating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743589">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plan and carry out an investigation by controlling variables fairly and accurately?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make a prediction with reasons?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use test results to make further predictions and set up further comparative tests?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present a report of their findings through writing, display and presentation?</a:t>
                      </a:r>
                    </a:p>
                  </a:txBody>
                  <a:tcPr marL="68580" marR="68580" marT="0" marB="0">
                    <a:solidFill>
                      <a:schemeClr val="accent5">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take measurements using a range of scientific equipment with increasing accuracy and precision?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record more complex data and results using scientific diagrams, classification keys, tables, bar charts, line graphs and models?</a:t>
                      </a:r>
                    </a:p>
                  </a:txBody>
                  <a:tcPr marL="68580" marR="68580" marT="0" marB="0">
                    <a:solidFill>
                      <a:schemeClr val="accent5">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report findings from investigations through written explanations and conclusions?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use a graph to answer scientific questions?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000" kern="1200" dirty="0">
                        <a:solidFill>
                          <a:schemeClr val="dk1"/>
                        </a:solidFill>
                        <a:effectLst/>
                        <a:latin typeface="Century Gothic" pitchFamily="34" charset="0"/>
                        <a:ea typeface="+mn-ea"/>
                        <a:cs typeface="+mn-cs"/>
                      </a:endParaRPr>
                    </a:p>
                    <a:p>
                      <a:pPr marL="171450" indent="-171450">
                        <a:buFont typeface="Arial" pitchFamily="34" charset="0"/>
                        <a:buChar char="•"/>
                      </a:pPr>
                      <a:endParaRPr lang="en-GB" sz="1000" dirty="0"/>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33950">
                <a:tc gridSpan="3">
                  <a:txBody>
                    <a:bodyPr/>
                    <a:lstStyle/>
                    <a:p>
                      <a:pPr marL="0" marR="0" lvl="0" indent="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5 (Challenging)</a:t>
                      </a: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360040">
                <a:tc>
                  <a:txBody>
                    <a:bodyPr/>
                    <a:lstStyle/>
                    <a:p>
                      <a:pPr algn="ctr">
                        <a:spcAft>
                          <a:spcPts val="0"/>
                        </a:spcAft>
                      </a:pPr>
                      <a:r>
                        <a:rPr lang="en-GB" sz="1200" b="1" dirty="0">
                          <a:latin typeface="Century Gothic" pitchFamily="34" charset="0"/>
                          <a:ea typeface="Times New Roman"/>
                          <a:cs typeface="Times New Roman"/>
                        </a:rPr>
                        <a:t>Planning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Obtaining and presenting evidence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Considering evidence and evaluating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360040">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explore different ways to test an idea and choose the best way, and give reasons?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vary one factor whilst keeping the others the same in an experiment? </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use information to help make a prediction?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(in simple terms) a scientific idea and what evidence supports it?</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decide which units of measurement they need to use?</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explain why a measurement needs to be repeated? </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find a pattern from their data and explain what it shows?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link what they have found out to other science?</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suggest how to improve their work and say why they think this?</a:t>
                      </a: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D73FC1F4-5D4C-4A57-B73A-BB2F0A4457FA}"/>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28</a:t>
            </a:fld>
            <a:endParaRPr lang="en-GB" dirty="0"/>
          </a:p>
        </p:txBody>
      </p:sp>
    </p:spTree>
    <p:extLst>
      <p:ext uri="{BB962C8B-B14F-4D97-AF65-F5344CB8AC3E}">
        <p14:creationId xmlns:p14="http://schemas.microsoft.com/office/powerpoint/2010/main" val="41110724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591245" y="860973"/>
          <a:ext cx="7961510" cy="4821627"/>
        </p:xfrm>
        <a:graphic>
          <a:graphicData uri="http://schemas.openxmlformats.org/drawingml/2006/table">
            <a:tbl>
              <a:tblPr firstRow="1" bandRow="1">
                <a:tableStyleId>{5C22544A-7EE6-4342-B048-85BDC9FD1C3A}</a:tableStyleId>
              </a:tblPr>
              <a:tblGrid>
                <a:gridCol w="3980755">
                  <a:extLst>
                    <a:ext uri="{9D8B030D-6E8A-4147-A177-3AD203B41FA5}">
                      <a16:colId xmlns:a16="http://schemas.microsoft.com/office/drawing/2014/main" val="20000"/>
                    </a:ext>
                  </a:extLst>
                </a:gridCol>
                <a:gridCol w="3980755">
                  <a:extLst>
                    <a:ext uri="{9D8B030D-6E8A-4147-A177-3AD203B41FA5}">
                      <a16:colId xmlns:a16="http://schemas.microsoft.com/office/drawing/2014/main" val="20001"/>
                    </a:ext>
                  </a:extLst>
                </a:gridCol>
              </a:tblGrid>
              <a:tr h="37088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Life</a:t>
                      </a:r>
                      <a:r>
                        <a:rPr lang="en-GB" sz="1800" baseline="0" dirty="0">
                          <a:solidFill>
                            <a:schemeClr val="bg1"/>
                          </a:solidFill>
                          <a:latin typeface="Century Gothic" pitchFamily="34" charset="0"/>
                        </a:rPr>
                        <a:t> Processes and Living Things</a:t>
                      </a:r>
                      <a:endParaRPr lang="en-GB" sz="1800" dirty="0">
                        <a:solidFill>
                          <a:schemeClr val="bg1"/>
                        </a:solidFill>
                        <a:latin typeface="Century Gothic" pitchFamily="34" charset="0"/>
                      </a:endParaRPr>
                    </a:p>
                  </a:txBody>
                  <a:tcPr marT="45725" marB="45725">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Century Gothic" pitchFamily="34" charset="0"/>
                      </a:endParaRPr>
                    </a:p>
                  </a:txBody>
                  <a:tcPr marT="45725" marB="45725">
                    <a:solidFill>
                      <a:srgbClr val="FFC000"/>
                    </a:solidFill>
                  </a:tcPr>
                </a:tc>
                <a:extLst>
                  <a:ext uri="{0D108BD9-81ED-4DB2-BD59-A6C34878D82A}">
                    <a16:rowId xmlns:a16="http://schemas.microsoft.com/office/drawing/2014/main" val="10000"/>
                  </a:ext>
                </a:extLst>
              </a:tr>
              <a:tr h="271753">
                <a:tc gridSpan="2">
                  <a:txBody>
                    <a:bodyPr/>
                    <a:lstStyle/>
                    <a:p>
                      <a:pPr algn="ctr"/>
                      <a:r>
                        <a:rPr lang="en-GB" sz="1800" b="1" dirty="0">
                          <a:latin typeface="Century Gothic" pitchFamily="34" charset="0"/>
                        </a:rPr>
                        <a:t>Year 5</a:t>
                      </a:r>
                    </a:p>
                  </a:txBody>
                  <a:tcPr marT="45725" marB="45725" anchor="ctr">
                    <a:solidFill>
                      <a:schemeClr val="accent1">
                        <a:lumMod val="40000"/>
                        <a:lumOff val="60000"/>
                      </a:schemeClr>
                    </a:solidFill>
                  </a:tcPr>
                </a:tc>
                <a:tc hMerge="1">
                  <a:txBody>
                    <a:bodyPr/>
                    <a:lstStyle/>
                    <a:p>
                      <a:pPr algn="ctr"/>
                      <a:endParaRPr lang="en-GB" sz="1800" b="1" dirty="0">
                        <a:latin typeface="Century Gothic" pitchFamily="34" charset="0"/>
                      </a:endParaRPr>
                    </a:p>
                  </a:txBody>
                  <a:tcPr marT="45725" marB="45725">
                    <a:solidFill>
                      <a:schemeClr val="accent3">
                        <a:lumMod val="60000"/>
                        <a:lumOff val="40000"/>
                      </a:schemeClr>
                    </a:solidFill>
                  </a:tcPr>
                </a:tc>
                <a:extLst>
                  <a:ext uri="{0D108BD9-81ED-4DB2-BD59-A6C34878D82A}">
                    <a16:rowId xmlns:a16="http://schemas.microsoft.com/office/drawing/2014/main" val="10001"/>
                  </a:ext>
                </a:extLst>
              </a:tr>
              <a:tr h="266023">
                <a:tc>
                  <a:txBody>
                    <a:bodyPr/>
                    <a:lstStyle/>
                    <a:p>
                      <a:pPr algn="ctr">
                        <a:spcAft>
                          <a:spcPts val="0"/>
                        </a:spcAft>
                      </a:pPr>
                      <a:r>
                        <a:rPr lang="en-GB" sz="1400" b="1" dirty="0">
                          <a:latin typeface="Century Gothic" pitchFamily="34" charset="0"/>
                          <a:ea typeface="Times New Roman"/>
                          <a:cs typeface="Times New Roman"/>
                        </a:rPr>
                        <a:t>Animals (including humans)</a:t>
                      </a:r>
                      <a:endParaRPr lang="en-GB" sz="14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All living things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244169">
                <a:tc>
                  <a:txBody>
                    <a:bodyPr/>
                    <a:lstStyle/>
                    <a:p>
                      <a:pPr marL="171450" indent="-171450">
                        <a:buFont typeface="Arial" pitchFamily="34" charset="0"/>
                        <a:buChar char="•"/>
                      </a:pPr>
                      <a:r>
                        <a:rPr lang="en-GB" sz="1100" dirty="0">
                          <a:latin typeface="Century Gothic" pitchFamily="34" charset="0"/>
                          <a:ea typeface="Times New Roman"/>
                          <a:cs typeface="Lucida Sans Unicode"/>
                        </a:rPr>
                        <a:t>Can they create a timeline</a:t>
                      </a:r>
                      <a:r>
                        <a:rPr lang="en-GB" sz="1100" baseline="0" dirty="0">
                          <a:latin typeface="Century Gothic" pitchFamily="34" charset="0"/>
                          <a:ea typeface="Times New Roman"/>
                          <a:cs typeface="Lucida Sans Unicode"/>
                        </a:rPr>
                        <a:t> to indicate stages of growth in humans?</a:t>
                      </a:r>
                    </a:p>
                    <a:p>
                      <a:pPr marL="171450" indent="-171450">
                        <a:buFont typeface="Arial" pitchFamily="34" charset="0"/>
                        <a:buChar char="•"/>
                      </a:pPr>
                      <a:r>
                        <a:rPr lang="en-GB" sz="1100" baseline="0" dirty="0">
                          <a:latin typeface="Century Gothic" pitchFamily="34" charset="0"/>
                          <a:ea typeface="Times New Roman"/>
                          <a:cs typeface="Lucida Sans Unicode"/>
                        </a:rPr>
                        <a:t>Can they explain what puberty is?</a:t>
                      </a:r>
                    </a:p>
                    <a:p>
                      <a:pPr marL="0" indent="0">
                        <a:buFont typeface="Arial" pitchFamily="34" charset="0"/>
                        <a:buNone/>
                      </a:pP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describe and compare the life cycles of a range of animals, including humans, amphibians, insects and birds?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describe the life cycles</a:t>
                      </a:r>
                      <a:r>
                        <a:rPr lang="en-GB" sz="1100" kern="1200" baseline="0" dirty="0">
                          <a:solidFill>
                            <a:schemeClr val="dk1"/>
                          </a:solidFill>
                          <a:effectLst/>
                          <a:latin typeface="Century Gothic" pitchFamily="34" charset="0"/>
                          <a:ea typeface="+mn-ea"/>
                          <a:cs typeface="+mn-cs"/>
                        </a:rPr>
                        <a:t> of common plants?</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describe and explain the process of respiration in humans and plants?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talk with knowledge about birth, reproduction and death of familiar animals or plants?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explore the work of well know naturalists? (David Attenborough</a:t>
                      </a:r>
                      <a:r>
                        <a:rPr lang="en-GB" sz="1100" kern="1200" baseline="0" dirty="0">
                          <a:solidFill>
                            <a:schemeClr val="dk1"/>
                          </a:solidFill>
                          <a:effectLst/>
                          <a:latin typeface="Century Gothic" pitchFamily="34" charset="0"/>
                          <a:ea typeface="+mn-ea"/>
                          <a:cs typeface="+mn-cs"/>
                        </a:rPr>
                        <a:t> and Jane Goodall</a:t>
                      </a:r>
                      <a:r>
                        <a:rPr lang="en-GB" sz="1100" kern="1200" dirty="0">
                          <a:solidFill>
                            <a:schemeClr val="dk1"/>
                          </a:solidFill>
                          <a:effectLst/>
                          <a:latin typeface="Century Gothic" pitchFamily="34" charset="0"/>
                          <a:ea typeface="+mn-ea"/>
                          <a:cs typeface="+mn-cs"/>
                        </a:rPr>
                        <a:t>)</a:t>
                      </a:r>
                    </a:p>
                    <a:p>
                      <a:endParaRPr lang="en-GB" sz="1100" dirty="0"/>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244192">
                <a:tc gridSpan="2">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5 (Challenging)</a:t>
                      </a:r>
                    </a:p>
                  </a:txBody>
                  <a:tcPr marL="68580" marR="68580" marT="0" marB="0" anchor="ctr">
                    <a:solidFill>
                      <a:schemeClr val="accent1">
                        <a:lumMod val="40000"/>
                        <a:lumOff val="60000"/>
                      </a:schemeClr>
                    </a:solidFill>
                  </a:tcPr>
                </a:tc>
                <a:tc hMerge="1">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endParaRPr lang="en-GB" sz="1800" b="1" dirty="0">
                        <a:latin typeface="Century Gothic" pitchFamily="34" charset="0"/>
                      </a:endParaRPr>
                    </a:p>
                  </a:txBody>
                  <a:tcPr marL="68580" marR="68580" marT="0" marB="0">
                    <a:solidFill>
                      <a:schemeClr val="accent3">
                        <a:lumMod val="60000"/>
                        <a:lumOff val="40000"/>
                      </a:schemeClr>
                    </a:solidFill>
                  </a:tcPr>
                </a:tc>
                <a:extLst>
                  <a:ext uri="{0D108BD9-81ED-4DB2-BD59-A6C34878D82A}">
                    <a16:rowId xmlns:a16="http://schemas.microsoft.com/office/drawing/2014/main" val="10004"/>
                  </a:ext>
                </a:extLst>
              </a:tr>
              <a:tr h="257904">
                <a:tc>
                  <a:txBody>
                    <a:bodyPr/>
                    <a:lstStyle/>
                    <a:p>
                      <a:pPr algn="ctr">
                        <a:spcAft>
                          <a:spcPts val="0"/>
                        </a:spcAft>
                      </a:pPr>
                      <a:r>
                        <a:rPr lang="en-GB" sz="1400" b="1" dirty="0">
                          <a:latin typeface="Century Gothic" pitchFamily="34" charset="0"/>
                          <a:ea typeface="Times New Roman"/>
                          <a:cs typeface="Times New Roman"/>
                        </a:rPr>
                        <a:t>Animals (including humans)</a:t>
                      </a:r>
                      <a:endParaRPr lang="en-GB" sz="14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All living things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994631">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create a timeline</a:t>
                      </a:r>
                      <a:r>
                        <a:rPr lang="en-GB" sz="1100" baseline="0" dirty="0">
                          <a:latin typeface="Century Gothic" pitchFamily="34" charset="0"/>
                          <a:ea typeface="Times New Roman"/>
                          <a:cs typeface="Lucida Sans Unicode"/>
                        </a:rPr>
                        <a:t> to indicate stages of growth in certain animals, such as frogs and butterflies?</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observe their local environment and draw</a:t>
                      </a:r>
                      <a:r>
                        <a:rPr lang="en-GB" sz="1100" baseline="0" dirty="0">
                          <a:latin typeface="Century Gothic" pitchFamily="34" charset="0"/>
                          <a:ea typeface="Times New Roman"/>
                          <a:cs typeface="Lucida Sans Unicode"/>
                        </a:rPr>
                        <a:t> conclusions about life-cycles? (for example, the vegetable garden or plants in a shrubbery)</a:t>
                      </a:r>
                      <a:endParaRPr lang="en-GB" sz="1100" dirty="0">
                        <a:latin typeface="Century Gothic" pitchFamily="34" charset="0"/>
                        <a:ea typeface="Times New Roman"/>
                        <a:cs typeface="Lucida Sans Unicode"/>
                      </a:endParaRP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compare the life cycles</a:t>
                      </a:r>
                      <a:r>
                        <a:rPr lang="en-GB" sz="1100" baseline="0" dirty="0">
                          <a:latin typeface="Century Gothic" pitchFamily="34" charset="0"/>
                          <a:ea typeface="Times New Roman"/>
                          <a:cs typeface="Lucida Sans Unicode"/>
                        </a:rPr>
                        <a:t> of plants and animals in their local environment with the life cycles of those around the world, e.g. rainforests?</a:t>
                      </a:r>
                      <a:endParaRPr lang="en-GB" sz="1100" dirty="0">
                        <a:latin typeface="Century Gothic" pitchFamily="34" charset="0"/>
                        <a:ea typeface="Times New Roman"/>
                        <a:cs typeface="Lucida Sans Unicode"/>
                      </a:endParaRPr>
                    </a:p>
                    <a:p>
                      <a:pPr marL="0" lvl="0" indent="0">
                        <a:spcAft>
                          <a:spcPts val="0"/>
                        </a:spcAft>
                        <a:buFont typeface="Arial" pitchFamily="34" charset="0"/>
                        <a:buNone/>
                      </a:pPr>
                      <a:endParaRPr lang="en-GB" sz="11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CEC4C4D2-F0E5-4313-93FA-7E61EAAFC311}"/>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29</a:t>
            </a:fld>
            <a:endParaRPr lang="en-GB" dirty="0"/>
          </a:p>
        </p:txBody>
      </p:sp>
    </p:spTree>
    <p:extLst>
      <p:ext uri="{BB962C8B-B14F-4D97-AF65-F5344CB8AC3E}">
        <p14:creationId xmlns:p14="http://schemas.microsoft.com/office/powerpoint/2010/main" val="1817343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5274" y="571024"/>
            <a:ext cx="7628641" cy="3508653"/>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key stage 1</a:t>
            </a:r>
          </a:p>
          <a:p>
            <a:endParaRPr lang="en-GB" sz="900" b="1" dirty="0">
              <a:latin typeface="Century Gothic" panose="020B0502020202020204" pitchFamily="34" charset="0"/>
            </a:endParaRPr>
          </a:p>
          <a:p>
            <a:endParaRPr lang="en-GB" sz="900" b="1" dirty="0">
              <a:latin typeface="Century Gothic" panose="020B0502020202020204" pitchFamily="34" charset="0"/>
            </a:endParaRPr>
          </a:p>
          <a:p>
            <a:r>
              <a:rPr lang="en-GB" sz="1200" b="1" dirty="0">
                <a:latin typeface="Century Gothic" panose="020B0502020202020204" pitchFamily="34" charset="0"/>
              </a:rPr>
              <a:t>Working scientifically</a:t>
            </a:r>
          </a:p>
          <a:p>
            <a:r>
              <a:rPr lang="en-GB" sz="1200" dirty="0">
                <a:latin typeface="Century Gothic" panose="020B0502020202020204" pitchFamily="34" charset="0"/>
              </a:rPr>
              <a:t>During Years 1 and 2, pupils should be taught to use the following practical scientific methods, processes and skills through the teaching of the programme of study content: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Asking simple questions and recognising that they can be answered in different ways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Observing closely, using simple equipment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Performing simple tests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Identifying and classifying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Using their observations and ideas to suggest answers to questions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Gathering and recording data to help in answering questions. </a:t>
            </a:r>
            <a:endParaRPr lang="en-GB" sz="1200" b="1" dirty="0">
              <a:latin typeface="Century Gothic" panose="020B0502020202020204" pitchFamily="34"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583021" y="647504"/>
            <a:ext cx="2220013" cy="239201"/>
          </a:xfrm>
          <a:prstGeom prst="rect">
            <a:avLst/>
          </a:prstGeom>
        </p:spPr>
      </p:pic>
      <p:sp>
        <p:nvSpPr>
          <p:cNvPr id="8" name="Right Bracket 7"/>
          <p:cNvSpPr/>
          <p:nvPr/>
        </p:nvSpPr>
        <p:spPr>
          <a:xfrm>
            <a:off x="7635711" y="1332171"/>
            <a:ext cx="167323" cy="2747505"/>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7803034" y="2429045"/>
            <a:ext cx="1161857" cy="369332"/>
          </a:xfrm>
          <a:prstGeom prst="rect">
            <a:avLst/>
          </a:prstGeom>
          <a:noFill/>
        </p:spPr>
        <p:txBody>
          <a:bodyPr wrap="square" rtlCol="0">
            <a:spAutoFit/>
          </a:bodyPr>
          <a:lstStyle/>
          <a:p>
            <a:r>
              <a:rPr lang="en-GB" sz="900" dirty="0">
                <a:latin typeface="Century Gothic" panose="020B0502020202020204" pitchFamily="34" charset="0"/>
              </a:rPr>
              <a:t>Working scientifically</a:t>
            </a:r>
          </a:p>
        </p:txBody>
      </p:sp>
      <p:sp>
        <p:nvSpPr>
          <p:cNvPr id="2" name="Footer Placeholder 1">
            <a:extLst>
              <a:ext uri="{FF2B5EF4-FFF2-40B4-BE49-F238E27FC236}">
                <a16:creationId xmlns:a16="http://schemas.microsoft.com/office/drawing/2014/main" id="{BBCCAC99-3F25-4170-A64F-AF5D4E462D40}"/>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3</a:t>
            </a:fld>
            <a:endParaRPr lang="en-GB" dirty="0"/>
          </a:p>
        </p:txBody>
      </p:sp>
    </p:spTree>
    <p:extLst>
      <p:ext uri="{BB962C8B-B14F-4D97-AF65-F5344CB8AC3E}">
        <p14:creationId xmlns:p14="http://schemas.microsoft.com/office/powerpoint/2010/main" val="596225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542925" y="1117555"/>
          <a:ext cx="8058150" cy="4237837"/>
        </p:xfrm>
        <a:graphic>
          <a:graphicData uri="http://schemas.openxmlformats.org/drawingml/2006/table">
            <a:tbl>
              <a:tblPr firstRow="1" bandRow="1">
                <a:tableStyleId>{5C22544A-7EE6-4342-B048-85BDC9FD1C3A}</a:tableStyleId>
              </a:tblPr>
              <a:tblGrid>
                <a:gridCol w="8058150">
                  <a:extLst>
                    <a:ext uri="{9D8B030D-6E8A-4147-A177-3AD203B41FA5}">
                      <a16:colId xmlns:a16="http://schemas.microsoft.com/office/drawing/2014/main" val="20000"/>
                    </a:ext>
                  </a:extLst>
                </a:gridCol>
              </a:tblGrid>
              <a:tr h="3708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Materials and their Properties</a:t>
                      </a:r>
                    </a:p>
                  </a:txBody>
                  <a:tcPr marT="45723" marB="45723">
                    <a:solidFill>
                      <a:schemeClr val="accent1"/>
                    </a:solidFill>
                  </a:tcPr>
                </a:tc>
                <a:extLst>
                  <a:ext uri="{0D108BD9-81ED-4DB2-BD59-A6C34878D82A}">
                    <a16:rowId xmlns:a16="http://schemas.microsoft.com/office/drawing/2014/main" val="10000"/>
                  </a:ext>
                </a:extLst>
              </a:tr>
              <a:tr h="231199">
                <a:tc>
                  <a:txBody>
                    <a:bodyPr/>
                    <a:lstStyle/>
                    <a:p>
                      <a:pPr algn="ctr">
                        <a:spcAft>
                          <a:spcPts val="0"/>
                        </a:spcAft>
                      </a:pPr>
                      <a:r>
                        <a:rPr lang="en-GB" sz="1800" b="1" dirty="0">
                          <a:latin typeface="Century Gothic" pitchFamily="34" charset="0"/>
                          <a:ea typeface="Times New Roman"/>
                          <a:cs typeface="Times New Roman"/>
                        </a:rPr>
                        <a:t>Year 5</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1"/>
                  </a:ext>
                </a:extLst>
              </a:tr>
              <a:tr h="244911">
                <a:tc>
                  <a:txBody>
                    <a:bodyPr/>
                    <a:lstStyle/>
                    <a:p>
                      <a:pPr algn="ctr">
                        <a:spcAft>
                          <a:spcPts val="0"/>
                        </a:spcAft>
                      </a:pPr>
                      <a:r>
                        <a:rPr lang="en-GB" sz="1600" b="1" dirty="0">
                          <a:latin typeface="Century Gothic" pitchFamily="34" charset="0"/>
                          <a:ea typeface="Times New Roman"/>
                          <a:cs typeface="Times New Roman"/>
                        </a:rPr>
                        <a:t>Properties and changes to materials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914450">
                <a:tc>
                  <a:txBody>
                    <a:bodyPr/>
                    <a:lstStyle/>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test and group materials based on scientific evidence? (hardness, solubility, transparency, conductivity, insulation, magnetism)</a:t>
                      </a:r>
                    </a:p>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a:t>
                      </a:r>
                      <a:r>
                        <a:rPr lang="en-GB" sz="1200" kern="1200" baseline="0" dirty="0">
                          <a:solidFill>
                            <a:schemeClr val="dk1"/>
                          </a:solidFill>
                          <a:effectLst/>
                          <a:latin typeface="Century Gothic" pitchFamily="34" charset="0"/>
                          <a:ea typeface="+mn-ea"/>
                          <a:cs typeface="+mn-cs"/>
                        </a:rPr>
                        <a:t> </a:t>
                      </a:r>
                      <a:r>
                        <a:rPr lang="en-GB" sz="1200" kern="1200" dirty="0">
                          <a:solidFill>
                            <a:schemeClr val="dk1"/>
                          </a:solidFill>
                          <a:effectLst/>
                          <a:latin typeface="Century Gothic" pitchFamily="34" charset="0"/>
                          <a:ea typeface="+mn-ea"/>
                          <a:cs typeface="+mn-cs"/>
                        </a:rPr>
                        <a:t>explain the process of dissolving?</a:t>
                      </a:r>
                    </a:p>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recover a substance from a solution?</a:t>
                      </a:r>
                    </a:p>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decide how a mixture would best be separated? (filtering, sieving, evaporating)</a:t>
                      </a:r>
                    </a:p>
                    <a:p>
                      <a:pPr marL="171450" indent="-171450" algn="just">
                        <a:buFont typeface="Arial" pitchFamily="34" charset="0"/>
                        <a:buChar char="•"/>
                      </a:pPr>
                      <a:r>
                        <a:rPr lang="en-GB" sz="1200" kern="1200" dirty="0">
                          <a:solidFill>
                            <a:schemeClr val="dk1"/>
                          </a:solidFill>
                          <a:effectLst/>
                          <a:latin typeface="Century Gothic" pitchFamily="34" charset="0"/>
                          <a:ea typeface="+mn-ea"/>
                          <a:cs typeface="+mn-cs"/>
                        </a:rPr>
                        <a:t>Can they give reasons for the uses of everyday materials based on scientific evidence?</a:t>
                      </a:r>
                    </a:p>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show what they know about the properties of different materials?</a:t>
                      </a:r>
                    </a:p>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use their knowledge of materials to suggest ways to classify? (solids, liquids, gasses)</a:t>
                      </a:r>
                    </a:p>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describe changes using scientific words? (evaporation, condensation)</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200" dirty="0">
                          <a:latin typeface="Century Gothic" pitchFamily="34" charset="0"/>
                          <a:ea typeface="Times New Roman"/>
                          <a:cs typeface="Lucida Sans Unicode"/>
                        </a:rPr>
                        <a:t>Can they use the terms ‘reversible’ and ‘irreversible’?</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259432">
                <a:tc>
                  <a:txBody>
                    <a:bodyPr/>
                    <a:lstStyle/>
                    <a:p>
                      <a:pPr marL="342900" lvl="0" indent="-342900" algn="ctr">
                        <a:spcAft>
                          <a:spcPts val="0"/>
                        </a:spcAft>
                        <a:buFont typeface="Century Gothic"/>
                        <a:buNone/>
                      </a:pPr>
                      <a:r>
                        <a:rPr lang="en-GB" sz="1800" b="1" dirty="0">
                          <a:latin typeface="Century Gothic" pitchFamily="34" charset="0"/>
                          <a:ea typeface="Times New Roman"/>
                          <a:cs typeface="Lucida Sans Unicode"/>
                        </a:rPr>
                        <a:t>Year 5 (challenging)</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4"/>
                  </a:ext>
                </a:extLst>
              </a:tr>
              <a:tr h="201136">
                <a:tc>
                  <a:txBody>
                    <a:bodyPr/>
                    <a:lstStyle/>
                    <a:p>
                      <a:pPr algn="ctr">
                        <a:spcAft>
                          <a:spcPts val="0"/>
                        </a:spcAft>
                      </a:pPr>
                      <a:r>
                        <a:rPr lang="en-GB" sz="1600" b="1" dirty="0">
                          <a:latin typeface="Century Gothic" pitchFamily="34" charset="0"/>
                          <a:ea typeface="Times New Roman"/>
                          <a:cs typeface="Times New Roman"/>
                        </a:rPr>
                        <a:t>Properties and changes to materials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731560">
                <a:tc>
                  <a:txBody>
                    <a:bodyPr/>
                    <a:lstStyle/>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describe methods for separating mixtures? (filtration, distillation)</a:t>
                      </a:r>
                    </a:p>
                    <a:p>
                      <a:pPr marL="171450" lvl="0" indent="-171450" algn="just">
                        <a:spcAft>
                          <a:spcPts val="0"/>
                        </a:spcAft>
                        <a:buFont typeface="Arial" pitchFamily="34" charset="0"/>
                        <a:buChar char="•"/>
                      </a:pPr>
                      <a:r>
                        <a:rPr lang="en-GB" sz="1200" dirty="0">
                          <a:latin typeface="Century Gothic" pitchFamily="34" charset="0"/>
                          <a:ea typeface="Times New Roman"/>
                          <a:cs typeface="Lucida Sans Unicode"/>
                        </a:rPr>
                        <a:t>Can they work out which materials are most effective for keeping</a:t>
                      </a:r>
                      <a:r>
                        <a:rPr lang="en-GB" sz="1200" baseline="0" dirty="0">
                          <a:latin typeface="Century Gothic" pitchFamily="34" charset="0"/>
                          <a:ea typeface="Times New Roman"/>
                          <a:cs typeface="Lucida Sans Unicode"/>
                        </a:rPr>
                        <a:t> us warm or for keeping something cold?</a:t>
                      </a:r>
                      <a:endParaRPr lang="en-GB" sz="12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D16DE3B2-F37C-4866-999C-9D2C669D1117}"/>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30</a:t>
            </a:fld>
            <a:endParaRPr lang="en-GB" dirty="0"/>
          </a:p>
        </p:txBody>
      </p:sp>
    </p:spTree>
    <p:extLst>
      <p:ext uri="{BB962C8B-B14F-4D97-AF65-F5344CB8AC3E}">
        <p14:creationId xmlns:p14="http://schemas.microsoft.com/office/powerpoint/2010/main" val="35501781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3635044761"/>
              </p:ext>
            </p:extLst>
          </p:nvPr>
        </p:nvGraphicFramePr>
        <p:xfrm>
          <a:off x="571500" y="678225"/>
          <a:ext cx="8001000" cy="5274503"/>
        </p:xfrm>
        <a:graphic>
          <a:graphicData uri="http://schemas.openxmlformats.org/drawingml/2006/table">
            <a:tbl>
              <a:tblPr firstRow="1" bandRow="1">
                <a:tableStyleId>{5C22544A-7EE6-4342-B048-85BDC9FD1C3A}</a:tableStyleId>
              </a:tblPr>
              <a:tblGrid>
                <a:gridCol w="26670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tblGrid>
              <a:tr h="37081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Physical Processes</a:t>
                      </a:r>
                    </a:p>
                  </a:txBody>
                  <a:tcPr marT="45717" marB="45717">
                    <a:solidFill>
                      <a:schemeClr val="accent1"/>
                    </a:solidFill>
                  </a:tcPr>
                </a:tc>
                <a:tc hMerge="1">
                  <a:txBody>
                    <a:bodyPr/>
                    <a:lstStyle/>
                    <a:p>
                      <a:endParaRPr lang="en-GB"/>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Century Gothic" pitchFamily="34" charset="0"/>
                      </a:endParaRPr>
                    </a:p>
                  </a:txBody>
                  <a:tcPr marT="45717" marB="45717">
                    <a:solidFill>
                      <a:schemeClr val="accent1"/>
                    </a:solidFill>
                  </a:tcPr>
                </a:tc>
                <a:extLst>
                  <a:ext uri="{0D108BD9-81ED-4DB2-BD59-A6C34878D82A}">
                    <a16:rowId xmlns:a16="http://schemas.microsoft.com/office/drawing/2014/main" val="10000"/>
                  </a:ext>
                </a:extLst>
              </a:tr>
              <a:tr h="238493">
                <a:tc gridSpan="3">
                  <a:txBody>
                    <a:bodyPr/>
                    <a:lstStyle/>
                    <a:p>
                      <a:pPr algn="ctr"/>
                      <a:r>
                        <a:rPr lang="en-GB" sz="1800" b="1" dirty="0">
                          <a:latin typeface="Century Gothic" pitchFamily="34" charset="0"/>
                        </a:rPr>
                        <a:t>Year 5</a:t>
                      </a:r>
                    </a:p>
                  </a:txBody>
                  <a:tcPr marT="45717" marB="45717" anchor="ctr">
                    <a:solidFill>
                      <a:schemeClr val="accent1">
                        <a:lumMod val="40000"/>
                        <a:lumOff val="60000"/>
                      </a:schemeClr>
                    </a:solidFill>
                  </a:tcPr>
                </a:tc>
                <a:tc hMerge="1">
                  <a:txBody>
                    <a:bodyPr/>
                    <a:lstStyle/>
                    <a:p>
                      <a:endParaRPr lang="en-GB"/>
                    </a:p>
                  </a:txBody>
                  <a:tcPr/>
                </a:tc>
                <a:tc hMerge="1">
                  <a:txBody>
                    <a:bodyPr/>
                    <a:lstStyle/>
                    <a:p>
                      <a:pPr algn="ctr"/>
                      <a:endParaRPr lang="en-GB" sz="1800" b="1" dirty="0">
                        <a:latin typeface="Century Gothic" pitchFamily="34" charset="0"/>
                      </a:endParaRPr>
                    </a:p>
                  </a:txBody>
                  <a:tcPr marT="45717" marB="45717">
                    <a:solidFill>
                      <a:schemeClr val="accent1">
                        <a:lumMod val="40000"/>
                        <a:lumOff val="60000"/>
                      </a:schemeClr>
                    </a:solidFill>
                  </a:tcPr>
                </a:tc>
                <a:extLst>
                  <a:ext uri="{0D108BD9-81ED-4DB2-BD59-A6C34878D82A}">
                    <a16:rowId xmlns:a16="http://schemas.microsoft.com/office/drawing/2014/main" val="10001"/>
                  </a:ext>
                </a:extLst>
              </a:tr>
              <a:tr h="304787">
                <a:tc>
                  <a:txBody>
                    <a:bodyPr/>
                    <a:lstStyle/>
                    <a:p>
                      <a:pPr algn="ctr">
                        <a:spcAft>
                          <a:spcPts val="0"/>
                        </a:spcAft>
                      </a:pPr>
                      <a:r>
                        <a:rPr lang="en-GB" sz="1400" b="1" dirty="0">
                          <a:latin typeface="Century Gothic" pitchFamily="34" charset="0"/>
                          <a:ea typeface="Times New Roman"/>
                          <a:cs typeface="Times New Roman"/>
                        </a:rPr>
                        <a:t>Earth and space</a:t>
                      </a: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Magnetism</a:t>
                      </a: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Forces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463797">
                <a:tc>
                  <a:txBody>
                    <a:bodyPr/>
                    <a:lstStyle/>
                    <a:p>
                      <a:pPr marL="171450" indent="-171450">
                        <a:buFont typeface="Arial" pitchFamily="34" charset="0"/>
                        <a:buChar char="•"/>
                      </a:pPr>
                      <a:r>
                        <a:rPr lang="en-GB" sz="900" kern="1200" dirty="0">
                          <a:solidFill>
                            <a:schemeClr val="dk1"/>
                          </a:solidFill>
                          <a:effectLst/>
                          <a:latin typeface="Century Gothic" pitchFamily="34" charset="0"/>
                          <a:ea typeface="+mn-ea"/>
                          <a:cs typeface="+mn-cs"/>
                        </a:rPr>
                        <a:t>Can they identify and explain the movement of the Earth relative</a:t>
                      </a:r>
                      <a:r>
                        <a:rPr lang="en-GB" sz="900" kern="1200" baseline="0" dirty="0">
                          <a:solidFill>
                            <a:schemeClr val="dk1"/>
                          </a:solidFill>
                          <a:effectLst/>
                          <a:latin typeface="Century Gothic" pitchFamily="34" charset="0"/>
                          <a:ea typeface="+mn-ea"/>
                          <a:cs typeface="+mn-cs"/>
                        </a:rPr>
                        <a:t> to the sun</a:t>
                      </a:r>
                      <a:r>
                        <a:rPr lang="en-GB" sz="900" kern="1200" dirty="0">
                          <a:solidFill>
                            <a:schemeClr val="dk1"/>
                          </a:solidFill>
                          <a:effectLst/>
                          <a:latin typeface="Century Gothic" pitchFamily="34" charset="0"/>
                          <a:ea typeface="+mn-ea"/>
                          <a:cs typeface="+mn-cs"/>
                        </a:rPr>
                        <a:t>?</a:t>
                      </a:r>
                    </a:p>
                    <a:p>
                      <a:pPr marL="171450" indent="-171450">
                        <a:buFont typeface="Arial" pitchFamily="34" charset="0"/>
                        <a:buChar char="•"/>
                      </a:pPr>
                      <a:r>
                        <a:rPr lang="en-GB" sz="900" kern="1200" dirty="0">
                          <a:solidFill>
                            <a:schemeClr val="dk1"/>
                          </a:solidFill>
                          <a:effectLst/>
                          <a:latin typeface="Century Gothic" pitchFamily="34" charset="0"/>
                          <a:ea typeface="+mn-ea"/>
                          <a:cs typeface="+mn-cs"/>
                        </a:rPr>
                        <a:t>Can they explain how seasons and the associated weather is created?</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identify and explain the movement of the moon relative</a:t>
                      </a:r>
                      <a:r>
                        <a:rPr lang="en-GB" sz="900" kern="1200" baseline="0" dirty="0">
                          <a:solidFill>
                            <a:schemeClr val="dk1"/>
                          </a:solidFill>
                          <a:effectLst/>
                          <a:latin typeface="Century Gothic" pitchFamily="34" charset="0"/>
                          <a:ea typeface="+mn-ea"/>
                          <a:cs typeface="+mn-cs"/>
                        </a:rPr>
                        <a:t> to the Earth</a:t>
                      </a:r>
                      <a:r>
                        <a:rPr lang="en-GB" sz="900" kern="1200" dirty="0">
                          <a:solidFill>
                            <a:schemeClr val="dk1"/>
                          </a:solidFill>
                          <a:effectLst/>
                          <a:latin typeface="Century Gothic" pitchFamily="34" charset="0"/>
                          <a:ea typeface="+mn-ea"/>
                          <a:cs typeface="+mn-cs"/>
                        </a:rPr>
                        <a:t>?</a:t>
                      </a:r>
                    </a:p>
                    <a:p>
                      <a:pPr marL="171450" indent="-171450">
                        <a:buFont typeface="Arial" pitchFamily="34" charset="0"/>
                        <a:buChar char="•"/>
                      </a:pPr>
                      <a:r>
                        <a:rPr lang="en-GB" sz="900" kern="1200" dirty="0">
                          <a:solidFill>
                            <a:schemeClr val="dk1"/>
                          </a:solidFill>
                          <a:effectLst/>
                          <a:latin typeface="Century Gothic" pitchFamily="34" charset="0"/>
                          <a:ea typeface="+mn-ea"/>
                          <a:cs typeface="+mn-cs"/>
                        </a:rPr>
                        <a:t>Can they explain the size, shape and position of the earth, sun and moon?</a:t>
                      </a:r>
                    </a:p>
                    <a:p>
                      <a:pPr marL="171450" indent="-171450">
                        <a:buFont typeface="Arial" pitchFamily="34" charset="0"/>
                        <a:buChar char="•"/>
                      </a:pPr>
                      <a:r>
                        <a:rPr lang="en-GB" sz="900" kern="1200" dirty="0">
                          <a:solidFill>
                            <a:schemeClr val="dk1"/>
                          </a:solidFill>
                          <a:effectLst/>
                          <a:latin typeface="Century Gothic" pitchFamily="34" charset="0"/>
                          <a:ea typeface="+mn-ea"/>
                          <a:cs typeface="+mn-cs"/>
                        </a:rPr>
                        <a:t>Can they explain how night</a:t>
                      </a:r>
                      <a:r>
                        <a:rPr lang="en-GB" sz="900" kern="1200" baseline="0" dirty="0">
                          <a:solidFill>
                            <a:schemeClr val="dk1"/>
                          </a:solidFill>
                          <a:effectLst/>
                          <a:latin typeface="Century Gothic" pitchFamily="34" charset="0"/>
                          <a:ea typeface="+mn-ea"/>
                          <a:cs typeface="+mn-cs"/>
                        </a:rPr>
                        <a:t> and day are created and use diagrams to show this</a:t>
                      </a:r>
                      <a:r>
                        <a:rPr lang="en-GB" sz="900" kern="1200" dirty="0">
                          <a:solidFill>
                            <a:schemeClr val="dk1"/>
                          </a:solidFill>
                          <a:effectLst/>
                          <a:latin typeface="Century Gothic" pitchFamily="34" charset="0"/>
                          <a:ea typeface="+mn-ea"/>
                          <a:cs typeface="+mn-cs"/>
                        </a:rPr>
                        <a:t>?</a:t>
                      </a:r>
                    </a:p>
                    <a:p>
                      <a:pPr marL="171450" indent="-171450">
                        <a:buFont typeface="Arial" pitchFamily="34" charset="0"/>
                        <a:buChar char="•"/>
                      </a:pPr>
                      <a:r>
                        <a:rPr lang="en-GB" sz="900" kern="1200" dirty="0">
                          <a:solidFill>
                            <a:schemeClr val="dk1"/>
                          </a:solidFill>
                          <a:effectLst/>
                          <a:latin typeface="Century Gothic" pitchFamily="34" charset="0"/>
                          <a:ea typeface="+mn-ea"/>
                          <a:cs typeface="+mn-cs"/>
                        </a:rPr>
                        <a:t>Can they explain how planets are linked to stars?</a:t>
                      </a:r>
                    </a:p>
                  </a:txBody>
                  <a:tcPr marL="68580" marR="68580" marT="0" marB="0">
                    <a:solidFill>
                      <a:schemeClr val="accent5">
                        <a:lumMod val="20000"/>
                        <a:lumOff val="80000"/>
                      </a:schemeClr>
                    </a:solidFill>
                  </a:tcPr>
                </a:tc>
                <a:tc>
                  <a:txBody>
                    <a:bodyPr/>
                    <a:lstStyle/>
                    <a:p>
                      <a:pPr marL="285750" indent="-285750">
                        <a:buFont typeface="Arial" pitchFamily="34" charset="0"/>
                        <a:buChar char="•"/>
                      </a:pPr>
                      <a:r>
                        <a:rPr lang="en-GB" sz="1100" kern="1200" dirty="0">
                          <a:solidFill>
                            <a:schemeClr val="dk1"/>
                          </a:solidFill>
                          <a:effectLst/>
                          <a:latin typeface="Century Gothic" pitchFamily="34" charset="0"/>
                          <a:ea typeface="+mn-ea"/>
                          <a:cs typeface="+mn-cs"/>
                        </a:rPr>
                        <a:t>Can they explain how the force of magnetism works?</a:t>
                      </a:r>
                    </a:p>
                    <a:p>
                      <a:pPr marL="285750" indent="-285750">
                        <a:buFont typeface="Arial" pitchFamily="34" charset="0"/>
                        <a:buChar char="•"/>
                      </a:pPr>
                      <a:r>
                        <a:rPr lang="en-GB" sz="1100" kern="1200" dirty="0">
                          <a:solidFill>
                            <a:schemeClr val="dk1"/>
                          </a:solidFill>
                          <a:effectLst/>
                          <a:latin typeface="Century Gothic" pitchFamily="34" charset="0"/>
                          <a:ea typeface="+mn-ea"/>
                          <a:cs typeface="+mn-cs"/>
                        </a:rPr>
                        <a:t>Can they describe how magnetism is used in everyday objects?</a:t>
                      </a:r>
                    </a:p>
                    <a:p>
                      <a:pPr marL="285750" indent="-285750">
                        <a:buFont typeface="Arial" pitchFamily="34" charset="0"/>
                        <a:buChar char="•"/>
                      </a:pPr>
                      <a:r>
                        <a:rPr lang="en-GB" sz="1100" kern="1200" dirty="0">
                          <a:solidFill>
                            <a:schemeClr val="dk1"/>
                          </a:solidFill>
                          <a:effectLst/>
                          <a:latin typeface="Century Gothic" pitchFamily="34" charset="0"/>
                          <a:ea typeface="+mn-ea"/>
                          <a:cs typeface="+mn-cs"/>
                        </a:rPr>
                        <a:t>Can they describe magnets as having two poles?</a:t>
                      </a:r>
                    </a:p>
                    <a:p>
                      <a:pPr marL="285750" indent="-285750">
                        <a:buFont typeface="Arial" pitchFamily="34" charset="0"/>
                        <a:buChar char="•"/>
                      </a:pPr>
                      <a:r>
                        <a:rPr lang="en-GB" sz="1100" kern="1200" dirty="0">
                          <a:solidFill>
                            <a:schemeClr val="dk1"/>
                          </a:solidFill>
                          <a:effectLst/>
                          <a:latin typeface="Century Gothic" pitchFamily="34" charset="0"/>
                          <a:ea typeface="+mn-ea"/>
                          <a:cs typeface="+mn-cs"/>
                        </a:rPr>
                        <a:t>Can they make predictions associated with whether two magnets will attract or repel</a:t>
                      </a:r>
                      <a:r>
                        <a:rPr lang="en-GB" sz="1100" kern="1200" baseline="0" dirty="0">
                          <a:solidFill>
                            <a:schemeClr val="dk1"/>
                          </a:solidFill>
                          <a:effectLst/>
                          <a:latin typeface="Century Gothic" pitchFamily="34" charset="0"/>
                          <a:ea typeface="+mn-ea"/>
                          <a:cs typeface="+mn-cs"/>
                        </a:rPr>
                        <a:t> depending on which poles are facing?</a:t>
                      </a:r>
                      <a:endParaRPr lang="en-GB" sz="11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what gravity is and its impact on our lives?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why</a:t>
                      </a:r>
                      <a:r>
                        <a:rPr lang="en-GB" sz="1100" kern="1200" baseline="0" dirty="0">
                          <a:solidFill>
                            <a:schemeClr val="dk1"/>
                          </a:solidFill>
                          <a:effectLst/>
                          <a:latin typeface="Century Gothic" pitchFamily="34" charset="0"/>
                          <a:ea typeface="+mn-ea"/>
                          <a:cs typeface="+mn-cs"/>
                        </a:rPr>
                        <a:t> a wheeled object that is initially pushed will slow down and stop?</a:t>
                      </a:r>
                    </a:p>
                    <a:p>
                      <a:pPr marL="171450" indent="-171450">
                        <a:buFont typeface="Arial" pitchFamily="34" charset="0"/>
                        <a:buChar char="•"/>
                      </a:pPr>
                      <a:r>
                        <a:rPr lang="en-GB" sz="1100" kern="1200" baseline="0" dirty="0">
                          <a:solidFill>
                            <a:schemeClr val="dk1"/>
                          </a:solidFill>
                          <a:effectLst/>
                          <a:latin typeface="Century Gothic" pitchFamily="34" charset="0"/>
                          <a:ea typeface="+mn-ea"/>
                          <a:cs typeface="+mn-cs"/>
                        </a:rPr>
                        <a:t>Can they explain the impact of friction on a moving object?</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the effect of drag force on moving objects?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how force and motion can be transferred through gears, pulleys, levers and springs?</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292576">
                <a:tc gridSpan="3">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5 (Challenging)</a:t>
                      </a: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endParaRPr lang="en-GB" sz="1800" b="1" dirty="0">
                        <a:latin typeface="Century Gothic"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4"/>
                  </a:ext>
                </a:extLst>
              </a:tr>
              <a:tr h="288032">
                <a:tc>
                  <a:txBody>
                    <a:bodyPr/>
                    <a:lstStyle/>
                    <a:p>
                      <a:pPr algn="ctr">
                        <a:spcAft>
                          <a:spcPts val="0"/>
                        </a:spcAft>
                      </a:pPr>
                      <a:r>
                        <a:rPr lang="en-GB" sz="1400" b="1" dirty="0">
                          <a:latin typeface="Century Gothic" pitchFamily="34" charset="0"/>
                          <a:ea typeface="Times New Roman"/>
                          <a:cs typeface="Times New Roman"/>
                        </a:rPr>
                        <a:t>Earth and space</a:t>
                      </a: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Magnetism</a:t>
                      </a: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Forces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120060">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compare the time of day at different places on the earth?</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create shadow clocks?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begin to understand how older civilizations used the sun to create astronomical clocks?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kern="1200" dirty="0">
                          <a:solidFill>
                            <a:schemeClr val="dk1"/>
                          </a:solidFill>
                          <a:effectLst/>
                          <a:latin typeface="Century Gothic" pitchFamily="34" charset="0"/>
                          <a:ea typeface="+mn-ea"/>
                          <a:cs typeface="+mn-cs"/>
                        </a:rPr>
                        <a:t>Can they explore the work of some space pioneers? (Galileo, Copernicus, Neil Armstrong)</a:t>
                      </a: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000" dirty="0">
                          <a:latin typeface="Century Gothic" pitchFamily="34" charset="0"/>
                        </a:rPr>
                        <a:t>Can they work out how magnets are useful in an everyday context?</a:t>
                      </a:r>
                    </a:p>
                    <a:p>
                      <a:pPr marL="171450" indent="-171450">
                        <a:buFont typeface="Arial" pitchFamily="34" charset="0"/>
                        <a:buChar char="•"/>
                      </a:pPr>
                      <a:r>
                        <a:rPr lang="en-GB" sz="1000" dirty="0">
                          <a:latin typeface="Century Gothic" pitchFamily="34" charset="0"/>
                        </a:rPr>
                        <a:t>Can they work out the link between magnets and the North and South poles?</a:t>
                      </a: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describe and explain how motion is affected by forces? (including gravitational attractions, magnetic attraction and friction)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design very effective parachutes?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work out how water can cause resistance to floating objects?</a:t>
                      </a:r>
                    </a:p>
                    <a:p>
                      <a:pPr marL="171450" indent="-171450">
                        <a:buFont typeface="Arial" pitchFamily="34" charset="0"/>
                        <a:buChar char="•"/>
                      </a:pPr>
                      <a:endParaRPr lang="en-GB" sz="1000" dirty="0">
                        <a:latin typeface="Century Gothic" pitchFamily="34" charset="0"/>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5E91E7A9-1F9A-4291-B28C-60A2AEC41AC3}"/>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31</a:t>
            </a:fld>
            <a:endParaRPr lang="en-GB" dirty="0"/>
          </a:p>
        </p:txBody>
      </p:sp>
    </p:spTree>
    <p:extLst>
      <p:ext uri="{BB962C8B-B14F-4D97-AF65-F5344CB8AC3E}">
        <p14:creationId xmlns:p14="http://schemas.microsoft.com/office/powerpoint/2010/main" val="1049090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287524" y="357188"/>
          <a:ext cx="8568952" cy="5813058"/>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val="20000"/>
                    </a:ext>
                  </a:extLst>
                </a:gridCol>
                <a:gridCol w="2856318">
                  <a:extLst>
                    <a:ext uri="{9D8B030D-6E8A-4147-A177-3AD203B41FA5}">
                      <a16:colId xmlns:a16="http://schemas.microsoft.com/office/drawing/2014/main" val="20001"/>
                    </a:ext>
                  </a:extLst>
                </a:gridCol>
                <a:gridCol w="2856317">
                  <a:extLst>
                    <a:ext uri="{9D8B030D-6E8A-4147-A177-3AD203B41FA5}">
                      <a16:colId xmlns:a16="http://schemas.microsoft.com/office/drawing/2014/main" val="20002"/>
                    </a:ext>
                  </a:extLst>
                </a:gridCol>
              </a:tblGrid>
              <a:tr h="37073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Working Scientifically</a:t>
                      </a:r>
                    </a:p>
                  </a:txBody>
                  <a:tcPr marT="45706" marB="45706">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271520">
                <a:tc gridSpan="3">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6</a:t>
                      </a: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285232">
                <a:tc>
                  <a:txBody>
                    <a:bodyPr/>
                    <a:lstStyle/>
                    <a:p>
                      <a:pPr algn="ctr">
                        <a:spcAft>
                          <a:spcPts val="0"/>
                        </a:spcAft>
                      </a:pPr>
                      <a:r>
                        <a:rPr lang="en-GB" sz="1200" b="1" dirty="0">
                          <a:latin typeface="Century Gothic" pitchFamily="34" charset="0"/>
                          <a:ea typeface="Times New Roman"/>
                          <a:cs typeface="Times New Roman"/>
                        </a:rPr>
                        <a:t>Planning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Obtaining and presenting evidence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Considering evidence and evaluating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920159">
                <a:tc>
                  <a:txBody>
                    <a:bodyPr/>
                    <a:lstStyle/>
                    <a:p>
                      <a:pPr marL="171450" lvl="0" indent="-171450">
                        <a:spcAft>
                          <a:spcPts val="0"/>
                        </a:spcAft>
                        <a:buFont typeface="Arial" pitchFamily="34" charset="0"/>
                        <a:buChar char="•"/>
                      </a:pPr>
                      <a:r>
                        <a:rPr lang="en-GB" sz="800" dirty="0">
                          <a:latin typeface="Century Gothic" pitchFamily="34" charset="0"/>
                          <a:ea typeface="Times New Roman"/>
                          <a:cs typeface="Lucida Sans Unicode"/>
                        </a:rPr>
                        <a:t>Can they explore different ways to test an idea and choose the best way, and give reasons?</a:t>
                      </a:r>
                    </a:p>
                    <a:p>
                      <a:pPr marL="171450" lvl="0" indent="-171450">
                        <a:spcAft>
                          <a:spcPts val="0"/>
                        </a:spcAft>
                        <a:buFont typeface="Arial" pitchFamily="34" charset="0"/>
                        <a:buChar char="•"/>
                      </a:pPr>
                      <a:r>
                        <a:rPr lang="en-GB" sz="800" dirty="0">
                          <a:latin typeface="Century Gothic" pitchFamily="34" charset="0"/>
                          <a:ea typeface="Times New Roman"/>
                          <a:cs typeface="Lucida Sans Unicode"/>
                        </a:rPr>
                        <a:t>Can they vary one factor whilst keeping the others the same in an experiment? Can they explain why they do this?</a:t>
                      </a:r>
                    </a:p>
                    <a:p>
                      <a:pPr marL="171450" indent="-171450">
                        <a:buFont typeface="Arial" pitchFamily="34" charset="0"/>
                        <a:buChar char="•"/>
                      </a:pPr>
                      <a:r>
                        <a:rPr lang="en-GB" sz="800" kern="1200" dirty="0">
                          <a:solidFill>
                            <a:schemeClr val="dk1"/>
                          </a:solidFill>
                          <a:effectLst/>
                          <a:latin typeface="Century Gothic" pitchFamily="34" charset="0"/>
                          <a:ea typeface="+mn-ea"/>
                          <a:cs typeface="+mn-cs"/>
                        </a:rPr>
                        <a:t>Can they plan and carry out an investigation by controlling variables fairly and accurately?</a:t>
                      </a:r>
                    </a:p>
                    <a:p>
                      <a:pPr marL="171450" lvl="0" indent="-171450">
                        <a:spcAft>
                          <a:spcPts val="0"/>
                        </a:spcAft>
                        <a:buFont typeface="Arial" pitchFamily="34" charset="0"/>
                        <a:buChar char="•"/>
                      </a:pPr>
                      <a:r>
                        <a:rPr lang="en-GB" sz="800" dirty="0">
                          <a:latin typeface="Century Gothic" pitchFamily="34" charset="0"/>
                          <a:ea typeface="Times New Roman"/>
                          <a:cs typeface="Lucida Sans Unicode"/>
                        </a:rPr>
                        <a:t>Can they make a prediction with reasons?</a:t>
                      </a:r>
                    </a:p>
                    <a:p>
                      <a:pPr marL="171450" lvl="0" indent="-171450">
                        <a:spcAft>
                          <a:spcPts val="0"/>
                        </a:spcAft>
                        <a:buFont typeface="Arial" pitchFamily="34" charset="0"/>
                        <a:buChar char="•"/>
                      </a:pPr>
                      <a:r>
                        <a:rPr lang="en-GB" sz="800" dirty="0">
                          <a:latin typeface="Century Gothic" pitchFamily="34" charset="0"/>
                          <a:ea typeface="Times New Roman"/>
                          <a:cs typeface="Lucida Sans Unicode"/>
                        </a:rPr>
                        <a:t>Can they use information to help make a prediction?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800" kern="1200" dirty="0">
                          <a:solidFill>
                            <a:schemeClr val="dk1"/>
                          </a:solidFill>
                          <a:effectLst/>
                          <a:latin typeface="Century Gothic" pitchFamily="34" charset="0"/>
                          <a:ea typeface="+mn-ea"/>
                          <a:cs typeface="+mn-cs"/>
                        </a:rPr>
                        <a:t>Can they use test results to make further predictions and set up further comparative tests?</a:t>
                      </a:r>
                    </a:p>
                    <a:p>
                      <a:pPr marL="171450" lvl="0" indent="-171450">
                        <a:spcAft>
                          <a:spcPts val="0"/>
                        </a:spcAft>
                        <a:buFont typeface="Arial" pitchFamily="34" charset="0"/>
                        <a:buChar char="•"/>
                      </a:pPr>
                      <a:r>
                        <a:rPr lang="en-GB" sz="800" dirty="0">
                          <a:latin typeface="Century Gothic" pitchFamily="34" charset="0"/>
                          <a:ea typeface="Times New Roman"/>
                          <a:cs typeface="Lucida Sans Unicode"/>
                        </a:rPr>
                        <a:t>Can they explain (in simple terms) a scientific idea and what evidence supports it?</a:t>
                      </a:r>
                    </a:p>
                    <a:p>
                      <a:pPr marL="171450" indent="-171450">
                        <a:buFont typeface="Arial" pitchFamily="34" charset="0"/>
                        <a:buChar char="•"/>
                      </a:pPr>
                      <a:r>
                        <a:rPr lang="en-GB" sz="800" kern="1200" dirty="0">
                          <a:solidFill>
                            <a:schemeClr val="dk1"/>
                          </a:solidFill>
                          <a:effectLst/>
                          <a:latin typeface="Century Gothic" pitchFamily="34" charset="0"/>
                          <a:ea typeface="+mn-ea"/>
                          <a:cs typeface="+mn-cs"/>
                        </a:rPr>
                        <a:t>Can they present a report of their findings through writing, display and presentation?</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explain why they have chosen specific equipment? (incl ICT based equipment)</a:t>
                      </a:r>
                    </a:p>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decide which units of measurement they need to use?</a:t>
                      </a:r>
                    </a:p>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explain why a measurement needs to be repeated? </a:t>
                      </a:r>
                    </a:p>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record their measurements in different ways? (incl bar charts, tables and line graphs)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take measurements using a range of scientific equipment with increasing accuracy and precision?</a:t>
                      </a:r>
                    </a:p>
                    <a:p>
                      <a:pPr marL="0" lvl="0" indent="0">
                        <a:spcAft>
                          <a:spcPts val="0"/>
                        </a:spcAft>
                        <a:buFont typeface="Arial" pitchFamily="34" charset="0"/>
                        <a:buNone/>
                      </a:pPr>
                      <a:endParaRPr lang="en-GB" sz="900" dirty="0">
                        <a:latin typeface="Century Gothic" pitchFamily="34" charset="0"/>
                        <a:ea typeface="Times New Roman"/>
                        <a:cs typeface="Lucida Sans Unicode"/>
                      </a:endParaRP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find a pattern from their data and explain what it shows?</a:t>
                      </a:r>
                    </a:p>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use a graph to answer scientific questions?</a:t>
                      </a:r>
                    </a:p>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link what they have found out to other science?</a:t>
                      </a:r>
                    </a:p>
                    <a:p>
                      <a:pPr marL="171450" lvl="0" indent="-171450">
                        <a:spcAft>
                          <a:spcPts val="0"/>
                        </a:spcAft>
                        <a:buFont typeface="Arial" pitchFamily="34" charset="0"/>
                        <a:buChar char="•"/>
                      </a:pPr>
                      <a:r>
                        <a:rPr lang="en-GB" sz="900" dirty="0">
                          <a:latin typeface="Century Gothic" pitchFamily="34" charset="0"/>
                          <a:ea typeface="Times New Roman"/>
                          <a:cs typeface="Lucida Sans Unicode"/>
                        </a:rPr>
                        <a:t>Can they suggest how to improve their work and say why they think this?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record more complex data and results using scientific diagrams, classification keys, tables, bar charts, line graphs and models?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report findings from investigations through written explanations and conclusions?</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280966">
                <a:tc gridSpan="3">
                  <a:txBody>
                    <a:bodyPr/>
                    <a:lstStyle/>
                    <a:p>
                      <a:pPr marL="0" marR="0" lvl="0" indent="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6</a:t>
                      </a:r>
                      <a:r>
                        <a:rPr lang="en-GB" sz="1800" b="1" baseline="0" dirty="0">
                          <a:latin typeface="Century Gothic" pitchFamily="34" charset="0"/>
                        </a:rPr>
                        <a:t> (Challenging)</a:t>
                      </a:r>
                      <a:endParaRPr lang="en-GB" sz="1800" b="1" dirty="0">
                        <a:latin typeface="Century Gothic" pitchFamily="34" charset="0"/>
                      </a:endParaRPr>
                    </a:p>
                  </a:txBody>
                  <a:tcPr marL="68580" marR="68580" marT="0" marB="0" anchor="ctr">
                    <a:solidFill>
                      <a:schemeClr val="accent1">
                        <a:lumMod val="40000"/>
                        <a:lumOff val="6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4"/>
                  </a:ext>
                </a:extLst>
              </a:tr>
              <a:tr h="245402">
                <a:tc>
                  <a:txBody>
                    <a:bodyPr/>
                    <a:lstStyle/>
                    <a:p>
                      <a:pPr algn="ctr">
                        <a:spcAft>
                          <a:spcPts val="0"/>
                        </a:spcAft>
                      </a:pPr>
                      <a:r>
                        <a:rPr lang="en-GB" sz="1200" b="1" dirty="0">
                          <a:latin typeface="Century Gothic" pitchFamily="34" charset="0"/>
                          <a:ea typeface="Times New Roman"/>
                          <a:cs typeface="Times New Roman"/>
                        </a:rPr>
                        <a:t>Planning</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Obtaining and presenting evidence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200" b="1" dirty="0">
                          <a:latin typeface="Century Gothic" pitchFamily="34" charset="0"/>
                          <a:ea typeface="Times New Roman"/>
                          <a:cs typeface="Times New Roman"/>
                        </a:rPr>
                        <a:t>Considering evidence and evaluating </a:t>
                      </a:r>
                      <a:endParaRPr lang="en-GB" sz="12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360040">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choose the best way to answer a question?</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use information from different sources to answer a question and plan an investigation?</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make a prediction which links with other scientific knowledge?</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identify the key factors when planning a fair test?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how a scientist has used their scientific understanding plus good ideas to have a breakthrough?</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plan in advance which equipment they will need and use it well?</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make precise measurements?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collect information in different ways?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record their measurements and observations systematically?</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explain qualitative and quantitative data?</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draw conclusions from their work?</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link their conclusions to other scientific knowledge? </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explain how they could improve their way of working?</a:t>
                      </a: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F61A8E6F-A069-4EC6-9189-3D19F378E07C}"/>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32</a:t>
            </a:fld>
            <a:endParaRPr lang="en-GB" dirty="0"/>
          </a:p>
        </p:txBody>
      </p:sp>
    </p:spTree>
    <p:extLst>
      <p:ext uri="{BB962C8B-B14F-4D97-AF65-F5344CB8AC3E}">
        <p14:creationId xmlns:p14="http://schemas.microsoft.com/office/powerpoint/2010/main" val="20945232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3556002493"/>
              </p:ext>
            </p:extLst>
          </p:nvPr>
        </p:nvGraphicFramePr>
        <p:xfrm>
          <a:off x="251520" y="357188"/>
          <a:ext cx="8640960" cy="5683380"/>
        </p:xfrm>
        <a:graphic>
          <a:graphicData uri="http://schemas.openxmlformats.org/drawingml/2006/table">
            <a:tbl>
              <a:tblPr firstRow="1" bandRow="1">
                <a:tableStyleId>{5C22544A-7EE6-4342-B048-85BDC9FD1C3A}</a:tableStyleId>
              </a:tblPr>
              <a:tblGrid>
                <a:gridCol w="2769300">
                  <a:extLst>
                    <a:ext uri="{9D8B030D-6E8A-4147-A177-3AD203B41FA5}">
                      <a16:colId xmlns:a16="http://schemas.microsoft.com/office/drawing/2014/main" val="20000"/>
                    </a:ext>
                  </a:extLst>
                </a:gridCol>
                <a:gridCol w="2935830">
                  <a:extLst>
                    <a:ext uri="{9D8B030D-6E8A-4147-A177-3AD203B41FA5}">
                      <a16:colId xmlns:a16="http://schemas.microsoft.com/office/drawing/2014/main" val="20001"/>
                    </a:ext>
                  </a:extLst>
                </a:gridCol>
                <a:gridCol w="2935830">
                  <a:extLst>
                    <a:ext uri="{9D8B030D-6E8A-4147-A177-3AD203B41FA5}">
                      <a16:colId xmlns:a16="http://schemas.microsoft.com/office/drawing/2014/main" val="20002"/>
                    </a:ext>
                  </a:extLst>
                </a:gridCol>
              </a:tblGrid>
              <a:tr h="370881">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Life</a:t>
                      </a:r>
                      <a:r>
                        <a:rPr lang="en-GB" sz="1800" baseline="0" dirty="0">
                          <a:solidFill>
                            <a:schemeClr val="bg1"/>
                          </a:solidFill>
                          <a:latin typeface="Century Gothic" pitchFamily="34" charset="0"/>
                        </a:rPr>
                        <a:t> Processes and Living Things</a:t>
                      </a:r>
                      <a:endParaRPr lang="en-GB" sz="1800" dirty="0">
                        <a:solidFill>
                          <a:schemeClr val="bg1"/>
                        </a:solidFill>
                        <a:latin typeface="Century Gothic" pitchFamily="34" charset="0"/>
                      </a:endParaRPr>
                    </a:p>
                  </a:txBody>
                  <a:tcPr marT="45725" marB="45725">
                    <a:solidFill>
                      <a:schemeClr val="accent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latin typeface="Century Gothic" pitchFamily="34" charset="0"/>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800" dirty="0">
                        <a:solidFill>
                          <a:schemeClr val="tx1"/>
                        </a:solidFill>
                        <a:latin typeface="Century Gothic" pitchFamily="34" charset="0"/>
                      </a:endParaRPr>
                    </a:p>
                  </a:txBody>
                  <a:tcPr marT="45725" marB="45725">
                    <a:solidFill>
                      <a:schemeClr val="accent1"/>
                    </a:solidFill>
                  </a:tcPr>
                </a:tc>
                <a:extLst>
                  <a:ext uri="{0D108BD9-81ED-4DB2-BD59-A6C34878D82A}">
                    <a16:rowId xmlns:a16="http://schemas.microsoft.com/office/drawing/2014/main" val="10000"/>
                  </a:ext>
                </a:extLst>
              </a:tr>
              <a:tr h="370881">
                <a:tc gridSpan="3">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6 </a:t>
                      </a:r>
                    </a:p>
                  </a:txBody>
                  <a:tcPr marL="68580" marR="68580" marT="0" marB="0" anchor="ctr">
                    <a:solidFill>
                      <a:schemeClr val="accent1">
                        <a:lumMod val="40000"/>
                        <a:lumOff val="60000"/>
                      </a:schemeClr>
                    </a:solidFill>
                  </a:tcPr>
                </a:tc>
                <a:tc hMerge="1">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endParaRPr lang="en-GB" sz="1800" b="1" dirty="0">
                        <a:latin typeface="Century Gothic" pitchFamily="34" charset="0"/>
                      </a:endParaRPr>
                    </a:p>
                  </a:txBody>
                  <a:tcPr marL="68580" marR="68580" marT="0" marB="0"/>
                </a:tc>
                <a:tc hMerge="1">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endParaRPr lang="en-GB" sz="1800" b="1" dirty="0">
                        <a:latin typeface="Century Gothic" pitchFamily="34"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0001"/>
                  </a:ext>
                </a:extLst>
              </a:tr>
              <a:tr h="370881">
                <a:tc>
                  <a:txBody>
                    <a:bodyPr/>
                    <a:lstStyle/>
                    <a:p>
                      <a:pPr algn="ctr">
                        <a:spcAft>
                          <a:spcPts val="0"/>
                        </a:spcAft>
                      </a:pPr>
                      <a:r>
                        <a:rPr lang="en-GB" sz="1400" b="1" dirty="0">
                          <a:latin typeface="Century Gothic" pitchFamily="34" charset="0"/>
                          <a:ea typeface="Times New Roman"/>
                          <a:cs typeface="Times New Roman"/>
                        </a:rPr>
                        <a:t>Evolution and inheritance</a:t>
                      </a:r>
                      <a:endParaRPr lang="en-GB" sz="14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All living</a:t>
                      </a:r>
                      <a:r>
                        <a:rPr lang="en-GB" sz="1400" b="1" baseline="0" dirty="0">
                          <a:latin typeface="Century Gothic" pitchFamily="34" charset="0"/>
                          <a:ea typeface="Times New Roman"/>
                          <a:cs typeface="Times New Roman"/>
                        </a:rPr>
                        <a:t> Things</a:t>
                      </a:r>
                      <a:endParaRPr lang="en-GB" sz="14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Animals (including humans)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239089">
                <a:tc>
                  <a:txBody>
                    <a:bodyPr/>
                    <a:lstStyle/>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give reasons for why living things produce offspring of the same kind?</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give reasons for why offspring are not identical with each other or</a:t>
                      </a:r>
                      <a:r>
                        <a:rPr lang="en-GB" sz="1000" kern="1200" baseline="0" dirty="0">
                          <a:solidFill>
                            <a:schemeClr val="dk1"/>
                          </a:solidFill>
                          <a:effectLst/>
                          <a:latin typeface="Century Gothic" pitchFamily="34" charset="0"/>
                          <a:ea typeface="+mn-ea"/>
                          <a:cs typeface="+mn-cs"/>
                        </a:rPr>
                        <a:t> </a:t>
                      </a:r>
                      <a:r>
                        <a:rPr lang="en-GB" sz="1000" kern="1200" dirty="0">
                          <a:solidFill>
                            <a:schemeClr val="dk1"/>
                          </a:solidFill>
                          <a:effectLst/>
                          <a:latin typeface="Century Gothic" pitchFamily="34" charset="0"/>
                          <a:ea typeface="+mn-ea"/>
                          <a:cs typeface="+mn-cs"/>
                        </a:rPr>
                        <a:t>with their parents?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explain the process of evolution and describe the evidence for this?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begin to appreciate that variation in offspring over time can make animals more or less able to survive in particular environments?</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talk about the life of Charles Darwin?</a:t>
                      </a:r>
                    </a:p>
                  </a:txBody>
                  <a:tcPr marL="68580" marR="68580" marT="0" marB="0">
                    <a:solidFill>
                      <a:schemeClr val="accent5">
                        <a:lumMod val="20000"/>
                        <a:lumOff val="80000"/>
                      </a:schemeClr>
                    </a:solidFill>
                  </a:tcPr>
                </a:tc>
                <a:tc>
                  <a:txBody>
                    <a:bodyPr/>
                    <a:lstStyle/>
                    <a:p>
                      <a:pPr marL="171450" lvl="0" indent="-171450">
                        <a:spcAft>
                          <a:spcPts val="0"/>
                        </a:spcAft>
                        <a:buFont typeface="Arial" pitchFamily="34" charset="0"/>
                        <a:buChar char="•"/>
                      </a:pPr>
                      <a:r>
                        <a:rPr lang="en-GB" sz="1050" kern="1200" dirty="0">
                          <a:solidFill>
                            <a:schemeClr val="dk1"/>
                          </a:solidFill>
                          <a:effectLst/>
                          <a:latin typeface="Century Gothic" pitchFamily="34" charset="0"/>
                          <a:ea typeface="+mn-ea"/>
                          <a:cs typeface="+mn-cs"/>
                        </a:rPr>
                        <a:t>Can they explain the classification of living things into broad groups based on common observable characteristics? (five kingdoms of all living things, vertebrates, mammals, marsupials)</a:t>
                      </a:r>
                    </a:p>
                    <a:p>
                      <a:pPr marL="171450" lvl="0" indent="-171450">
                        <a:spcAft>
                          <a:spcPts val="0"/>
                        </a:spcAft>
                        <a:buFont typeface="Arial" pitchFamily="34" charset="0"/>
                        <a:buChar char="•"/>
                      </a:pPr>
                      <a:r>
                        <a:rPr lang="en-GB" sz="1050" kern="1200" dirty="0">
                          <a:solidFill>
                            <a:schemeClr val="dk1"/>
                          </a:solidFill>
                          <a:effectLst/>
                          <a:latin typeface="Century Gothic" pitchFamily="34" charset="0"/>
                          <a:ea typeface="+mn-ea"/>
                          <a:cs typeface="+mn-cs"/>
                        </a:rPr>
                        <a:t>Can they sub divide their original groupings</a:t>
                      </a:r>
                      <a:r>
                        <a:rPr lang="en-GB" sz="1050" kern="1200" baseline="0" dirty="0">
                          <a:solidFill>
                            <a:schemeClr val="dk1"/>
                          </a:solidFill>
                          <a:effectLst/>
                          <a:latin typeface="Century Gothic" pitchFamily="34" charset="0"/>
                          <a:ea typeface="+mn-ea"/>
                          <a:cs typeface="+mn-cs"/>
                        </a:rPr>
                        <a:t> and explain their divisions?</a:t>
                      </a:r>
                    </a:p>
                    <a:p>
                      <a:pPr marL="171450" lvl="0" indent="-171450">
                        <a:spcAft>
                          <a:spcPts val="0"/>
                        </a:spcAft>
                        <a:buFont typeface="Arial" pitchFamily="34" charset="0"/>
                        <a:buChar char="•"/>
                      </a:pPr>
                      <a:r>
                        <a:rPr lang="en-GB" sz="1050" kern="1200" baseline="0" dirty="0">
                          <a:solidFill>
                            <a:schemeClr val="dk1"/>
                          </a:solidFill>
                          <a:effectLst/>
                          <a:latin typeface="Century Gothic" pitchFamily="34" charset="0"/>
                          <a:ea typeface="+mn-ea"/>
                          <a:cs typeface="+mn-cs"/>
                        </a:rPr>
                        <a:t>Can they group animals into vertebrates and invertebrates?</a:t>
                      </a:r>
                      <a:endParaRPr lang="en-GB" sz="105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tc>
                  <a:txBody>
                    <a:bodyPr/>
                    <a:lstStyle/>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identify and explain the function of the organs of the human circulatory system? (heart, blood vessels, blood, blood pressure, clotting)</a:t>
                      </a:r>
                    </a:p>
                    <a:p>
                      <a:pPr marL="171450" indent="-171450">
                        <a:buFont typeface="Arial" pitchFamily="34" charset="0"/>
                        <a:buChar char="•"/>
                      </a:pPr>
                      <a:r>
                        <a:rPr lang="en-GB" sz="1000" kern="1200" dirty="0">
                          <a:solidFill>
                            <a:schemeClr val="dk1"/>
                          </a:solidFill>
                          <a:effectLst/>
                          <a:latin typeface="Century Gothic" pitchFamily="34" charset="0"/>
                          <a:ea typeface="+mn-ea"/>
                          <a:cs typeface="+mn-cs"/>
                        </a:rPr>
                        <a:t>Can they identify and explain the function of the organs of the human gaseous exchange system? (lungs, nose, throat, bronchi, bronchial tubes, diaphragm, ribs, breathing)</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name the major organs in the human body?</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locate the major human organs?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make a diagram that outlines the main parts of a body?</a:t>
                      </a:r>
                    </a:p>
                  </a:txBody>
                  <a:tcPr marL="68580" marR="68580" marT="0" marB="0">
                    <a:solidFill>
                      <a:schemeClr val="accent5">
                        <a:lumMod val="20000"/>
                        <a:lumOff val="80000"/>
                      </a:schemeClr>
                    </a:solidFill>
                  </a:tcPr>
                </a:tc>
                <a:extLst>
                  <a:ext uri="{0D108BD9-81ED-4DB2-BD59-A6C34878D82A}">
                    <a16:rowId xmlns:a16="http://schemas.microsoft.com/office/drawing/2014/main" val="10003"/>
                  </a:ext>
                </a:extLst>
              </a:tr>
              <a:tr h="340064">
                <a:tc gridSpan="3">
                  <a:txBody>
                    <a:bodyPr/>
                    <a:lstStyle/>
                    <a:p>
                      <a:pPr marL="0" lvl="0" indent="0" algn="ctr">
                        <a:spcAft>
                          <a:spcPts val="0"/>
                        </a:spcAft>
                        <a:buFont typeface="Century Gothic"/>
                        <a:buNone/>
                      </a:pPr>
                      <a:r>
                        <a:rPr lang="en-GB" sz="1800" b="1" dirty="0">
                          <a:latin typeface="Century Gothic" pitchFamily="34" charset="0"/>
                          <a:ea typeface="Times New Roman"/>
                          <a:cs typeface="Lucida Sans Unicode"/>
                        </a:rPr>
                        <a:t>Year 6</a:t>
                      </a:r>
                      <a:r>
                        <a:rPr lang="en-GB" sz="1800" b="1" baseline="0" dirty="0">
                          <a:latin typeface="Century Gothic" pitchFamily="34" charset="0"/>
                          <a:ea typeface="Times New Roman"/>
                          <a:cs typeface="Lucida Sans Unicode"/>
                        </a:rPr>
                        <a:t> (Challenging)</a:t>
                      </a:r>
                      <a:endParaRPr lang="en-GB" sz="1800" b="1" dirty="0">
                        <a:latin typeface="Century Gothic" pitchFamily="34" charset="0"/>
                        <a:ea typeface="Times New Roman"/>
                        <a:cs typeface="Lucida Sans Unicode"/>
                      </a:endParaRPr>
                    </a:p>
                  </a:txBody>
                  <a:tcPr marL="68580" marR="68580" marT="0" marB="0" anchor="ctr">
                    <a:solidFill>
                      <a:schemeClr val="accent1">
                        <a:lumMod val="40000"/>
                        <a:lumOff val="60000"/>
                      </a:schemeClr>
                    </a:solidFill>
                  </a:tcPr>
                </a:tc>
                <a:tc hMerge="1">
                  <a:txBody>
                    <a:bodyPr/>
                    <a:lstStyle/>
                    <a:p>
                      <a:pPr marL="342900" lvl="0" indent="-342900">
                        <a:spcAft>
                          <a:spcPts val="0"/>
                        </a:spcAft>
                        <a:buFont typeface="Century Gothic"/>
                        <a:buNone/>
                      </a:pPr>
                      <a:endParaRPr lang="en-GB" sz="1100" dirty="0">
                        <a:latin typeface="Century Gothic" pitchFamily="34" charset="0"/>
                        <a:ea typeface="Times New Roman"/>
                        <a:cs typeface="Lucida Sans Unicode"/>
                      </a:endParaRPr>
                    </a:p>
                  </a:txBody>
                  <a:tcPr marL="68580" marR="68580" marT="0" marB="0">
                    <a:solidFill>
                      <a:schemeClr val="accent3">
                        <a:lumMod val="40000"/>
                        <a:lumOff val="60000"/>
                      </a:schemeClr>
                    </a:solidFill>
                  </a:tcPr>
                </a:tc>
                <a:tc hMerge="1">
                  <a:txBody>
                    <a:bodyPr/>
                    <a:lstStyle/>
                    <a:p>
                      <a:pPr marL="0" lvl="0" indent="0" algn="ctr">
                        <a:spcAft>
                          <a:spcPts val="0"/>
                        </a:spcAft>
                        <a:buFont typeface="Century Gothic"/>
                        <a:buNone/>
                      </a:pPr>
                      <a:endParaRPr lang="en-GB" sz="1800" b="1" dirty="0">
                        <a:latin typeface="Century Gothic" pitchFamily="34" charset="0"/>
                        <a:ea typeface="Times New Roman"/>
                        <a:cs typeface="Lucida Sans Unicode"/>
                      </a:endParaRPr>
                    </a:p>
                  </a:txBody>
                  <a:tcPr marL="68580" marR="68580" marT="0" marB="0">
                    <a:solidFill>
                      <a:schemeClr val="accent1">
                        <a:lumMod val="40000"/>
                        <a:lumOff val="60000"/>
                      </a:schemeClr>
                    </a:solidFill>
                  </a:tcPr>
                </a:tc>
                <a:extLst>
                  <a:ext uri="{0D108BD9-81ED-4DB2-BD59-A6C34878D82A}">
                    <a16:rowId xmlns:a16="http://schemas.microsoft.com/office/drawing/2014/main" val="10004"/>
                  </a:ext>
                </a:extLst>
              </a:tr>
              <a:tr h="303864">
                <a:tc>
                  <a:txBody>
                    <a:bodyPr/>
                    <a:lstStyle/>
                    <a:p>
                      <a:pPr algn="ctr">
                        <a:spcAft>
                          <a:spcPts val="0"/>
                        </a:spcAft>
                      </a:pPr>
                      <a:r>
                        <a:rPr lang="en-GB" sz="1400" b="1" dirty="0">
                          <a:latin typeface="Century Gothic" pitchFamily="34" charset="0"/>
                          <a:ea typeface="Times New Roman"/>
                          <a:cs typeface="Times New Roman"/>
                        </a:rPr>
                        <a:t>Evolution and inheritance</a:t>
                      </a:r>
                      <a:endParaRPr lang="en-GB" sz="14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All living</a:t>
                      </a:r>
                      <a:r>
                        <a:rPr lang="en-GB" sz="1400" b="1" baseline="0" dirty="0">
                          <a:latin typeface="Century Gothic" pitchFamily="34" charset="0"/>
                          <a:ea typeface="Times New Roman"/>
                          <a:cs typeface="Times New Roman"/>
                        </a:rPr>
                        <a:t> Things</a:t>
                      </a:r>
                      <a:endParaRPr lang="en-GB" sz="1400" dirty="0">
                        <a:latin typeface="Century Gothic" pitchFamily="34" charset="0"/>
                        <a:ea typeface="Times New Roman"/>
                        <a:cs typeface="Times New Roman"/>
                      </a:endParaRP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Animals (including humans)</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432048">
                <a:tc>
                  <a:txBody>
                    <a:bodyPr/>
                    <a:lstStyle/>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explain how some living things adapt to survive in extreme conditions?</a:t>
                      </a: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analyse the advantages and disadvantages of specific</a:t>
                      </a:r>
                      <a:r>
                        <a:rPr lang="en-GB" sz="1000" baseline="0" dirty="0">
                          <a:latin typeface="Century Gothic" pitchFamily="34" charset="0"/>
                          <a:ea typeface="Times New Roman"/>
                          <a:cs typeface="Lucida Sans Unicode"/>
                        </a:rPr>
                        <a:t> adaptations, such as being on two rather than four feet?</a:t>
                      </a:r>
                      <a:endParaRPr lang="en-GB" sz="1000" dirty="0">
                        <a:latin typeface="Century Gothic" pitchFamily="34" charset="0"/>
                        <a:ea typeface="Times New Roman"/>
                        <a:cs typeface="Lucida Sans Unicode"/>
                      </a:endParaRPr>
                    </a:p>
                    <a:p>
                      <a:pPr marL="171450" lvl="0" indent="-171450">
                        <a:spcAft>
                          <a:spcPts val="0"/>
                        </a:spcAft>
                        <a:buFont typeface="Arial" pitchFamily="34" charset="0"/>
                        <a:buChar char="•"/>
                      </a:pPr>
                      <a:r>
                        <a:rPr lang="en-GB" sz="1000" dirty="0">
                          <a:latin typeface="Century Gothic" pitchFamily="34" charset="0"/>
                          <a:ea typeface="Times New Roman"/>
                          <a:cs typeface="Lucida Sans Unicode"/>
                        </a:rPr>
                        <a:t>Can they begin to understand what is meant by DNA?</a:t>
                      </a: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explain why classification is important?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000" dirty="0">
                          <a:latin typeface="Century Gothic" pitchFamily="34" charset="0"/>
                          <a:ea typeface="Times New Roman"/>
                          <a:cs typeface="Lucida Sans Unicode"/>
                        </a:rPr>
                        <a:t>Can they readily group animals into reptiles, fish, amphibians, birds and mammals?</a:t>
                      </a:r>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explore the work of medical pioneers,</a:t>
                      </a:r>
                      <a:r>
                        <a:rPr lang="en-GB" sz="900" kern="1200" baseline="0" dirty="0">
                          <a:solidFill>
                            <a:schemeClr val="dk1"/>
                          </a:solidFill>
                          <a:effectLst/>
                          <a:latin typeface="Century Gothic" pitchFamily="34" charset="0"/>
                          <a:ea typeface="+mn-ea"/>
                          <a:cs typeface="+mn-cs"/>
                        </a:rPr>
                        <a:t> for example, </a:t>
                      </a:r>
                      <a:r>
                        <a:rPr lang="en-GB" sz="900" kern="1200" dirty="0">
                          <a:solidFill>
                            <a:schemeClr val="dk1"/>
                          </a:solidFill>
                          <a:effectLst/>
                          <a:latin typeface="Century Gothic" pitchFamily="34" charset="0"/>
                          <a:ea typeface="+mn-ea"/>
                          <a:cs typeface="+mn-cs"/>
                        </a:rPr>
                        <a:t>William Harvey</a:t>
                      </a:r>
                      <a:r>
                        <a:rPr lang="en-GB" sz="900" kern="1200" baseline="0" dirty="0">
                          <a:solidFill>
                            <a:schemeClr val="dk1"/>
                          </a:solidFill>
                          <a:effectLst/>
                          <a:latin typeface="Century Gothic" pitchFamily="34" charset="0"/>
                          <a:ea typeface="+mn-ea"/>
                          <a:cs typeface="+mn-cs"/>
                        </a:rPr>
                        <a:t> and </a:t>
                      </a:r>
                      <a:r>
                        <a:rPr lang="en-GB" sz="900" kern="1200" dirty="0">
                          <a:solidFill>
                            <a:schemeClr val="dk1"/>
                          </a:solidFill>
                          <a:effectLst/>
                          <a:latin typeface="Century Gothic" pitchFamily="34" charset="0"/>
                          <a:ea typeface="+mn-ea"/>
                          <a:cs typeface="+mn-cs"/>
                        </a:rPr>
                        <a:t>Galen</a:t>
                      </a:r>
                      <a:r>
                        <a:rPr lang="en-GB" sz="900" kern="1200" baseline="0" dirty="0">
                          <a:solidFill>
                            <a:schemeClr val="dk1"/>
                          </a:solidFill>
                          <a:effectLst/>
                          <a:latin typeface="Century Gothic" pitchFamily="34" charset="0"/>
                          <a:ea typeface="+mn-ea"/>
                          <a:cs typeface="+mn-cs"/>
                        </a:rPr>
                        <a:t> and recognise how much we have learned about our bodies?</a:t>
                      </a:r>
                      <a:endParaRPr lang="en-GB" sz="900" kern="1200" dirty="0">
                        <a:solidFill>
                          <a:schemeClr val="dk1"/>
                        </a:solidFill>
                        <a:effectLst/>
                        <a:latin typeface="Century Gothic" pitchFamily="34" charset="0"/>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compare the organ systems of humans to other animals?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900" kern="1200" dirty="0">
                          <a:solidFill>
                            <a:schemeClr val="dk1"/>
                          </a:solidFill>
                          <a:effectLst/>
                          <a:latin typeface="Century Gothic" pitchFamily="34" charset="0"/>
                          <a:ea typeface="+mn-ea"/>
                          <a:cs typeface="+mn-cs"/>
                        </a:rPr>
                        <a:t>Can they make a diagram of the human</a:t>
                      </a:r>
                      <a:r>
                        <a:rPr lang="en-GB" sz="900" kern="1200" baseline="0" dirty="0">
                          <a:solidFill>
                            <a:schemeClr val="dk1"/>
                          </a:solidFill>
                          <a:effectLst/>
                          <a:latin typeface="Century Gothic" pitchFamily="34" charset="0"/>
                          <a:ea typeface="+mn-ea"/>
                          <a:cs typeface="+mn-cs"/>
                        </a:rPr>
                        <a:t> body and explain how different parts work and depend on one another?</a:t>
                      </a:r>
                      <a:endParaRPr lang="en-GB" sz="900" kern="1200" dirty="0">
                        <a:solidFill>
                          <a:schemeClr val="dk1"/>
                        </a:solidFill>
                        <a:effectLst/>
                        <a:latin typeface="Century Gothic" pitchFamily="34" charset="0"/>
                        <a:ea typeface="+mn-ea"/>
                        <a:cs typeface="+mn-cs"/>
                      </a:endParaRPr>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ADAFD835-8BB7-42FD-A2D0-78152A927611}"/>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33</a:t>
            </a:fld>
            <a:endParaRPr lang="en-GB" dirty="0"/>
          </a:p>
        </p:txBody>
      </p:sp>
    </p:spTree>
    <p:extLst>
      <p:ext uri="{BB962C8B-B14F-4D97-AF65-F5344CB8AC3E}">
        <p14:creationId xmlns:p14="http://schemas.microsoft.com/office/powerpoint/2010/main" val="980295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nvPr>
        </p:nvGraphicFramePr>
        <p:xfrm>
          <a:off x="426368" y="925915"/>
          <a:ext cx="8291264" cy="4749588"/>
        </p:xfrm>
        <a:graphic>
          <a:graphicData uri="http://schemas.openxmlformats.org/drawingml/2006/table">
            <a:tbl>
              <a:tblPr firstRow="1" bandRow="1">
                <a:tableStyleId>{5C22544A-7EE6-4342-B048-85BDC9FD1C3A}</a:tableStyleId>
              </a:tblPr>
              <a:tblGrid>
                <a:gridCol w="4145632">
                  <a:extLst>
                    <a:ext uri="{9D8B030D-6E8A-4147-A177-3AD203B41FA5}">
                      <a16:colId xmlns:a16="http://schemas.microsoft.com/office/drawing/2014/main" val="20000"/>
                    </a:ext>
                  </a:extLst>
                </a:gridCol>
                <a:gridCol w="4145632">
                  <a:extLst>
                    <a:ext uri="{9D8B030D-6E8A-4147-A177-3AD203B41FA5}">
                      <a16:colId xmlns:a16="http://schemas.microsoft.com/office/drawing/2014/main" val="20001"/>
                    </a:ext>
                  </a:extLst>
                </a:gridCol>
              </a:tblGrid>
              <a:tr h="37081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Knowledge, Skills and Understanding  breakdown for</a:t>
                      </a:r>
                      <a:r>
                        <a:rPr lang="en-GB" sz="1800" baseline="0" dirty="0">
                          <a:solidFill>
                            <a:schemeClr val="bg1"/>
                          </a:solidFill>
                          <a:latin typeface="Century Gothic" pitchFamily="34" charset="0"/>
                        </a:rPr>
                        <a:t>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800" dirty="0">
                          <a:solidFill>
                            <a:schemeClr val="bg1"/>
                          </a:solidFill>
                          <a:latin typeface="Century Gothic" pitchFamily="34" charset="0"/>
                        </a:rPr>
                        <a:t>Physical Processes</a:t>
                      </a:r>
                    </a:p>
                  </a:txBody>
                  <a:tcPr marT="45717" marB="45717">
                    <a:solidFill>
                      <a:schemeClr val="accent1"/>
                    </a:solidFill>
                  </a:tcPr>
                </a:tc>
                <a:tc hMerge="1">
                  <a:txBody>
                    <a:bodyPr/>
                    <a:lstStyle/>
                    <a:p>
                      <a:endParaRPr lang="en-GB"/>
                    </a:p>
                  </a:txBody>
                  <a:tcPr/>
                </a:tc>
                <a:extLst>
                  <a:ext uri="{0D108BD9-81ED-4DB2-BD59-A6C34878D82A}">
                    <a16:rowId xmlns:a16="http://schemas.microsoft.com/office/drawing/2014/main" val="10000"/>
                  </a:ext>
                </a:extLst>
              </a:tr>
              <a:tr h="278835">
                <a:tc gridSpan="2">
                  <a:txBody>
                    <a:bodyPr/>
                    <a:lstStyle/>
                    <a:p>
                      <a:pPr algn="ctr"/>
                      <a:r>
                        <a:rPr lang="en-GB" sz="1800" b="1" dirty="0">
                          <a:latin typeface="Century Gothic" pitchFamily="34" charset="0"/>
                        </a:rPr>
                        <a:t>Year 6</a:t>
                      </a:r>
                    </a:p>
                  </a:txBody>
                  <a:tcPr marT="45717" marB="45717"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0001"/>
                  </a:ext>
                </a:extLst>
              </a:tr>
              <a:tr h="273121">
                <a:tc>
                  <a:txBody>
                    <a:bodyPr/>
                    <a:lstStyle/>
                    <a:p>
                      <a:pPr algn="ctr">
                        <a:spcAft>
                          <a:spcPts val="0"/>
                        </a:spcAft>
                      </a:pPr>
                      <a:r>
                        <a:rPr lang="en-GB" sz="1400" b="1" dirty="0">
                          <a:latin typeface="Century Gothic" pitchFamily="34" charset="0"/>
                          <a:ea typeface="Times New Roman"/>
                          <a:cs typeface="Times New Roman"/>
                        </a:rPr>
                        <a:t>Electricity</a:t>
                      </a: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Light</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2"/>
                  </a:ext>
                </a:extLst>
              </a:tr>
              <a:tr h="1463797">
                <a:tc>
                  <a:txBody>
                    <a:bodyPr/>
                    <a:lstStyle/>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identify and name the basic parts of a simple electric series circuit? (cells, wires, bulbs, switches, buzzers)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compare and give reasons for variation in how components function, including bulb brightness, buzzer volume and on/off position of switches?</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explain how to make changes in a circuit?</a:t>
                      </a:r>
                    </a:p>
                    <a:p>
                      <a:pPr marL="171450" lvl="0" indent="-171450">
                        <a:spcAft>
                          <a:spcPts val="0"/>
                        </a:spcAft>
                        <a:buFont typeface="Arial" pitchFamily="34" charset="0"/>
                        <a:buChar char="•"/>
                      </a:pPr>
                      <a:r>
                        <a:rPr lang="en-GB" sz="1100" dirty="0">
                          <a:latin typeface="Century Gothic" pitchFamily="34" charset="0"/>
                          <a:ea typeface="Times New Roman"/>
                          <a:cs typeface="Lucida Sans Unicode"/>
                        </a:rPr>
                        <a:t>Can they explain the impact of changes in a circuit?</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the effect of changing the voltage of a battery?</a:t>
                      </a:r>
                    </a:p>
                  </a:txBody>
                  <a:tcPr>
                    <a:solidFill>
                      <a:schemeClr val="accent5">
                        <a:lumMod val="20000"/>
                        <a:lumOff val="80000"/>
                      </a:schemeClr>
                    </a:solidFill>
                  </a:tcPr>
                </a:tc>
                <a:tc>
                  <a:txBody>
                    <a:bodyPr/>
                    <a:lstStyle/>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how light travels?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how the human eye sees objects?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how different colours of light can be created?</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use and explain how simple optical instruments work? (periscope, telescope, binoculars, mirror, magnifying glass, Newton’s first reflecting telescope)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dirty="0">
                          <a:latin typeface="Century Gothic" pitchFamily="34" charset="0"/>
                          <a:ea typeface="Times New Roman"/>
                          <a:cs typeface="Lucida Sans Unicode"/>
                        </a:rPr>
                        <a:t>Can they explain changes linked to light (and sound)?</a:t>
                      </a:r>
                    </a:p>
                    <a:p>
                      <a:pPr marL="0" indent="0">
                        <a:buFont typeface="Arial" pitchFamily="34" charset="0"/>
                        <a:buNone/>
                      </a:pPr>
                      <a:endParaRPr lang="en-GB" sz="1100" kern="1200" dirty="0">
                        <a:solidFill>
                          <a:schemeClr val="dk1"/>
                        </a:solidFill>
                        <a:effectLst/>
                        <a:latin typeface="Century Gothic" pitchFamily="34" charset="0"/>
                        <a:ea typeface="+mn-ea"/>
                        <a:cs typeface="+mn-cs"/>
                      </a:endParaRPr>
                    </a:p>
                  </a:txBody>
                  <a:tcPr>
                    <a:solidFill>
                      <a:schemeClr val="accent5">
                        <a:lumMod val="20000"/>
                        <a:lumOff val="80000"/>
                      </a:schemeClr>
                    </a:solidFill>
                  </a:tcPr>
                </a:tc>
                <a:extLst>
                  <a:ext uri="{0D108BD9-81ED-4DB2-BD59-A6C34878D82A}">
                    <a16:rowId xmlns:a16="http://schemas.microsoft.com/office/drawing/2014/main" val="10003"/>
                  </a:ext>
                </a:extLst>
              </a:tr>
              <a:tr h="294707">
                <a:tc gridSpan="2">
                  <a:txBody>
                    <a:bodyPr/>
                    <a:lstStyle/>
                    <a:p>
                      <a:pPr marL="342900" marR="0" lvl="0" indent="-342900" algn="ctr" defTabSz="914400" rtl="0" eaLnBrk="1" fontAlgn="auto" latinLnBrk="0" hangingPunct="1">
                        <a:lnSpc>
                          <a:spcPct val="100000"/>
                        </a:lnSpc>
                        <a:spcBef>
                          <a:spcPts val="0"/>
                        </a:spcBef>
                        <a:spcAft>
                          <a:spcPts val="0"/>
                        </a:spcAft>
                        <a:buClrTx/>
                        <a:buSzTx/>
                        <a:buFont typeface="Century Gothic"/>
                        <a:buNone/>
                        <a:tabLst/>
                        <a:defRPr/>
                      </a:pPr>
                      <a:r>
                        <a:rPr lang="en-GB" sz="1800" b="1" dirty="0">
                          <a:latin typeface="Century Gothic" pitchFamily="34" charset="0"/>
                        </a:rPr>
                        <a:t>Year 6 (Challenging)</a:t>
                      </a:r>
                    </a:p>
                  </a:txBody>
                  <a:tcPr marL="68580" marR="68580" marT="0" marB="0" anchor="ctr">
                    <a:solidFill>
                      <a:schemeClr val="accent1">
                        <a:lumMod val="40000"/>
                        <a:lumOff val="60000"/>
                      </a:schemeClr>
                    </a:solidFill>
                  </a:tcPr>
                </a:tc>
                <a:tc hMerge="1">
                  <a:txBody>
                    <a:bodyPr/>
                    <a:lstStyle/>
                    <a:p>
                      <a:endParaRPr lang="en-GB"/>
                    </a:p>
                  </a:txBody>
                  <a:tcPr/>
                </a:tc>
                <a:extLst>
                  <a:ext uri="{0D108BD9-81ED-4DB2-BD59-A6C34878D82A}">
                    <a16:rowId xmlns:a16="http://schemas.microsoft.com/office/drawing/2014/main" val="10004"/>
                  </a:ext>
                </a:extLst>
              </a:tr>
              <a:tr h="288032">
                <a:tc>
                  <a:txBody>
                    <a:bodyPr/>
                    <a:lstStyle/>
                    <a:p>
                      <a:pPr algn="ctr">
                        <a:spcAft>
                          <a:spcPts val="0"/>
                        </a:spcAft>
                      </a:pPr>
                      <a:r>
                        <a:rPr lang="en-GB" sz="1400" b="1" dirty="0">
                          <a:latin typeface="Century Gothic" pitchFamily="34" charset="0"/>
                          <a:ea typeface="Times New Roman"/>
                          <a:cs typeface="Times New Roman"/>
                        </a:rPr>
                        <a:t>Electricity</a:t>
                      </a:r>
                    </a:p>
                  </a:txBody>
                  <a:tcPr marL="68580" marR="68580" marT="0" marB="0" anchor="ctr">
                    <a:solidFill>
                      <a:schemeClr val="accent1">
                        <a:lumMod val="40000"/>
                        <a:lumOff val="60000"/>
                      </a:schemeClr>
                    </a:solidFill>
                  </a:tcPr>
                </a:tc>
                <a:tc>
                  <a:txBody>
                    <a:bodyPr/>
                    <a:lstStyle/>
                    <a:p>
                      <a:pPr algn="ctr">
                        <a:spcAft>
                          <a:spcPts val="0"/>
                        </a:spcAft>
                      </a:pPr>
                      <a:r>
                        <a:rPr lang="en-GB" sz="1400" b="1" dirty="0">
                          <a:latin typeface="Century Gothic" pitchFamily="34" charset="0"/>
                          <a:ea typeface="Times New Roman"/>
                          <a:cs typeface="Times New Roman"/>
                        </a:rPr>
                        <a:t>Light</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5"/>
                  </a:ext>
                </a:extLst>
              </a:tr>
              <a:tr h="1120060">
                <a:tc>
                  <a:txBody>
                    <a:bodyPr/>
                    <a:lstStyle/>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make their own traffic</a:t>
                      </a:r>
                      <a:r>
                        <a:rPr lang="en-GB" sz="1100" kern="1200" baseline="0" dirty="0">
                          <a:solidFill>
                            <a:schemeClr val="dk1"/>
                          </a:solidFill>
                          <a:effectLst/>
                          <a:latin typeface="Century Gothic" pitchFamily="34" charset="0"/>
                          <a:ea typeface="+mn-ea"/>
                          <a:cs typeface="+mn-cs"/>
                        </a:rPr>
                        <a:t> light system or something similar?</a:t>
                      </a:r>
                      <a:endParaRPr lang="en-GB" sz="1100" kern="1200" dirty="0">
                        <a:solidFill>
                          <a:schemeClr val="dk1"/>
                        </a:solidFill>
                        <a:effectLst/>
                        <a:latin typeface="Century Gothic" pitchFamily="34" charset="0"/>
                        <a:ea typeface="+mn-ea"/>
                        <a:cs typeface="+mn-cs"/>
                      </a:endParaRP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the danger of short circuits?</a:t>
                      </a:r>
                    </a:p>
                    <a:p>
                      <a:pPr marL="171450" indent="-171450">
                        <a:buFont typeface="Arial" pitchFamily="34" charset="0"/>
                        <a:buChar char="•"/>
                      </a:pPr>
                      <a:r>
                        <a:rPr lang="en-GB" sz="1100" kern="1200" dirty="0">
                          <a:solidFill>
                            <a:schemeClr val="dk1"/>
                          </a:solidFill>
                          <a:effectLst/>
                          <a:latin typeface="Century Gothic" pitchFamily="34" charset="0"/>
                          <a:ea typeface="+mn-ea"/>
                          <a:cs typeface="+mn-cs"/>
                        </a:rPr>
                        <a:t>Can they explain what a fuse is?</a:t>
                      </a:r>
                    </a:p>
                    <a:p>
                      <a:endParaRPr lang="en-GB" sz="1100" dirty="0"/>
                    </a:p>
                  </a:txBody>
                  <a:tcPr marL="68580" marR="68580" marT="0" marB="0">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100" kern="1200" dirty="0">
                          <a:solidFill>
                            <a:schemeClr val="dk1"/>
                          </a:solidFill>
                          <a:effectLst/>
                          <a:latin typeface="Century Gothic" pitchFamily="34" charset="0"/>
                          <a:ea typeface="+mn-ea"/>
                          <a:cs typeface="+mn-cs"/>
                        </a:rPr>
                        <a:t>Can they use the ray model to explain the size of shadows?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100" dirty="0">
                        <a:latin typeface="Century Gothic" pitchFamily="34" charset="0"/>
                        <a:ea typeface="Times New Roman"/>
                        <a:cs typeface="Lucida Sans Unicode"/>
                      </a:endParaRPr>
                    </a:p>
                    <a:p>
                      <a:pPr marL="0" indent="0">
                        <a:buFont typeface="Arial" pitchFamily="34" charset="0"/>
                        <a:buNone/>
                      </a:pPr>
                      <a:endParaRPr lang="en-GB" sz="1100" dirty="0"/>
                    </a:p>
                  </a:txBody>
                  <a:tcPr marL="68580" marR="68580" marT="0" marB="0">
                    <a:solidFill>
                      <a:schemeClr val="accent5">
                        <a:lumMod val="20000"/>
                        <a:lumOff val="80000"/>
                      </a:schemeClr>
                    </a:solidFill>
                  </a:tcPr>
                </a:tc>
                <a:extLst>
                  <a:ext uri="{0D108BD9-81ED-4DB2-BD59-A6C34878D82A}">
                    <a16:rowId xmlns:a16="http://schemas.microsoft.com/office/drawing/2014/main" val="10006"/>
                  </a:ext>
                </a:extLst>
              </a:tr>
            </a:tbl>
          </a:graphicData>
        </a:graphic>
      </p:graphicFrame>
      <p:sp>
        <p:nvSpPr>
          <p:cNvPr id="2" name="Footer Placeholder 1">
            <a:extLst>
              <a:ext uri="{FF2B5EF4-FFF2-40B4-BE49-F238E27FC236}">
                <a16:creationId xmlns:a16="http://schemas.microsoft.com/office/drawing/2014/main" id="{76FD7A2E-A33F-4961-A73F-8AE7807038D5}"/>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34</a:t>
            </a:fld>
            <a:endParaRPr lang="en-GB" dirty="0"/>
          </a:p>
        </p:txBody>
      </p:sp>
    </p:spTree>
    <p:extLst>
      <p:ext uri="{BB962C8B-B14F-4D97-AF65-F5344CB8AC3E}">
        <p14:creationId xmlns:p14="http://schemas.microsoft.com/office/powerpoint/2010/main" val="320367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3409" y="382650"/>
            <a:ext cx="7628641" cy="6105518"/>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Year 1</a:t>
            </a:r>
          </a:p>
          <a:p>
            <a:endParaRPr lang="en-GB" sz="900" b="1" dirty="0">
              <a:latin typeface="Century Gothic" panose="020B0502020202020204" pitchFamily="34" charset="0"/>
            </a:endParaRPr>
          </a:p>
          <a:p>
            <a:r>
              <a:rPr lang="en-GB" sz="1200" b="1" dirty="0">
                <a:latin typeface="Century Gothic" panose="020B0502020202020204" pitchFamily="34" charset="0"/>
              </a:rPr>
              <a:t>Plants</a:t>
            </a:r>
          </a:p>
          <a:p>
            <a:r>
              <a:rPr lang="en-GB" sz="1200" dirty="0">
                <a:latin typeface="Century Gothic" panose="020B0502020202020204" pitchFamily="34" charset="0"/>
              </a:rPr>
              <a:t>Pupils should be taught to: </a:t>
            </a:r>
          </a:p>
          <a:p>
            <a:pPr marL="214313" indent="-214313">
              <a:buFont typeface="Arial" panose="020B0604020202020204" pitchFamily="34" charset="0"/>
              <a:buChar char="•"/>
            </a:pPr>
            <a:r>
              <a:rPr lang="en-GB" sz="1200" dirty="0">
                <a:latin typeface="Century Gothic" panose="020B0502020202020204" pitchFamily="34" charset="0"/>
              </a:rPr>
              <a:t>Identify and name a variety of common wild and garden plants, including deciduous and evergreen trees </a:t>
            </a:r>
          </a:p>
          <a:p>
            <a:pPr marL="214313" indent="-214313">
              <a:buFont typeface="Arial" panose="020B0604020202020204" pitchFamily="34" charset="0"/>
              <a:buChar char="•"/>
            </a:pPr>
            <a:r>
              <a:rPr lang="en-GB" sz="1200" dirty="0">
                <a:latin typeface="Century Gothic" panose="020B0502020202020204" pitchFamily="34" charset="0"/>
              </a:rPr>
              <a:t>Identify and describe the basic structure of a variety of common flowering plants, including trees. </a:t>
            </a:r>
          </a:p>
          <a:p>
            <a:endParaRPr lang="en-GB" sz="1200" dirty="0">
              <a:latin typeface="Century Gothic" panose="020B0502020202020204" pitchFamily="34" charset="0"/>
            </a:endParaRPr>
          </a:p>
          <a:p>
            <a:r>
              <a:rPr lang="en-GB" sz="1200" b="1" dirty="0">
                <a:latin typeface="Century Gothic" panose="020B0502020202020204" pitchFamily="34" charset="0"/>
              </a:rPr>
              <a:t>Animals, including humans</a:t>
            </a:r>
          </a:p>
          <a:p>
            <a:r>
              <a:rPr lang="en-GB" sz="1200" dirty="0">
                <a:latin typeface="Century Gothic" panose="020B0502020202020204" pitchFamily="34" charset="0"/>
              </a:rPr>
              <a:t>Pupils should be taught to: </a:t>
            </a:r>
          </a:p>
          <a:p>
            <a:pPr marL="214313" indent="-214313">
              <a:buFont typeface="Arial" panose="020B0604020202020204" pitchFamily="34" charset="0"/>
              <a:buChar char="•"/>
            </a:pPr>
            <a:r>
              <a:rPr lang="en-GB" sz="1200" dirty="0">
                <a:latin typeface="Century Gothic" panose="020B0502020202020204" pitchFamily="34" charset="0"/>
              </a:rPr>
              <a:t>Identify and name a variety of common animals including fish, amphibians, reptiles, birds and mammals </a:t>
            </a:r>
          </a:p>
          <a:p>
            <a:pPr marL="214313" indent="-214313">
              <a:buFont typeface="Arial" panose="020B0604020202020204" pitchFamily="34" charset="0"/>
              <a:buChar char="•"/>
            </a:pPr>
            <a:r>
              <a:rPr lang="en-GB" sz="1200" dirty="0">
                <a:latin typeface="Century Gothic" panose="020B0502020202020204" pitchFamily="34" charset="0"/>
              </a:rPr>
              <a:t>Identify and name a variety of common animals that are carnivores, herbivores and omnivores </a:t>
            </a:r>
          </a:p>
          <a:p>
            <a:pPr marL="214313" indent="-214313">
              <a:buFont typeface="Arial" panose="020B0604020202020204" pitchFamily="34" charset="0"/>
              <a:buChar char="•"/>
            </a:pPr>
            <a:r>
              <a:rPr lang="en-GB" sz="1200" dirty="0">
                <a:latin typeface="Century Gothic" panose="020B0502020202020204" pitchFamily="34" charset="0"/>
              </a:rPr>
              <a:t>describe and compare the structure of a variety of common animals (fish, amphibians, reptiles, birds and mammals, including pets) </a:t>
            </a:r>
          </a:p>
          <a:p>
            <a:pPr marL="214313" indent="-214313">
              <a:buFont typeface="Arial" panose="020B0604020202020204" pitchFamily="34" charset="0"/>
              <a:buChar char="•"/>
            </a:pPr>
            <a:r>
              <a:rPr lang="en-GB" sz="1200" dirty="0">
                <a:latin typeface="Century Gothic" panose="020B0502020202020204" pitchFamily="34" charset="0"/>
              </a:rPr>
              <a:t>Identify, name, draw and label the basic parts of the human body and say which part of the body is associated with each sense. </a:t>
            </a:r>
          </a:p>
          <a:p>
            <a:endParaRPr lang="en-GB" sz="1200" dirty="0">
              <a:latin typeface="Century Gothic" panose="020B0502020202020204" pitchFamily="34" charset="0"/>
            </a:endParaRPr>
          </a:p>
          <a:p>
            <a:r>
              <a:rPr lang="en-GB" sz="1200" b="1" dirty="0">
                <a:latin typeface="Century Gothic" panose="020B0502020202020204" pitchFamily="34" charset="0"/>
              </a:rPr>
              <a:t>Everyday materials</a:t>
            </a:r>
          </a:p>
          <a:p>
            <a:r>
              <a:rPr lang="en-GB" sz="1200" dirty="0">
                <a:latin typeface="Century Gothic" panose="020B0502020202020204" pitchFamily="34" charset="0"/>
              </a:rPr>
              <a:t>Pupils should be taught to: </a:t>
            </a:r>
          </a:p>
          <a:p>
            <a:pPr marL="214313" indent="-214313">
              <a:buFont typeface="Arial" panose="020B0604020202020204" pitchFamily="34" charset="0"/>
              <a:buChar char="•"/>
            </a:pPr>
            <a:r>
              <a:rPr lang="en-GB" sz="1200" dirty="0">
                <a:latin typeface="Century Gothic" panose="020B0502020202020204" pitchFamily="34" charset="0"/>
              </a:rPr>
              <a:t>Distinguish between an object and the material from which it is made </a:t>
            </a:r>
          </a:p>
          <a:p>
            <a:pPr marL="214313" indent="-214313">
              <a:buFont typeface="Arial" panose="020B0604020202020204" pitchFamily="34" charset="0"/>
              <a:buChar char="•"/>
            </a:pPr>
            <a:r>
              <a:rPr lang="en-GB" sz="1200" dirty="0">
                <a:latin typeface="Century Gothic" panose="020B0502020202020204" pitchFamily="34" charset="0"/>
              </a:rPr>
              <a:t>Identify and name a variety of everyday materials, including wood, plastic, glass, metal, water, and rock </a:t>
            </a:r>
          </a:p>
          <a:p>
            <a:pPr marL="214313" indent="-214313">
              <a:buFont typeface="Arial" panose="020B0604020202020204" pitchFamily="34" charset="0"/>
              <a:buChar char="•"/>
            </a:pPr>
            <a:r>
              <a:rPr lang="en-GB" sz="1200" dirty="0">
                <a:latin typeface="Century Gothic" panose="020B0502020202020204" pitchFamily="34" charset="0"/>
              </a:rPr>
              <a:t>Describe the simple physical properties of a variety of everyday materials </a:t>
            </a:r>
          </a:p>
          <a:p>
            <a:pPr marL="214313" indent="-214313">
              <a:buFont typeface="Arial" panose="020B0604020202020204" pitchFamily="34" charset="0"/>
              <a:buChar char="•"/>
            </a:pPr>
            <a:r>
              <a:rPr lang="en-GB" sz="1200" dirty="0">
                <a:latin typeface="Century Gothic" panose="020B0502020202020204" pitchFamily="34" charset="0"/>
              </a:rPr>
              <a:t>Compare and group together a variety of everyday materials on the basis of their simple physical properties. </a:t>
            </a:r>
          </a:p>
          <a:p>
            <a:endParaRPr lang="en-GB" sz="1200" dirty="0">
              <a:latin typeface="Century Gothic" panose="020B0502020202020204" pitchFamily="34" charset="0"/>
            </a:endParaRPr>
          </a:p>
          <a:p>
            <a:r>
              <a:rPr lang="en-GB" sz="1200" b="1" dirty="0">
                <a:latin typeface="Century Gothic" panose="020B0502020202020204" pitchFamily="34" charset="0"/>
              </a:rPr>
              <a:t>Seasonal changes</a:t>
            </a:r>
          </a:p>
          <a:p>
            <a:r>
              <a:rPr lang="en-GB" sz="1200" dirty="0">
                <a:latin typeface="Century Gothic" panose="020B0502020202020204" pitchFamily="34" charset="0"/>
              </a:rPr>
              <a:t>Pupils should be taught to: </a:t>
            </a:r>
          </a:p>
          <a:p>
            <a:pPr marL="214313" indent="-214313">
              <a:buFont typeface="Arial" panose="020B0604020202020204" pitchFamily="34" charset="0"/>
              <a:buChar char="•"/>
            </a:pPr>
            <a:r>
              <a:rPr lang="en-GB" sz="1200" dirty="0">
                <a:latin typeface="Century Gothic" panose="020B0502020202020204" pitchFamily="34" charset="0"/>
              </a:rPr>
              <a:t>Observe changes across the four seasons </a:t>
            </a:r>
          </a:p>
          <a:p>
            <a:pPr marL="214313" indent="-214313">
              <a:buFont typeface="Arial" panose="020B0604020202020204" pitchFamily="34" charset="0"/>
              <a:buChar char="•"/>
            </a:pPr>
            <a:r>
              <a:rPr lang="en-GB" sz="1200" dirty="0">
                <a:latin typeface="Century Gothic" panose="020B0502020202020204" pitchFamily="34" charset="0"/>
              </a:rPr>
              <a:t>Observe and describe weather associated with the seasons and how day length varies. </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620727" y="515529"/>
            <a:ext cx="2220013" cy="239201"/>
          </a:xfrm>
          <a:prstGeom prst="rect">
            <a:avLst/>
          </a:prstGeom>
        </p:spPr>
      </p:pic>
      <p:sp>
        <p:nvSpPr>
          <p:cNvPr id="8" name="Right Bracket 7"/>
          <p:cNvSpPr/>
          <p:nvPr/>
        </p:nvSpPr>
        <p:spPr>
          <a:xfrm>
            <a:off x="7922050" y="1234911"/>
            <a:ext cx="108997" cy="2462829"/>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8046073" y="2378621"/>
            <a:ext cx="805992" cy="230832"/>
          </a:xfrm>
          <a:prstGeom prst="rect">
            <a:avLst/>
          </a:prstGeom>
          <a:noFill/>
        </p:spPr>
        <p:txBody>
          <a:bodyPr wrap="square" rtlCol="0">
            <a:spAutoFit/>
          </a:bodyPr>
          <a:lstStyle/>
          <a:p>
            <a:r>
              <a:rPr lang="en-GB" sz="900" dirty="0">
                <a:latin typeface="Century Gothic" panose="020B0502020202020204" pitchFamily="34" charset="0"/>
              </a:rPr>
              <a:t>Biology</a:t>
            </a:r>
          </a:p>
        </p:txBody>
      </p:sp>
      <p:sp>
        <p:nvSpPr>
          <p:cNvPr id="10" name="Right Bracket 9"/>
          <p:cNvSpPr/>
          <p:nvPr/>
        </p:nvSpPr>
        <p:spPr>
          <a:xfrm>
            <a:off x="7922050" y="4170103"/>
            <a:ext cx="129326" cy="970254"/>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1" name="TextBox 10"/>
          <p:cNvSpPr txBox="1"/>
          <p:nvPr/>
        </p:nvSpPr>
        <p:spPr>
          <a:xfrm>
            <a:off x="8070226" y="4527838"/>
            <a:ext cx="805992" cy="230832"/>
          </a:xfrm>
          <a:prstGeom prst="rect">
            <a:avLst/>
          </a:prstGeom>
          <a:noFill/>
        </p:spPr>
        <p:txBody>
          <a:bodyPr wrap="square" rtlCol="0">
            <a:spAutoFit/>
          </a:bodyPr>
          <a:lstStyle/>
          <a:p>
            <a:r>
              <a:rPr lang="en-GB" sz="900" dirty="0">
                <a:latin typeface="Century Gothic" panose="020B0502020202020204" pitchFamily="34" charset="0"/>
              </a:rPr>
              <a:t>Chemistry </a:t>
            </a:r>
          </a:p>
        </p:txBody>
      </p:sp>
      <p:sp>
        <p:nvSpPr>
          <p:cNvPr id="12" name="Right Bracket 11"/>
          <p:cNvSpPr/>
          <p:nvPr/>
        </p:nvSpPr>
        <p:spPr>
          <a:xfrm>
            <a:off x="7901134" y="5574572"/>
            <a:ext cx="115589" cy="44690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3" name="TextBox 12"/>
          <p:cNvSpPr txBox="1"/>
          <p:nvPr/>
        </p:nvSpPr>
        <p:spPr>
          <a:xfrm>
            <a:off x="8046073" y="5685102"/>
            <a:ext cx="933485" cy="230832"/>
          </a:xfrm>
          <a:prstGeom prst="rect">
            <a:avLst/>
          </a:prstGeom>
          <a:noFill/>
        </p:spPr>
        <p:txBody>
          <a:bodyPr wrap="square" rtlCol="0">
            <a:spAutoFit/>
          </a:bodyPr>
          <a:lstStyle/>
          <a:p>
            <a:r>
              <a:rPr lang="en-GB" sz="900" dirty="0">
                <a:latin typeface="Century Gothic" panose="020B0502020202020204" pitchFamily="34" charset="0"/>
              </a:rPr>
              <a:t>Physics </a:t>
            </a:r>
          </a:p>
        </p:txBody>
      </p:sp>
      <p:sp>
        <p:nvSpPr>
          <p:cNvPr id="2" name="Footer Placeholder 1">
            <a:extLst>
              <a:ext uri="{FF2B5EF4-FFF2-40B4-BE49-F238E27FC236}">
                <a16:creationId xmlns:a16="http://schemas.microsoft.com/office/drawing/2014/main" id="{4904BEDC-2AEE-4C67-A455-16B8967DB4C1}"/>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4</a:t>
            </a:fld>
            <a:endParaRPr lang="en-GB" dirty="0"/>
          </a:p>
        </p:txBody>
      </p:sp>
    </p:spTree>
    <p:extLst>
      <p:ext uri="{BB962C8B-B14F-4D97-AF65-F5344CB8AC3E}">
        <p14:creationId xmlns:p14="http://schemas.microsoft.com/office/powerpoint/2010/main" val="1264675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6847" y="518942"/>
            <a:ext cx="7628641" cy="5339923"/>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Year 2</a:t>
            </a:r>
          </a:p>
          <a:p>
            <a:endParaRPr lang="en-GB" sz="900" b="1" dirty="0">
              <a:latin typeface="Century Gothic" panose="020B0502020202020204" pitchFamily="34" charset="0"/>
            </a:endParaRPr>
          </a:p>
          <a:p>
            <a:r>
              <a:rPr lang="en-GB" sz="1100" b="1" dirty="0">
                <a:latin typeface="Century Gothic" panose="020B0502020202020204" pitchFamily="34" charset="0"/>
              </a:rPr>
              <a:t>Living things and their habitats</a:t>
            </a:r>
          </a:p>
          <a:p>
            <a:r>
              <a:rPr lang="en-GB" sz="1100" dirty="0">
                <a:latin typeface="Century Gothic" panose="020B0502020202020204" pitchFamily="34" charset="0"/>
              </a:rPr>
              <a:t>Pupils should be taught to: </a:t>
            </a:r>
          </a:p>
          <a:p>
            <a:pPr marL="128588" indent="-128588">
              <a:buFont typeface="Arial" panose="020B0604020202020204" pitchFamily="34" charset="0"/>
              <a:buChar char="•"/>
            </a:pPr>
            <a:r>
              <a:rPr lang="en-GB" sz="1100" dirty="0">
                <a:latin typeface="Century Gothic" panose="020B0502020202020204" pitchFamily="34" charset="0"/>
              </a:rPr>
              <a:t>Explore and compare the differences between things that are living, dead, and things that have never been alive </a:t>
            </a:r>
          </a:p>
          <a:p>
            <a:pPr marL="128588" indent="-128588">
              <a:buFont typeface="Arial" panose="020B0604020202020204" pitchFamily="34" charset="0"/>
              <a:buChar char="•"/>
            </a:pPr>
            <a:r>
              <a:rPr lang="en-GB" sz="1100" dirty="0">
                <a:latin typeface="Century Gothic" panose="020B0502020202020204" pitchFamily="34" charset="0"/>
              </a:rPr>
              <a:t>Identify that most living things live in habitats to which they are suited and describe how different habitats provide for the basic needs of different kinds of animals and plants, and how they depend on each other </a:t>
            </a:r>
          </a:p>
          <a:p>
            <a:pPr marL="128588" indent="-128588">
              <a:buFont typeface="Arial" panose="020B0604020202020204" pitchFamily="34" charset="0"/>
              <a:buChar char="•"/>
            </a:pPr>
            <a:r>
              <a:rPr lang="en-GB" sz="1100" dirty="0">
                <a:latin typeface="Century Gothic" panose="020B0502020202020204" pitchFamily="34" charset="0"/>
              </a:rPr>
              <a:t>Identify and name a variety of plants and animals in their habitats, including micro-habitats </a:t>
            </a:r>
          </a:p>
          <a:p>
            <a:pPr marL="128588" indent="-128588">
              <a:buFont typeface="Arial" panose="020B0604020202020204" pitchFamily="34" charset="0"/>
              <a:buChar char="•"/>
            </a:pPr>
            <a:r>
              <a:rPr lang="en-GB" sz="1100" dirty="0">
                <a:latin typeface="Century Gothic" panose="020B0502020202020204" pitchFamily="34" charset="0"/>
              </a:rPr>
              <a:t>Describe how animals obtain their food from plants and other animals, using the idea of a simple food chain, and identify and name different sources of food. </a:t>
            </a:r>
          </a:p>
          <a:p>
            <a:endParaRPr lang="en-GB" sz="1100" dirty="0">
              <a:latin typeface="Century Gothic" panose="020B0502020202020204" pitchFamily="34" charset="0"/>
            </a:endParaRPr>
          </a:p>
          <a:p>
            <a:r>
              <a:rPr lang="en-GB" sz="1100" b="1" dirty="0">
                <a:latin typeface="Century Gothic" panose="020B0502020202020204" pitchFamily="34" charset="0"/>
              </a:rPr>
              <a:t>Plants</a:t>
            </a:r>
          </a:p>
          <a:p>
            <a:r>
              <a:rPr lang="en-GB" sz="1100" dirty="0">
                <a:latin typeface="Century Gothic" panose="020B0502020202020204" pitchFamily="34" charset="0"/>
              </a:rPr>
              <a:t>Pupils should be taught to: </a:t>
            </a:r>
          </a:p>
          <a:p>
            <a:pPr marL="128588" indent="-128588">
              <a:buFont typeface="Arial" panose="020B0604020202020204" pitchFamily="34" charset="0"/>
              <a:buChar char="•"/>
            </a:pPr>
            <a:r>
              <a:rPr lang="en-GB" sz="1100" dirty="0">
                <a:latin typeface="Century Gothic" panose="020B0502020202020204" pitchFamily="34" charset="0"/>
              </a:rPr>
              <a:t>Observe and describe how seeds and bulbs grow into mature plants </a:t>
            </a:r>
          </a:p>
          <a:p>
            <a:pPr marL="128588" indent="-128588">
              <a:buFont typeface="Arial" panose="020B0604020202020204" pitchFamily="34" charset="0"/>
              <a:buChar char="•"/>
            </a:pPr>
            <a:r>
              <a:rPr lang="en-GB" sz="1100" dirty="0">
                <a:latin typeface="Century Gothic" panose="020B0502020202020204" pitchFamily="34" charset="0"/>
              </a:rPr>
              <a:t>Find out and describe how plants need water, light and a suitable temperature to grow and stay healthy. </a:t>
            </a:r>
          </a:p>
          <a:p>
            <a:endParaRPr lang="en-GB" sz="1100" dirty="0">
              <a:latin typeface="Century Gothic" panose="020B0502020202020204" pitchFamily="34" charset="0"/>
            </a:endParaRPr>
          </a:p>
          <a:p>
            <a:r>
              <a:rPr lang="en-GB" sz="1100" b="1" dirty="0">
                <a:latin typeface="Century Gothic" panose="020B0502020202020204" pitchFamily="34" charset="0"/>
              </a:rPr>
              <a:t>Animals, including humans</a:t>
            </a:r>
          </a:p>
          <a:p>
            <a:r>
              <a:rPr lang="en-GB" sz="1100" dirty="0">
                <a:latin typeface="Century Gothic" panose="020B0502020202020204" pitchFamily="34" charset="0"/>
              </a:rPr>
              <a:t>Pupils should be taught to: </a:t>
            </a:r>
          </a:p>
          <a:p>
            <a:pPr marL="128588" indent="-128588">
              <a:buFont typeface="Arial" panose="020B0604020202020204" pitchFamily="34" charset="0"/>
              <a:buChar char="•"/>
            </a:pPr>
            <a:r>
              <a:rPr lang="en-GB" sz="1100" dirty="0">
                <a:latin typeface="Century Gothic" panose="020B0502020202020204" pitchFamily="34" charset="0"/>
              </a:rPr>
              <a:t>Notice that animals, including humans, have offspring which grow into adults </a:t>
            </a:r>
          </a:p>
          <a:p>
            <a:pPr marL="128588" indent="-128588">
              <a:buFont typeface="Arial" panose="020B0604020202020204" pitchFamily="34" charset="0"/>
              <a:buChar char="•"/>
            </a:pPr>
            <a:r>
              <a:rPr lang="en-GB" sz="1100" dirty="0">
                <a:latin typeface="Century Gothic" panose="020B0502020202020204" pitchFamily="34" charset="0"/>
              </a:rPr>
              <a:t>Find out about and describe the basic needs of animals, including humans, for survival (water, food and air) </a:t>
            </a:r>
          </a:p>
          <a:p>
            <a:pPr marL="128588" indent="-128588">
              <a:buFont typeface="Arial" panose="020B0604020202020204" pitchFamily="34" charset="0"/>
              <a:buChar char="•"/>
            </a:pPr>
            <a:r>
              <a:rPr lang="en-GB" sz="1100" dirty="0">
                <a:latin typeface="Century Gothic" panose="020B0502020202020204" pitchFamily="34" charset="0"/>
              </a:rPr>
              <a:t>Describe the importance for humans of exercise, eating the right amounts of different types of food, and hygiene. </a:t>
            </a:r>
          </a:p>
          <a:p>
            <a:endParaRPr lang="en-GB" sz="1100" b="1" dirty="0">
              <a:latin typeface="Century Gothic" panose="020B0502020202020204" pitchFamily="34" charset="0"/>
            </a:endParaRPr>
          </a:p>
          <a:p>
            <a:r>
              <a:rPr lang="en-GB" sz="1100" b="1" dirty="0">
                <a:latin typeface="Century Gothic" panose="020B0502020202020204" pitchFamily="34" charset="0"/>
              </a:rPr>
              <a:t>Uses of everyday materials</a:t>
            </a:r>
          </a:p>
          <a:p>
            <a:r>
              <a:rPr lang="en-GB" sz="1100" dirty="0">
                <a:latin typeface="Century Gothic" panose="020B0502020202020204" pitchFamily="34" charset="0"/>
              </a:rPr>
              <a:t>Pupils should be taught to: </a:t>
            </a:r>
          </a:p>
          <a:p>
            <a:pPr marL="128588" indent="-128588">
              <a:buFont typeface="Arial" panose="020B0604020202020204" pitchFamily="34" charset="0"/>
              <a:buChar char="•"/>
            </a:pPr>
            <a:r>
              <a:rPr lang="en-GB" sz="1100" dirty="0">
                <a:latin typeface="Century Gothic" panose="020B0502020202020204" pitchFamily="34" charset="0"/>
              </a:rPr>
              <a:t>Identify and compare the suitability of a variety of everyday materials, including wood, metal, plastic, glass, brick, rock, paper and cardboard for particular uses </a:t>
            </a:r>
          </a:p>
          <a:p>
            <a:pPr marL="128588" indent="-128588">
              <a:buFont typeface="Arial" panose="020B0604020202020204" pitchFamily="34" charset="0"/>
              <a:buChar char="•"/>
            </a:pPr>
            <a:r>
              <a:rPr lang="en-GB" sz="1100" dirty="0">
                <a:latin typeface="Century Gothic" panose="020B0502020202020204" pitchFamily="34" charset="0"/>
              </a:rPr>
              <a:t>Find out how the shapes of solid objects made from some materials can be changed by squashing, bending, twisting and stretching.  </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645470" y="638078"/>
            <a:ext cx="2220013" cy="239201"/>
          </a:xfrm>
          <a:prstGeom prst="rect">
            <a:avLst/>
          </a:prstGeom>
        </p:spPr>
      </p:pic>
      <p:sp>
        <p:nvSpPr>
          <p:cNvPr id="8" name="Right Bracket 7"/>
          <p:cNvSpPr/>
          <p:nvPr/>
        </p:nvSpPr>
        <p:spPr>
          <a:xfrm>
            <a:off x="7865482" y="1351531"/>
            <a:ext cx="131987" cy="3163907"/>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7997469" y="2818068"/>
            <a:ext cx="805992" cy="230832"/>
          </a:xfrm>
          <a:prstGeom prst="rect">
            <a:avLst/>
          </a:prstGeom>
          <a:noFill/>
        </p:spPr>
        <p:txBody>
          <a:bodyPr wrap="square" rtlCol="0">
            <a:spAutoFit/>
          </a:bodyPr>
          <a:lstStyle/>
          <a:p>
            <a:r>
              <a:rPr lang="en-GB" sz="900" dirty="0">
                <a:latin typeface="Century Gothic" panose="020B0502020202020204" pitchFamily="34" charset="0"/>
              </a:rPr>
              <a:t>Biology</a:t>
            </a:r>
          </a:p>
        </p:txBody>
      </p:sp>
      <p:sp>
        <p:nvSpPr>
          <p:cNvPr id="10" name="Right Bracket 9"/>
          <p:cNvSpPr/>
          <p:nvPr/>
        </p:nvSpPr>
        <p:spPr>
          <a:xfrm>
            <a:off x="7865482" y="4778687"/>
            <a:ext cx="108412" cy="88423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1" name="TextBox 10"/>
          <p:cNvSpPr txBox="1"/>
          <p:nvPr/>
        </p:nvSpPr>
        <p:spPr>
          <a:xfrm>
            <a:off x="7986263" y="5124309"/>
            <a:ext cx="999239" cy="230832"/>
          </a:xfrm>
          <a:prstGeom prst="rect">
            <a:avLst/>
          </a:prstGeom>
          <a:noFill/>
        </p:spPr>
        <p:txBody>
          <a:bodyPr wrap="square" rtlCol="0">
            <a:spAutoFit/>
          </a:bodyPr>
          <a:lstStyle/>
          <a:p>
            <a:r>
              <a:rPr lang="en-GB" sz="900" dirty="0">
                <a:latin typeface="Century Gothic" panose="020B0502020202020204" pitchFamily="34" charset="0"/>
              </a:rPr>
              <a:t>Chemistry</a:t>
            </a:r>
          </a:p>
        </p:txBody>
      </p:sp>
      <p:sp>
        <p:nvSpPr>
          <p:cNvPr id="2" name="Footer Placeholder 1">
            <a:extLst>
              <a:ext uri="{FF2B5EF4-FFF2-40B4-BE49-F238E27FC236}">
                <a16:creationId xmlns:a16="http://schemas.microsoft.com/office/drawing/2014/main" id="{B1D93EC4-D9A6-40FE-834D-473C31D25FAD}"/>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5</a:t>
            </a:fld>
            <a:endParaRPr lang="en-GB" dirty="0"/>
          </a:p>
        </p:txBody>
      </p:sp>
    </p:spTree>
    <p:extLst>
      <p:ext uri="{BB962C8B-B14F-4D97-AF65-F5344CB8AC3E}">
        <p14:creationId xmlns:p14="http://schemas.microsoft.com/office/powerpoint/2010/main" val="373697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2805" y="344782"/>
            <a:ext cx="7628641" cy="5724644"/>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lower key stage 2</a:t>
            </a:r>
          </a:p>
          <a:p>
            <a:endParaRPr lang="en-GB" sz="900" b="1" dirty="0">
              <a:latin typeface="Century Gothic" panose="020B0502020202020204" pitchFamily="34" charset="0"/>
            </a:endParaRPr>
          </a:p>
          <a:p>
            <a:endParaRPr lang="en-GB" sz="900" b="1" dirty="0">
              <a:latin typeface="Century Gothic" panose="020B0502020202020204" pitchFamily="34" charset="0"/>
            </a:endParaRPr>
          </a:p>
          <a:p>
            <a:r>
              <a:rPr lang="en-GB" sz="1200" b="1" dirty="0">
                <a:latin typeface="Century Gothic" panose="020B0502020202020204" pitchFamily="34" charset="0"/>
              </a:rPr>
              <a:t>Working scientifically</a:t>
            </a:r>
          </a:p>
          <a:p>
            <a:r>
              <a:rPr lang="en-GB" sz="1200" dirty="0">
                <a:latin typeface="Century Gothic" panose="020B0502020202020204" pitchFamily="34" charset="0"/>
              </a:rPr>
              <a:t>During Years 3 and 4, pupils should be taught to use the following practical scientific methods, processes and skills through the teaching of the programme of study content: </a:t>
            </a:r>
          </a:p>
          <a:p>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Asking relevant questions and using different types of scientific enquiries to answer them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Setting up simple practical enquiries, comparative and fair tests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Making systematic and careful observations and, where appropriate, taking accurate measurements using standard units, using a range of equipment, including thermometers and data loggers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Gathering, recording, classifying and presenting data in a variety of ways to help in answering questions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Recording findings using simple scientific language, drawings, labelled diagrams, keys, bar charts, and tables</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Reporting on findings from enquiries, including oral and written explanations, displays or presentations of results and conclusions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Using results to draw simple conclusions, make predictions for new values, suggest improvements and raise further questions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Identifying differences, similarities or changes related to simple scientific ideas and processes </a:t>
            </a:r>
          </a:p>
          <a:p>
            <a:pPr marL="214313" indent="-214313">
              <a:buFont typeface="Arial" panose="020B0604020202020204" pitchFamily="34" charset="0"/>
              <a:buChar char="•"/>
            </a:pPr>
            <a:endParaRPr lang="en-GB" sz="1200" dirty="0">
              <a:latin typeface="Century Gothic" panose="020B0502020202020204" pitchFamily="34" charset="0"/>
            </a:endParaRPr>
          </a:p>
          <a:p>
            <a:pPr marL="214313" indent="-214313">
              <a:buFont typeface="Arial" panose="020B0604020202020204" pitchFamily="34" charset="0"/>
              <a:buChar char="•"/>
            </a:pPr>
            <a:r>
              <a:rPr lang="en-GB" sz="1200" dirty="0">
                <a:latin typeface="Century Gothic" panose="020B0502020202020204" pitchFamily="34" charset="0"/>
              </a:rPr>
              <a:t>Using straightforward scientific evidence to answer questions or to support their findings. </a:t>
            </a:r>
            <a:endParaRPr lang="en-GB" sz="1200" b="1" dirty="0">
              <a:latin typeface="Century Gothic" panose="020B0502020202020204" pitchFamily="34"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573594" y="477821"/>
            <a:ext cx="2220013" cy="239201"/>
          </a:xfrm>
          <a:prstGeom prst="rect">
            <a:avLst/>
          </a:prstGeom>
        </p:spPr>
      </p:pic>
      <p:sp>
        <p:nvSpPr>
          <p:cNvPr id="8" name="Right Bracket 7"/>
          <p:cNvSpPr/>
          <p:nvPr/>
        </p:nvSpPr>
        <p:spPr>
          <a:xfrm>
            <a:off x="7793607" y="1088763"/>
            <a:ext cx="190309" cy="5113702"/>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7983916" y="3460948"/>
            <a:ext cx="1219590" cy="369332"/>
          </a:xfrm>
          <a:prstGeom prst="rect">
            <a:avLst/>
          </a:prstGeom>
          <a:noFill/>
        </p:spPr>
        <p:txBody>
          <a:bodyPr wrap="square" rtlCol="0">
            <a:spAutoFit/>
          </a:bodyPr>
          <a:lstStyle/>
          <a:p>
            <a:r>
              <a:rPr lang="en-GB" sz="900" dirty="0">
                <a:latin typeface="Century Gothic" panose="020B0502020202020204" pitchFamily="34" charset="0"/>
              </a:rPr>
              <a:t>Working scientifically</a:t>
            </a:r>
          </a:p>
        </p:txBody>
      </p:sp>
      <p:sp>
        <p:nvSpPr>
          <p:cNvPr id="2" name="Footer Placeholder 1">
            <a:extLst>
              <a:ext uri="{FF2B5EF4-FFF2-40B4-BE49-F238E27FC236}">
                <a16:creationId xmlns:a16="http://schemas.microsoft.com/office/drawing/2014/main" id="{C01ADC60-5C57-44C1-A8BC-B508264B1AC5}"/>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6</a:t>
            </a:fld>
            <a:endParaRPr lang="en-GB" dirty="0"/>
          </a:p>
        </p:txBody>
      </p:sp>
    </p:spTree>
    <p:extLst>
      <p:ext uri="{BB962C8B-B14F-4D97-AF65-F5344CB8AC3E}">
        <p14:creationId xmlns:p14="http://schemas.microsoft.com/office/powerpoint/2010/main" val="3346123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8373" y="388895"/>
            <a:ext cx="3626255" cy="6186309"/>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Year 3 </a:t>
            </a:r>
            <a:endParaRPr lang="en-GB" sz="1200" dirty="0">
              <a:latin typeface="Century Gothic" panose="020B0502020202020204" pitchFamily="34" charset="0"/>
            </a:endParaRPr>
          </a:p>
          <a:p>
            <a:endParaRPr lang="en-GB" sz="825" b="1" dirty="0">
              <a:latin typeface="Century Gothic" panose="020B0502020202020204" pitchFamily="34" charset="0"/>
            </a:endParaRPr>
          </a:p>
          <a:p>
            <a:endParaRPr lang="en-GB" sz="825" b="1" dirty="0">
              <a:latin typeface="Century Gothic" panose="020B0502020202020204" pitchFamily="34" charset="0"/>
            </a:endParaRPr>
          </a:p>
          <a:p>
            <a:r>
              <a:rPr lang="en-GB" sz="1050" b="1" dirty="0">
                <a:latin typeface="Century Gothic" panose="020B0502020202020204" pitchFamily="34" charset="0"/>
              </a:rPr>
              <a:t>Plants</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Identify and describe the functions of different parts of flowering plants: roots, stem/trunk, leaves and flowers </a:t>
            </a:r>
          </a:p>
          <a:p>
            <a:pPr marL="214313" indent="-214313">
              <a:buFont typeface="Arial" panose="020B0604020202020204" pitchFamily="34" charset="0"/>
              <a:buChar char="•"/>
            </a:pPr>
            <a:r>
              <a:rPr lang="en-GB" sz="1050" dirty="0">
                <a:latin typeface="Century Gothic" panose="020B0502020202020204" pitchFamily="34" charset="0"/>
              </a:rPr>
              <a:t>Explore the requirements of plants for life and growth (air, light, water, nutrients from soil, and room to grow) and how they vary from plant to plant </a:t>
            </a:r>
          </a:p>
          <a:p>
            <a:pPr marL="214313" indent="-214313">
              <a:buFont typeface="Arial" panose="020B0604020202020204" pitchFamily="34" charset="0"/>
              <a:buChar char="•"/>
            </a:pPr>
            <a:r>
              <a:rPr lang="en-GB" sz="1050" dirty="0">
                <a:latin typeface="Century Gothic" panose="020B0502020202020204" pitchFamily="34" charset="0"/>
              </a:rPr>
              <a:t>Investigate the way in which water is transported within plants </a:t>
            </a:r>
          </a:p>
          <a:p>
            <a:pPr marL="214313" indent="-214313">
              <a:buFont typeface="Arial" panose="020B0604020202020204" pitchFamily="34" charset="0"/>
              <a:buChar char="•"/>
            </a:pPr>
            <a:r>
              <a:rPr lang="en-GB" sz="1050" dirty="0">
                <a:latin typeface="Century Gothic" panose="020B0502020202020204" pitchFamily="34" charset="0"/>
              </a:rPr>
              <a:t>Explore the part that flowers play in the life cycle </a:t>
            </a:r>
          </a:p>
          <a:p>
            <a:endParaRPr lang="en-GB" sz="1050" b="1" dirty="0">
              <a:latin typeface="Century Gothic" panose="020B0502020202020204" pitchFamily="34" charset="0"/>
            </a:endParaRPr>
          </a:p>
          <a:p>
            <a:r>
              <a:rPr lang="en-GB" sz="1050" b="1" dirty="0">
                <a:latin typeface="Century Gothic" panose="020B0502020202020204" pitchFamily="34" charset="0"/>
              </a:rPr>
              <a:t>Animals, including humans</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Identify that animals, including humans, need the right types and amount of nutrition, and that they cannot make their own food; they get nutrition from what they eat </a:t>
            </a:r>
          </a:p>
          <a:p>
            <a:pPr marL="214313" indent="-214313">
              <a:buFont typeface="Arial" panose="020B0604020202020204" pitchFamily="34" charset="0"/>
              <a:buChar char="•"/>
            </a:pPr>
            <a:r>
              <a:rPr lang="en-GB" sz="1050" dirty="0">
                <a:latin typeface="Century Gothic" panose="020B0502020202020204" pitchFamily="34" charset="0"/>
              </a:rPr>
              <a:t>Identify that humans and some other animals have skeletons and muscles for support, protection and movement</a:t>
            </a:r>
          </a:p>
          <a:p>
            <a:endParaRPr lang="en-GB" sz="1050" dirty="0">
              <a:latin typeface="Century Gothic" panose="020B0502020202020204" pitchFamily="34" charset="0"/>
            </a:endParaRPr>
          </a:p>
          <a:p>
            <a:r>
              <a:rPr lang="en-GB" sz="1050" b="1" dirty="0">
                <a:latin typeface="Century Gothic" panose="020B0502020202020204" pitchFamily="34" charset="0"/>
              </a:rPr>
              <a:t>Rocks</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Compare and group together different kinds of rocks on the basis of their appearance and simple physical properties </a:t>
            </a:r>
          </a:p>
          <a:p>
            <a:pPr marL="214313" indent="-214313">
              <a:buFont typeface="Arial" panose="020B0604020202020204" pitchFamily="34" charset="0"/>
              <a:buChar char="•"/>
            </a:pPr>
            <a:r>
              <a:rPr lang="en-GB" sz="1050" dirty="0">
                <a:latin typeface="Century Gothic" panose="020B0502020202020204" pitchFamily="34" charset="0"/>
              </a:rPr>
              <a:t>Describe in simple terms how fossils are formed when things that have lived are trapped within rock </a:t>
            </a:r>
          </a:p>
          <a:p>
            <a:pPr marL="214313" indent="-214313">
              <a:buFont typeface="Arial" panose="020B0604020202020204" pitchFamily="34" charset="0"/>
              <a:buChar char="•"/>
            </a:pPr>
            <a:r>
              <a:rPr lang="en-GB" sz="1050" dirty="0">
                <a:latin typeface="Century Gothic" panose="020B0502020202020204" pitchFamily="34" charset="0"/>
              </a:rPr>
              <a:t>Recognise that soils are made from rocks and organic matter. </a:t>
            </a:r>
          </a:p>
          <a:p>
            <a:endParaRPr lang="en-GB" sz="900" dirty="0">
              <a:latin typeface="Century Gothic" panose="020B0502020202020204" pitchFamily="34"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571599" y="572090"/>
            <a:ext cx="2220013" cy="239201"/>
          </a:xfrm>
          <a:prstGeom prst="rect">
            <a:avLst/>
          </a:prstGeom>
        </p:spPr>
      </p:pic>
      <p:sp>
        <p:nvSpPr>
          <p:cNvPr id="8" name="Right Bracket 7"/>
          <p:cNvSpPr/>
          <p:nvPr/>
        </p:nvSpPr>
        <p:spPr>
          <a:xfrm>
            <a:off x="8361575" y="1181597"/>
            <a:ext cx="141756" cy="4865983"/>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8480259" y="3614588"/>
            <a:ext cx="805992" cy="230832"/>
          </a:xfrm>
          <a:prstGeom prst="rect">
            <a:avLst/>
          </a:prstGeom>
          <a:noFill/>
        </p:spPr>
        <p:txBody>
          <a:bodyPr wrap="square" rtlCol="0">
            <a:spAutoFit/>
          </a:bodyPr>
          <a:lstStyle/>
          <a:p>
            <a:r>
              <a:rPr lang="en-GB" sz="900" dirty="0">
                <a:latin typeface="Century Gothic" panose="020B0502020202020204" pitchFamily="34" charset="0"/>
              </a:rPr>
              <a:t>Physics </a:t>
            </a:r>
          </a:p>
        </p:txBody>
      </p:sp>
      <p:sp>
        <p:nvSpPr>
          <p:cNvPr id="10" name="TextBox 9"/>
          <p:cNvSpPr txBox="1"/>
          <p:nvPr/>
        </p:nvSpPr>
        <p:spPr>
          <a:xfrm>
            <a:off x="4846664" y="1107767"/>
            <a:ext cx="3675521" cy="4939814"/>
          </a:xfrm>
          <a:prstGeom prst="rect">
            <a:avLst/>
          </a:prstGeom>
          <a:noFill/>
        </p:spPr>
        <p:txBody>
          <a:bodyPr wrap="square" rtlCol="0">
            <a:spAutoFit/>
          </a:bodyPr>
          <a:lstStyle/>
          <a:p>
            <a:r>
              <a:rPr lang="en-GB" sz="1050" b="1" dirty="0">
                <a:latin typeface="Century Gothic" panose="020B0502020202020204" pitchFamily="34" charset="0"/>
              </a:rPr>
              <a:t>Light</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Recognise that they need light in order to see things and that dark is the absence of light </a:t>
            </a:r>
          </a:p>
          <a:p>
            <a:pPr marL="214313" indent="-214313">
              <a:buFont typeface="Arial" panose="020B0604020202020204" pitchFamily="34" charset="0"/>
              <a:buChar char="•"/>
            </a:pPr>
            <a:r>
              <a:rPr lang="en-GB" sz="1050" dirty="0">
                <a:latin typeface="Century Gothic" panose="020B0502020202020204" pitchFamily="34" charset="0"/>
              </a:rPr>
              <a:t>Notice that light is reflected from surfaces </a:t>
            </a:r>
          </a:p>
          <a:p>
            <a:pPr marL="214313" indent="-214313">
              <a:buFont typeface="Arial" panose="020B0604020202020204" pitchFamily="34" charset="0"/>
              <a:buChar char="•"/>
            </a:pPr>
            <a:r>
              <a:rPr lang="en-GB" sz="1050" dirty="0">
                <a:latin typeface="Century Gothic" panose="020B0502020202020204" pitchFamily="34" charset="0"/>
              </a:rPr>
              <a:t>Recognise that light from the sun can be dangerous and that there are ways to protect their eyes </a:t>
            </a:r>
          </a:p>
          <a:p>
            <a:pPr marL="214313" indent="-214313">
              <a:buFont typeface="Arial" panose="020B0604020202020204" pitchFamily="34" charset="0"/>
              <a:buChar char="•"/>
            </a:pPr>
            <a:r>
              <a:rPr lang="en-GB" sz="1050" dirty="0">
                <a:latin typeface="Century Gothic" panose="020B0502020202020204" pitchFamily="34" charset="0"/>
              </a:rPr>
              <a:t>Recognise that shadows are formed when the light from a light source is blocked by a solid object </a:t>
            </a:r>
          </a:p>
          <a:p>
            <a:pPr marL="214313" indent="-214313">
              <a:buFont typeface="Arial" panose="020B0604020202020204" pitchFamily="34" charset="0"/>
              <a:buChar char="•"/>
            </a:pPr>
            <a:r>
              <a:rPr lang="en-GB" sz="1050" dirty="0">
                <a:latin typeface="Century Gothic" panose="020B0502020202020204" pitchFamily="34" charset="0"/>
              </a:rPr>
              <a:t>Find patterns in the way that the size of shadows change. </a:t>
            </a:r>
          </a:p>
          <a:p>
            <a:endParaRPr lang="en-GB" sz="1050" dirty="0">
              <a:latin typeface="Century Gothic" panose="020B0502020202020204" pitchFamily="34" charset="0"/>
            </a:endParaRPr>
          </a:p>
          <a:p>
            <a:endParaRPr lang="en-GB" sz="1050" dirty="0">
              <a:latin typeface="Century Gothic" panose="020B0502020202020204" pitchFamily="34" charset="0"/>
            </a:endParaRPr>
          </a:p>
          <a:p>
            <a:r>
              <a:rPr lang="en-GB" sz="1050" b="1" dirty="0">
                <a:latin typeface="Century Gothic" panose="020B0502020202020204" pitchFamily="34" charset="0"/>
              </a:rPr>
              <a:t>Forces and magnets</a:t>
            </a:r>
          </a:p>
          <a:p>
            <a:r>
              <a:rPr lang="en-GB" sz="1050" dirty="0">
                <a:latin typeface="Century Gothic" panose="020B0502020202020204" pitchFamily="34" charset="0"/>
              </a:rPr>
              <a:t>Pupils should be taught to: </a:t>
            </a:r>
          </a:p>
          <a:p>
            <a:pPr marL="214313" indent="-214313">
              <a:buFont typeface="Arial" panose="020B0604020202020204" pitchFamily="34" charset="0"/>
              <a:buChar char="•"/>
            </a:pPr>
            <a:r>
              <a:rPr lang="en-GB" sz="1050" dirty="0">
                <a:latin typeface="Century Gothic" panose="020B0502020202020204" pitchFamily="34" charset="0"/>
              </a:rPr>
              <a:t>Compare how things move on different surfaces </a:t>
            </a:r>
          </a:p>
          <a:p>
            <a:pPr marL="214313" indent="-214313">
              <a:buFont typeface="Arial" panose="020B0604020202020204" pitchFamily="34" charset="0"/>
              <a:buChar char="•"/>
            </a:pPr>
            <a:r>
              <a:rPr lang="en-GB" sz="1050" dirty="0">
                <a:latin typeface="Century Gothic" panose="020B0502020202020204" pitchFamily="34" charset="0"/>
              </a:rPr>
              <a:t>Notice that some forces need contact between two objects, but magnetic forces can act at a distance </a:t>
            </a:r>
          </a:p>
          <a:p>
            <a:pPr marL="214313" indent="-214313">
              <a:buFont typeface="Arial" panose="020B0604020202020204" pitchFamily="34" charset="0"/>
              <a:buChar char="•"/>
            </a:pPr>
            <a:r>
              <a:rPr lang="en-GB" sz="1050" dirty="0">
                <a:latin typeface="Century Gothic" panose="020B0502020202020204" pitchFamily="34" charset="0"/>
              </a:rPr>
              <a:t>Observe how magnets attract or repel each other and attract some materials and not others </a:t>
            </a:r>
          </a:p>
          <a:p>
            <a:pPr marL="214313" indent="-214313">
              <a:buFont typeface="Arial" panose="020B0604020202020204" pitchFamily="34" charset="0"/>
              <a:buChar char="•"/>
            </a:pPr>
            <a:r>
              <a:rPr lang="en-GB" sz="1050" dirty="0">
                <a:latin typeface="Century Gothic" panose="020B0502020202020204" pitchFamily="34" charset="0"/>
              </a:rPr>
              <a:t>Compare and group together a variety of everyday materials on the basis of whether they are attracted to a magnet, and identify some magnetic materials </a:t>
            </a:r>
          </a:p>
          <a:p>
            <a:pPr marL="214313" indent="-214313">
              <a:buFont typeface="Arial" panose="020B0604020202020204" pitchFamily="34" charset="0"/>
              <a:buChar char="•"/>
            </a:pPr>
            <a:r>
              <a:rPr lang="en-GB" sz="1050" dirty="0">
                <a:latin typeface="Century Gothic" panose="020B0502020202020204" pitchFamily="34" charset="0"/>
              </a:rPr>
              <a:t>Describe magnets as having two poles </a:t>
            </a:r>
          </a:p>
          <a:p>
            <a:pPr marL="214313" indent="-214313">
              <a:buFont typeface="Arial" panose="020B0604020202020204" pitchFamily="34" charset="0"/>
              <a:buChar char="•"/>
            </a:pPr>
            <a:r>
              <a:rPr lang="en-GB" sz="1050" dirty="0">
                <a:latin typeface="Century Gothic" panose="020B0502020202020204" pitchFamily="34" charset="0"/>
              </a:rPr>
              <a:t>Predict whether two magnets will attract or repel each other, depending on which poles are facing. </a:t>
            </a:r>
          </a:p>
        </p:txBody>
      </p:sp>
      <p:sp>
        <p:nvSpPr>
          <p:cNvPr id="11" name="Right Bracket 10"/>
          <p:cNvSpPr/>
          <p:nvPr/>
        </p:nvSpPr>
        <p:spPr>
          <a:xfrm>
            <a:off x="3825899" y="1163383"/>
            <a:ext cx="105867" cy="3428937"/>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2" name="TextBox 11"/>
          <p:cNvSpPr txBox="1"/>
          <p:nvPr/>
        </p:nvSpPr>
        <p:spPr>
          <a:xfrm>
            <a:off x="3888631" y="2762435"/>
            <a:ext cx="805992" cy="230832"/>
          </a:xfrm>
          <a:prstGeom prst="rect">
            <a:avLst/>
          </a:prstGeom>
          <a:noFill/>
        </p:spPr>
        <p:txBody>
          <a:bodyPr wrap="square" rtlCol="0">
            <a:spAutoFit/>
          </a:bodyPr>
          <a:lstStyle/>
          <a:p>
            <a:r>
              <a:rPr lang="en-GB" sz="900" dirty="0">
                <a:latin typeface="Century Gothic" panose="020B0502020202020204" pitchFamily="34" charset="0"/>
              </a:rPr>
              <a:t>Biology</a:t>
            </a:r>
          </a:p>
        </p:txBody>
      </p:sp>
      <p:sp>
        <p:nvSpPr>
          <p:cNvPr id="13" name="Right Bracket 12"/>
          <p:cNvSpPr/>
          <p:nvPr/>
        </p:nvSpPr>
        <p:spPr>
          <a:xfrm>
            <a:off x="3825899" y="4894593"/>
            <a:ext cx="125465" cy="131788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4" name="TextBox 13"/>
          <p:cNvSpPr txBox="1"/>
          <p:nvPr/>
        </p:nvSpPr>
        <p:spPr>
          <a:xfrm>
            <a:off x="3930401" y="5438117"/>
            <a:ext cx="805992" cy="230832"/>
          </a:xfrm>
          <a:prstGeom prst="rect">
            <a:avLst/>
          </a:prstGeom>
          <a:noFill/>
        </p:spPr>
        <p:txBody>
          <a:bodyPr wrap="square" rtlCol="0">
            <a:spAutoFit/>
          </a:bodyPr>
          <a:lstStyle/>
          <a:p>
            <a:r>
              <a:rPr lang="en-GB" sz="900" dirty="0">
                <a:latin typeface="Century Gothic" panose="020B0502020202020204" pitchFamily="34" charset="0"/>
              </a:rPr>
              <a:t>Chemistry</a:t>
            </a:r>
          </a:p>
        </p:txBody>
      </p:sp>
      <p:sp>
        <p:nvSpPr>
          <p:cNvPr id="2" name="Footer Placeholder 1">
            <a:extLst>
              <a:ext uri="{FF2B5EF4-FFF2-40B4-BE49-F238E27FC236}">
                <a16:creationId xmlns:a16="http://schemas.microsoft.com/office/drawing/2014/main" id="{D2F12AED-5D07-4BB6-81AD-B19C7D1CA0D2}"/>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7</a:t>
            </a:fld>
            <a:endParaRPr lang="en-GB" dirty="0"/>
          </a:p>
        </p:txBody>
      </p:sp>
    </p:spTree>
    <p:extLst>
      <p:ext uri="{BB962C8B-B14F-4D97-AF65-F5344CB8AC3E}">
        <p14:creationId xmlns:p14="http://schemas.microsoft.com/office/powerpoint/2010/main" val="218665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5656" y="382289"/>
            <a:ext cx="3517087" cy="5663089"/>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Year 4 </a:t>
            </a:r>
            <a:endParaRPr lang="en-GB" sz="1200" dirty="0">
              <a:latin typeface="Century Gothic" panose="020B0502020202020204" pitchFamily="34" charset="0"/>
            </a:endParaRPr>
          </a:p>
          <a:p>
            <a:endParaRPr lang="en-GB" sz="900" b="1" dirty="0">
              <a:latin typeface="Century Gothic" panose="020B0502020202020204" pitchFamily="34" charset="0"/>
            </a:endParaRPr>
          </a:p>
          <a:p>
            <a:endParaRPr lang="en-GB" sz="900" b="1" dirty="0">
              <a:latin typeface="Century Gothic" panose="020B0502020202020204" pitchFamily="34" charset="0"/>
            </a:endParaRPr>
          </a:p>
          <a:p>
            <a:r>
              <a:rPr lang="en-GB" sz="1000" b="1" dirty="0">
                <a:latin typeface="Century Gothic" panose="020B0502020202020204" pitchFamily="34" charset="0"/>
              </a:rPr>
              <a:t>Living things and their habitats</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Recognise that living things can be grouped in a variety of ways</a:t>
            </a:r>
          </a:p>
          <a:p>
            <a:pPr marL="214313" indent="-214313">
              <a:buFont typeface="Arial" panose="020B0604020202020204" pitchFamily="34" charset="0"/>
              <a:buChar char="•"/>
            </a:pPr>
            <a:r>
              <a:rPr lang="en-GB" sz="1000" dirty="0">
                <a:latin typeface="Century Gothic" panose="020B0502020202020204" pitchFamily="34" charset="0"/>
              </a:rPr>
              <a:t>Explore and use classification keys to help group, identify and name a variety of living things in their local and wider environment </a:t>
            </a:r>
          </a:p>
          <a:p>
            <a:pPr marL="214313" indent="-214313">
              <a:buFont typeface="Arial" panose="020B0604020202020204" pitchFamily="34" charset="0"/>
              <a:buChar char="•"/>
            </a:pPr>
            <a:r>
              <a:rPr lang="en-GB" sz="1000" dirty="0">
                <a:latin typeface="Century Gothic" panose="020B0502020202020204" pitchFamily="34" charset="0"/>
              </a:rPr>
              <a:t>Recognise that environments can change and that this can sometimes pose dangers to living things. </a:t>
            </a:r>
          </a:p>
          <a:p>
            <a:endParaRPr lang="en-GB" sz="1000" dirty="0">
              <a:latin typeface="Century Gothic" panose="020B0502020202020204" pitchFamily="34" charset="0"/>
            </a:endParaRPr>
          </a:p>
          <a:p>
            <a:r>
              <a:rPr lang="en-GB" sz="1000" b="1" dirty="0">
                <a:latin typeface="Century Gothic" panose="020B0502020202020204" pitchFamily="34" charset="0"/>
              </a:rPr>
              <a:t>Animals, including humans</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Describe the simple functions of the basic parts of the digestive system in humans </a:t>
            </a:r>
          </a:p>
          <a:p>
            <a:pPr marL="214313" indent="-214313">
              <a:buFont typeface="Arial" panose="020B0604020202020204" pitchFamily="34" charset="0"/>
              <a:buChar char="•"/>
            </a:pPr>
            <a:r>
              <a:rPr lang="en-GB" sz="1000" dirty="0">
                <a:latin typeface="Century Gothic" panose="020B0502020202020204" pitchFamily="34" charset="0"/>
              </a:rPr>
              <a:t>Identify the different types of teeth in humans and their simple functions </a:t>
            </a:r>
          </a:p>
          <a:p>
            <a:pPr marL="214313" indent="-214313">
              <a:buFont typeface="Arial" panose="020B0604020202020204" pitchFamily="34" charset="0"/>
              <a:buChar char="•"/>
            </a:pPr>
            <a:r>
              <a:rPr lang="en-GB" sz="1000" dirty="0">
                <a:latin typeface="Century Gothic" panose="020B0502020202020204" pitchFamily="34" charset="0"/>
              </a:rPr>
              <a:t>Construct and interpret a variety of food chains, identifying producers, predators and prey. </a:t>
            </a:r>
          </a:p>
          <a:p>
            <a:endParaRPr lang="en-GB" sz="1000" dirty="0">
              <a:latin typeface="Century Gothic" panose="020B0502020202020204" pitchFamily="34" charset="0"/>
            </a:endParaRPr>
          </a:p>
          <a:p>
            <a:r>
              <a:rPr lang="en-GB" sz="1000" b="1" dirty="0">
                <a:latin typeface="Century Gothic" panose="020B0502020202020204" pitchFamily="34" charset="0"/>
              </a:rPr>
              <a:t>States of matter</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Compare and group materials together, according to whether they are solids, liquids or gases </a:t>
            </a:r>
          </a:p>
          <a:p>
            <a:pPr marL="214313" indent="-214313">
              <a:buFont typeface="Arial" panose="020B0604020202020204" pitchFamily="34" charset="0"/>
              <a:buChar char="•"/>
            </a:pPr>
            <a:r>
              <a:rPr lang="en-GB" sz="1000" dirty="0">
                <a:latin typeface="Century Gothic" panose="020B0502020202020204" pitchFamily="34" charset="0"/>
              </a:rPr>
              <a:t>Observe that some materials change state when they are heated or cooled, and measure or research the temperature at which this happens in degrees Celsius (°C) </a:t>
            </a:r>
          </a:p>
          <a:p>
            <a:pPr marL="214313" indent="-214313">
              <a:buFont typeface="Arial" panose="020B0604020202020204" pitchFamily="34" charset="0"/>
              <a:buChar char="•"/>
            </a:pPr>
            <a:r>
              <a:rPr lang="en-GB" sz="1000" dirty="0">
                <a:latin typeface="Century Gothic" panose="020B0502020202020204" pitchFamily="34" charset="0"/>
              </a:rPr>
              <a:t>Identify the part played by evaporation and condensation in the water cycle and associate the rate of evaporation with temperature. </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486400" y="491752"/>
            <a:ext cx="2220013" cy="239201"/>
          </a:xfrm>
          <a:prstGeom prst="rect">
            <a:avLst/>
          </a:prstGeom>
        </p:spPr>
      </p:pic>
      <p:sp>
        <p:nvSpPr>
          <p:cNvPr id="8" name="Right Bracket 7"/>
          <p:cNvSpPr/>
          <p:nvPr/>
        </p:nvSpPr>
        <p:spPr>
          <a:xfrm>
            <a:off x="3662743" y="1119609"/>
            <a:ext cx="97865" cy="2896210"/>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3776540" y="2452298"/>
            <a:ext cx="805992" cy="230832"/>
          </a:xfrm>
          <a:prstGeom prst="rect">
            <a:avLst/>
          </a:prstGeom>
          <a:noFill/>
        </p:spPr>
        <p:txBody>
          <a:bodyPr wrap="square" rtlCol="0">
            <a:spAutoFit/>
          </a:bodyPr>
          <a:lstStyle/>
          <a:p>
            <a:r>
              <a:rPr lang="en-GB" sz="900" dirty="0">
                <a:latin typeface="Century Gothic" panose="020B0502020202020204" pitchFamily="34" charset="0"/>
              </a:rPr>
              <a:t>Biology</a:t>
            </a:r>
          </a:p>
        </p:txBody>
      </p:sp>
      <p:sp>
        <p:nvSpPr>
          <p:cNvPr id="10" name="Right Bracket 9"/>
          <p:cNvSpPr/>
          <p:nvPr/>
        </p:nvSpPr>
        <p:spPr>
          <a:xfrm>
            <a:off x="3595575" y="4268213"/>
            <a:ext cx="144941" cy="1698953"/>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1" name="TextBox 10"/>
          <p:cNvSpPr txBox="1"/>
          <p:nvPr/>
        </p:nvSpPr>
        <p:spPr>
          <a:xfrm>
            <a:off x="3729910" y="4989529"/>
            <a:ext cx="805992" cy="230832"/>
          </a:xfrm>
          <a:prstGeom prst="rect">
            <a:avLst/>
          </a:prstGeom>
          <a:noFill/>
        </p:spPr>
        <p:txBody>
          <a:bodyPr wrap="square" rtlCol="0">
            <a:spAutoFit/>
          </a:bodyPr>
          <a:lstStyle/>
          <a:p>
            <a:r>
              <a:rPr lang="en-GB" sz="900" dirty="0">
                <a:latin typeface="Century Gothic" panose="020B0502020202020204" pitchFamily="34" charset="0"/>
              </a:rPr>
              <a:t>Chemistry</a:t>
            </a:r>
          </a:p>
        </p:txBody>
      </p:sp>
      <p:sp>
        <p:nvSpPr>
          <p:cNvPr id="12" name="TextBox 11"/>
          <p:cNvSpPr txBox="1"/>
          <p:nvPr/>
        </p:nvSpPr>
        <p:spPr>
          <a:xfrm>
            <a:off x="4731631" y="1045146"/>
            <a:ext cx="3198065" cy="5016758"/>
          </a:xfrm>
          <a:prstGeom prst="rect">
            <a:avLst/>
          </a:prstGeom>
          <a:noFill/>
        </p:spPr>
        <p:txBody>
          <a:bodyPr wrap="square" rtlCol="0">
            <a:spAutoFit/>
          </a:bodyPr>
          <a:lstStyle/>
          <a:p>
            <a:r>
              <a:rPr lang="en-GB" sz="1000" b="1" dirty="0">
                <a:latin typeface="Century Gothic" panose="020B0502020202020204" pitchFamily="34" charset="0"/>
              </a:rPr>
              <a:t>Sound</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Identify how sounds are made, associating some of them with something vibrating </a:t>
            </a:r>
          </a:p>
          <a:p>
            <a:pPr marL="214313" indent="-214313">
              <a:buFont typeface="Arial" panose="020B0604020202020204" pitchFamily="34" charset="0"/>
              <a:buChar char="•"/>
            </a:pPr>
            <a:r>
              <a:rPr lang="en-GB" sz="1000" dirty="0">
                <a:latin typeface="Century Gothic" panose="020B0502020202020204" pitchFamily="34" charset="0"/>
              </a:rPr>
              <a:t>Recognise that vibrations from sounds travel through a medium to the ear </a:t>
            </a:r>
          </a:p>
          <a:p>
            <a:pPr marL="214313" indent="-214313">
              <a:buFont typeface="Arial" panose="020B0604020202020204" pitchFamily="34" charset="0"/>
              <a:buChar char="•"/>
            </a:pPr>
            <a:r>
              <a:rPr lang="en-GB" sz="1000" dirty="0">
                <a:latin typeface="Century Gothic" panose="020B0502020202020204" pitchFamily="34" charset="0"/>
              </a:rPr>
              <a:t>Find patterns between the pitch of a sound and features of the object that produced it </a:t>
            </a:r>
          </a:p>
          <a:p>
            <a:pPr marL="214313" indent="-214313">
              <a:buFont typeface="Arial" panose="020B0604020202020204" pitchFamily="34" charset="0"/>
              <a:buChar char="•"/>
            </a:pPr>
            <a:r>
              <a:rPr lang="en-GB" sz="1000" dirty="0">
                <a:latin typeface="Century Gothic" panose="020B0502020202020204" pitchFamily="34" charset="0"/>
              </a:rPr>
              <a:t>Find patterns between the volume of a sound and the strength of the vibrations that produced it </a:t>
            </a:r>
          </a:p>
          <a:p>
            <a:pPr marL="214313" indent="-214313">
              <a:buFont typeface="Arial" panose="020B0604020202020204" pitchFamily="34" charset="0"/>
              <a:buChar char="•"/>
            </a:pPr>
            <a:r>
              <a:rPr lang="en-GB" sz="1000" dirty="0">
                <a:latin typeface="Century Gothic" panose="020B0502020202020204" pitchFamily="34" charset="0"/>
              </a:rPr>
              <a:t>Recognise that sounds get fainter as the distance from the sound source increases. </a:t>
            </a:r>
          </a:p>
          <a:p>
            <a:endParaRPr lang="en-GB" sz="1000" dirty="0">
              <a:latin typeface="Century Gothic" panose="020B0502020202020204" pitchFamily="34" charset="0"/>
            </a:endParaRPr>
          </a:p>
          <a:p>
            <a:r>
              <a:rPr lang="en-GB" sz="1000" b="1" dirty="0">
                <a:latin typeface="Century Gothic" panose="020B0502020202020204" pitchFamily="34" charset="0"/>
              </a:rPr>
              <a:t>Electricity</a:t>
            </a:r>
          </a:p>
          <a:p>
            <a:r>
              <a:rPr lang="en-GB" sz="1000" dirty="0">
                <a:latin typeface="Century Gothic" panose="020B0502020202020204" pitchFamily="34" charset="0"/>
              </a:rPr>
              <a:t>Pupils should be taught to: </a:t>
            </a:r>
          </a:p>
          <a:p>
            <a:pPr marL="214313" indent="-214313">
              <a:buFont typeface="Arial" panose="020B0604020202020204" pitchFamily="34" charset="0"/>
              <a:buChar char="•"/>
            </a:pPr>
            <a:r>
              <a:rPr lang="en-GB" sz="1000" dirty="0">
                <a:latin typeface="Century Gothic" panose="020B0502020202020204" pitchFamily="34" charset="0"/>
              </a:rPr>
              <a:t>Identify common appliances that run on electricity </a:t>
            </a:r>
          </a:p>
          <a:p>
            <a:pPr marL="214313" indent="-214313">
              <a:buFont typeface="Arial" panose="020B0604020202020204" pitchFamily="34" charset="0"/>
              <a:buChar char="•"/>
            </a:pPr>
            <a:r>
              <a:rPr lang="en-GB" sz="1000" dirty="0">
                <a:latin typeface="Century Gothic" panose="020B0502020202020204" pitchFamily="34" charset="0"/>
              </a:rPr>
              <a:t>Construct a simple series electrical circuit, identifying and naming its basic parts, including cells, wires, bulbs, switches and buzzers </a:t>
            </a:r>
          </a:p>
          <a:p>
            <a:pPr marL="214313" indent="-214313">
              <a:buFont typeface="Arial" panose="020B0604020202020204" pitchFamily="34" charset="0"/>
              <a:buChar char="•"/>
            </a:pPr>
            <a:r>
              <a:rPr lang="en-GB" sz="1000" dirty="0">
                <a:latin typeface="Century Gothic" panose="020B0502020202020204" pitchFamily="34" charset="0"/>
              </a:rPr>
              <a:t>Identify whether or not a lamp will light in a simple series circuit, based on whether or not the lamp is part of a complete loop with a battery </a:t>
            </a:r>
          </a:p>
          <a:p>
            <a:pPr marL="214313" indent="-214313">
              <a:buFont typeface="Arial" panose="020B0604020202020204" pitchFamily="34" charset="0"/>
              <a:buChar char="•"/>
            </a:pPr>
            <a:r>
              <a:rPr lang="en-GB" sz="1000" dirty="0">
                <a:latin typeface="Century Gothic" panose="020B0502020202020204" pitchFamily="34" charset="0"/>
              </a:rPr>
              <a:t>Recognise that a switch opens and closes a circuit and associate this with whether or not a lamp lights in a simple series circuit </a:t>
            </a:r>
          </a:p>
          <a:p>
            <a:pPr marL="214313" indent="-214313">
              <a:buFont typeface="Arial" panose="020B0604020202020204" pitchFamily="34" charset="0"/>
              <a:buChar char="•"/>
            </a:pPr>
            <a:r>
              <a:rPr lang="en-GB" sz="1000" dirty="0">
                <a:latin typeface="Century Gothic" panose="020B0502020202020204" pitchFamily="34" charset="0"/>
              </a:rPr>
              <a:t>Recognise some common conductors and insulators, and associate metals with being good conductors. </a:t>
            </a:r>
          </a:p>
        </p:txBody>
      </p:sp>
      <p:sp>
        <p:nvSpPr>
          <p:cNvPr id="13" name="Right Bracket 12"/>
          <p:cNvSpPr/>
          <p:nvPr/>
        </p:nvSpPr>
        <p:spPr>
          <a:xfrm>
            <a:off x="8125425" y="1119610"/>
            <a:ext cx="134336" cy="4847556"/>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14" name="TextBox 13"/>
          <p:cNvSpPr txBox="1"/>
          <p:nvPr/>
        </p:nvSpPr>
        <p:spPr>
          <a:xfrm>
            <a:off x="8259761" y="3438109"/>
            <a:ext cx="805992" cy="230832"/>
          </a:xfrm>
          <a:prstGeom prst="rect">
            <a:avLst/>
          </a:prstGeom>
          <a:noFill/>
        </p:spPr>
        <p:txBody>
          <a:bodyPr wrap="square" rtlCol="0">
            <a:spAutoFit/>
          </a:bodyPr>
          <a:lstStyle/>
          <a:p>
            <a:r>
              <a:rPr lang="en-GB" sz="900" dirty="0">
                <a:latin typeface="Century Gothic" panose="020B0502020202020204" pitchFamily="34" charset="0"/>
              </a:rPr>
              <a:t>Physics</a:t>
            </a:r>
          </a:p>
        </p:txBody>
      </p:sp>
      <p:sp>
        <p:nvSpPr>
          <p:cNvPr id="2" name="Footer Placeholder 1">
            <a:extLst>
              <a:ext uri="{FF2B5EF4-FFF2-40B4-BE49-F238E27FC236}">
                <a16:creationId xmlns:a16="http://schemas.microsoft.com/office/drawing/2014/main" id="{55C7633E-1A6B-4D95-A311-4F4943E04A08}"/>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8</a:t>
            </a:fld>
            <a:endParaRPr lang="en-GB" dirty="0"/>
          </a:p>
        </p:txBody>
      </p:sp>
    </p:spTree>
    <p:extLst>
      <p:ext uri="{BB962C8B-B14F-4D97-AF65-F5344CB8AC3E}">
        <p14:creationId xmlns:p14="http://schemas.microsoft.com/office/powerpoint/2010/main" val="1998158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2805" y="401342"/>
            <a:ext cx="7628641" cy="5509200"/>
          </a:xfrm>
          <a:prstGeom prst="rect">
            <a:avLst/>
          </a:prstGeom>
          <a:noFill/>
        </p:spPr>
        <p:txBody>
          <a:bodyPr wrap="square" rtlCol="0">
            <a:spAutoFit/>
          </a:bodyPr>
          <a:lstStyle/>
          <a:p>
            <a:r>
              <a:rPr lang="en-GB" sz="1200" b="1" dirty="0">
                <a:latin typeface="Century Gothic" panose="020B0502020202020204" pitchFamily="34" charset="0"/>
              </a:rPr>
              <a:t>What the national curriculum </a:t>
            </a:r>
          </a:p>
          <a:p>
            <a:r>
              <a:rPr lang="en-GB" sz="1200" b="1" dirty="0">
                <a:latin typeface="Century Gothic" panose="020B0502020202020204" pitchFamily="34" charset="0"/>
              </a:rPr>
              <a:t>requires in science at upper key stage 2</a:t>
            </a:r>
          </a:p>
          <a:p>
            <a:endParaRPr lang="en-GB" sz="900" b="1" dirty="0">
              <a:latin typeface="Century Gothic" panose="020B0502020202020204" pitchFamily="34" charset="0"/>
            </a:endParaRPr>
          </a:p>
          <a:p>
            <a:endParaRPr lang="en-GB" sz="1100" b="1" dirty="0">
              <a:latin typeface="Century Gothic" panose="020B0502020202020204" pitchFamily="34" charset="0"/>
            </a:endParaRPr>
          </a:p>
          <a:p>
            <a:r>
              <a:rPr lang="en-GB" sz="1400" b="1" dirty="0">
                <a:latin typeface="Century Gothic" panose="020B0502020202020204" pitchFamily="34" charset="0"/>
              </a:rPr>
              <a:t>Working scientifically</a:t>
            </a:r>
          </a:p>
          <a:p>
            <a:r>
              <a:rPr lang="en-GB" sz="1400" dirty="0">
                <a:latin typeface="Century Gothic" panose="020B0502020202020204" pitchFamily="34" charset="0"/>
              </a:rPr>
              <a:t>During Years 5 and 6, pupils should be taught to use the following practical scientific methods, processes and skills through the teaching of the programme of study content: </a:t>
            </a:r>
          </a:p>
          <a:p>
            <a:endParaRPr lang="en-GB" sz="1400" dirty="0">
              <a:latin typeface="Century Gothic" panose="020B0502020202020204" pitchFamily="34" charset="0"/>
            </a:endParaRPr>
          </a:p>
          <a:p>
            <a:pPr marL="214313" indent="-214313">
              <a:buFont typeface="Arial" panose="020B0604020202020204" pitchFamily="34" charset="0"/>
              <a:buChar char="•"/>
            </a:pPr>
            <a:r>
              <a:rPr lang="en-GB" sz="1400" dirty="0">
                <a:latin typeface="Century Gothic" panose="020B0502020202020204" pitchFamily="34" charset="0"/>
              </a:rPr>
              <a:t>Planning different types of scientific enquiries to answer questions, including recognising and controlling variables where necessary </a:t>
            </a:r>
          </a:p>
          <a:p>
            <a:pPr marL="214313" indent="-214313">
              <a:buFont typeface="Arial" panose="020B0604020202020204" pitchFamily="34" charset="0"/>
              <a:buChar char="•"/>
            </a:pPr>
            <a:endParaRPr lang="en-GB" sz="1400" dirty="0">
              <a:latin typeface="Century Gothic" panose="020B0502020202020204" pitchFamily="34" charset="0"/>
            </a:endParaRPr>
          </a:p>
          <a:p>
            <a:pPr marL="214313" indent="-214313">
              <a:buFont typeface="Arial" panose="020B0604020202020204" pitchFamily="34" charset="0"/>
              <a:buChar char="•"/>
            </a:pPr>
            <a:r>
              <a:rPr lang="en-GB" sz="1400" dirty="0">
                <a:latin typeface="Century Gothic" panose="020B0502020202020204" pitchFamily="34" charset="0"/>
              </a:rPr>
              <a:t>Taking measurements, using a range of scientific equipment, with increasing accuracy and precision, taking repeat readings when appropriate </a:t>
            </a:r>
          </a:p>
          <a:p>
            <a:pPr marL="214313" indent="-214313">
              <a:buFont typeface="Arial" panose="020B0604020202020204" pitchFamily="34" charset="0"/>
              <a:buChar char="•"/>
            </a:pPr>
            <a:endParaRPr lang="en-GB" sz="1400" dirty="0">
              <a:latin typeface="Century Gothic" panose="020B0502020202020204" pitchFamily="34" charset="0"/>
            </a:endParaRPr>
          </a:p>
          <a:p>
            <a:pPr marL="214313" indent="-214313">
              <a:buFont typeface="Arial" panose="020B0604020202020204" pitchFamily="34" charset="0"/>
              <a:buChar char="•"/>
            </a:pPr>
            <a:r>
              <a:rPr lang="en-GB" sz="1400" dirty="0">
                <a:latin typeface="Century Gothic" panose="020B0502020202020204" pitchFamily="34" charset="0"/>
              </a:rPr>
              <a:t>Recording data and results of increasing complexity using scientific diagrams and labels, classification keys, tables, scatter graphs, bar and line graphs </a:t>
            </a:r>
          </a:p>
          <a:p>
            <a:pPr marL="214313" indent="-214313">
              <a:buFont typeface="Arial" panose="020B0604020202020204" pitchFamily="34" charset="0"/>
              <a:buChar char="•"/>
            </a:pPr>
            <a:endParaRPr lang="en-GB" sz="1400" dirty="0">
              <a:latin typeface="Century Gothic" panose="020B0502020202020204" pitchFamily="34" charset="0"/>
            </a:endParaRPr>
          </a:p>
          <a:p>
            <a:pPr marL="214313" indent="-214313">
              <a:buFont typeface="Arial" panose="020B0604020202020204" pitchFamily="34" charset="0"/>
              <a:buChar char="•"/>
            </a:pPr>
            <a:r>
              <a:rPr lang="en-GB" sz="1400" dirty="0">
                <a:latin typeface="Century Gothic" panose="020B0502020202020204" pitchFamily="34" charset="0"/>
              </a:rPr>
              <a:t>Using test results to make predictions to set up further comparative and fair tests </a:t>
            </a:r>
          </a:p>
          <a:p>
            <a:pPr marL="214313" indent="-214313">
              <a:buFont typeface="Arial" panose="020B0604020202020204" pitchFamily="34" charset="0"/>
              <a:buChar char="•"/>
            </a:pPr>
            <a:endParaRPr lang="en-GB" sz="1400" dirty="0">
              <a:latin typeface="Century Gothic" panose="020B0502020202020204" pitchFamily="34" charset="0"/>
            </a:endParaRPr>
          </a:p>
          <a:p>
            <a:pPr marL="214313" indent="-214313">
              <a:buFont typeface="Arial" panose="020B0604020202020204" pitchFamily="34" charset="0"/>
              <a:buChar char="•"/>
            </a:pPr>
            <a:r>
              <a:rPr lang="en-GB" sz="1400" dirty="0">
                <a:latin typeface="Century Gothic" panose="020B0502020202020204" pitchFamily="34" charset="0"/>
              </a:rPr>
              <a:t>Reporting and presenting findings from enquiries, including conclusions, causal relationships and explanations of and degree of trust in results, in oral and written forms such as displays and other presentations </a:t>
            </a:r>
          </a:p>
          <a:p>
            <a:pPr marL="214313" indent="-214313">
              <a:buFont typeface="Arial" panose="020B0604020202020204" pitchFamily="34" charset="0"/>
              <a:buChar char="•"/>
            </a:pPr>
            <a:endParaRPr lang="en-GB" sz="1400" dirty="0">
              <a:latin typeface="Century Gothic" panose="020B0502020202020204" pitchFamily="34" charset="0"/>
            </a:endParaRPr>
          </a:p>
          <a:p>
            <a:pPr marL="214313" indent="-214313">
              <a:buFont typeface="Arial" panose="020B0604020202020204" pitchFamily="34" charset="0"/>
              <a:buChar char="•"/>
            </a:pPr>
            <a:r>
              <a:rPr lang="en-GB" sz="1400" dirty="0">
                <a:latin typeface="Century Gothic" panose="020B0502020202020204" pitchFamily="34" charset="0"/>
              </a:rPr>
              <a:t>Identifying scientific evidence that has been used to support or refute ideas or arguments. </a:t>
            </a:r>
            <a:endParaRPr lang="en-GB" sz="1400" b="1" dirty="0">
              <a:latin typeface="Century Gothic" panose="020B0502020202020204" pitchFamily="34" charset="0"/>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592447" y="553236"/>
            <a:ext cx="2220013" cy="239201"/>
          </a:xfrm>
          <a:prstGeom prst="rect">
            <a:avLst/>
          </a:prstGeom>
        </p:spPr>
      </p:pic>
      <p:sp>
        <p:nvSpPr>
          <p:cNvPr id="8" name="Right Bracket 7"/>
          <p:cNvSpPr/>
          <p:nvPr/>
        </p:nvSpPr>
        <p:spPr>
          <a:xfrm>
            <a:off x="7812460" y="1296153"/>
            <a:ext cx="123734" cy="4265661"/>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7936194" y="3155942"/>
            <a:ext cx="1153603" cy="369332"/>
          </a:xfrm>
          <a:prstGeom prst="rect">
            <a:avLst/>
          </a:prstGeom>
          <a:noFill/>
        </p:spPr>
        <p:txBody>
          <a:bodyPr wrap="square" rtlCol="0">
            <a:spAutoFit/>
          </a:bodyPr>
          <a:lstStyle/>
          <a:p>
            <a:r>
              <a:rPr lang="en-GB" sz="900" dirty="0">
                <a:latin typeface="Century Gothic" panose="020B0502020202020204" pitchFamily="34" charset="0"/>
              </a:rPr>
              <a:t>Working scientifically</a:t>
            </a:r>
          </a:p>
        </p:txBody>
      </p:sp>
      <p:sp>
        <p:nvSpPr>
          <p:cNvPr id="2" name="Footer Placeholder 1">
            <a:extLst>
              <a:ext uri="{FF2B5EF4-FFF2-40B4-BE49-F238E27FC236}">
                <a16:creationId xmlns:a16="http://schemas.microsoft.com/office/drawing/2014/main" id="{1B3FFA28-E356-446C-BF12-7DE2BA16C3B6}"/>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9</a:t>
            </a:fld>
            <a:endParaRPr lang="en-GB" dirty="0"/>
          </a:p>
        </p:txBody>
      </p:sp>
    </p:spTree>
    <p:extLst>
      <p:ext uri="{BB962C8B-B14F-4D97-AF65-F5344CB8AC3E}">
        <p14:creationId xmlns:p14="http://schemas.microsoft.com/office/powerpoint/2010/main" val="27106606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6744</TotalTime>
  <Words>9384</Words>
  <Application>Microsoft Office PowerPoint</Application>
  <PresentationFormat>On-screen Show (4:3)</PresentationFormat>
  <Paragraphs>1018</Paragraphs>
  <Slides>34</Slides>
  <Notes>23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Calibri Light</vt:lpstr>
      <vt:lpstr>Century Gothic</vt:lpstr>
      <vt:lpstr>Comic Sans MS</vt:lpstr>
      <vt:lpstr>Lucida Sans Unicode</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Leadership – Geography</dc:title>
  <dc:creator>Tim Nelson</dc:creator>
  <cp:lastModifiedBy>Rudd, Sarah</cp:lastModifiedBy>
  <cp:revision>39</cp:revision>
  <cp:lastPrinted>2019-09-30T14:45:09Z</cp:lastPrinted>
  <dcterms:created xsi:type="dcterms:W3CDTF">2019-05-08T10:59:27Z</dcterms:created>
  <dcterms:modified xsi:type="dcterms:W3CDTF">2019-11-29T09:31:15Z</dcterms:modified>
</cp:coreProperties>
</file>