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546" r:id="rId2"/>
    <p:sldId id="547" r:id="rId3"/>
    <p:sldId id="475" r:id="rId4"/>
    <p:sldId id="539" r:id="rId5"/>
    <p:sldId id="540" r:id="rId6"/>
    <p:sldId id="545" r:id="rId7"/>
    <p:sldId id="544" r:id="rId8"/>
    <p:sldId id="543"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B4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7" autoAdjust="0"/>
    <p:restoredTop sz="94660"/>
  </p:normalViewPr>
  <p:slideViewPr>
    <p:cSldViewPr snapToGrid="0">
      <p:cViewPr varScale="1">
        <p:scale>
          <a:sx n="115" d="100"/>
          <a:sy n="115" d="100"/>
        </p:scale>
        <p:origin x="15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E5502-AA08-4CF5-82E2-BC309D7688C1}" type="datetimeFigureOut">
              <a:rPr lang="en-GB" smtClean="0"/>
              <a:t>29/11/2019</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A5C2A-F50E-498B-8416-1DAB4A761A84}" type="slidenum">
              <a:rPr lang="en-GB" smtClean="0"/>
              <a:t>‹#›</a:t>
            </a:fld>
            <a:endParaRPr lang="en-GB" dirty="0"/>
          </a:p>
        </p:txBody>
      </p:sp>
    </p:spTree>
    <p:extLst>
      <p:ext uri="{BB962C8B-B14F-4D97-AF65-F5344CB8AC3E}">
        <p14:creationId xmlns:p14="http://schemas.microsoft.com/office/powerpoint/2010/main" val="415801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461095D-7FAB-45B0-A9E9-F6D84AA7A8CF}" type="datetime1">
              <a:rPr lang="en-GB" smtClean="0"/>
              <a:t>29/11/2019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4173846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E112AC3-AEAB-427A-80E9-AC92823160E7}" type="datetime1">
              <a:rPr lang="en-GB" smtClean="0"/>
              <a:t>29/11/2019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75305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B9189C-F998-4080-B1C7-99F7D98F3268}" type="datetime1">
              <a:rPr lang="en-GB" smtClean="0"/>
              <a:t>29/11/2019</a:t>
            </a:fld>
            <a:endParaRPr lang="en-GB" dirty="0"/>
          </a:p>
        </p:txBody>
      </p:sp>
      <p:sp>
        <p:nvSpPr>
          <p:cNvPr id="3" name="Footer Placeholder 2"/>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4" name="Slide Number Placeholder 3"/>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246791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E5F265-7680-4A5B-9CB6-7F32E02B0036}" type="datetime1">
              <a:rPr lang="en-GB" smtClean="0"/>
              <a:t>29/11/2019</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r>
              <a:rPr lang="en-GB" smtClean="0"/>
              <a:t>(c) Focus Education (UK) Ltd</a:t>
            </a:r>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3639628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1</a:t>
            </a:fld>
            <a:endParaRPr lang="en-GB" dirty="0"/>
          </a:p>
        </p:txBody>
      </p:sp>
      <p:sp>
        <p:nvSpPr>
          <p:cNvPr id="4" name="Rectangle 3"/>
          <p:cNvSpPr/>
          <p:nvPr/>
        </p:nvSpPr>
        <p:spPr>
          <a:xfrm>
            <a:off x="623454" y="848095"/>
            <a:ext cx="8021782" cy="4448910"/>
          </a:xfrm>
          <a:prstGeom prst="rect">
            <a:avLst/>
          </a:prstGeom>
        </p:spPr>
        <p:txBody>
          <a:bodyPr wrap="square">
            <a:spAutoFit/>
          </a:bodyPr>
          <a:lstStyle/>
          <a:p>
            <a:pPr>
              <a:spcBef>
                <a:spcPts val="295"/>
              </a:spcBef>
              <a:spcAft>
                <a:spcPts val="0"/>
              </a:spcAft>
            </a:pPr>
            <a:r>
              <a:rPr lang="en-GB" sz="2400" b="1" dirty="0">
                <a:solidFill>
                  <a:srgbClr val="0082C9"/>
                </a:solidFill>
                <a:latin typeface="Comic Sans MS" panose="030F0702030302020204" pitchFamily="66" charset="0"/>
                <a:ea typeface="Roboto"/>
                <a:cs typeface="Roboto"/>
              </a:rPr>
              <a:t>Learning in EYFS</a:t>
            </a:r>
            <a:r>
              <a:rPr lang="en-GB" sz="2400" b="1" dirty="0" smtClean="0">
                <a:solidFill>
                  <a:srgbClr val="0082C9"/>
                </a:solidFill>
                <a:latin typeface="Comic Sans MS" panose="030F0702030302020204" pitchFamily="66" charset="0"/>
                <a:ea typeface="Roboto"/>
                <a:cs typeface="Roboto"/>
              </a:rPr>
              <a:t>:</a:t>
            </a:r>
          </a:p>
          <a:p>
            <a:pPr>
              <a:spcBef>
                <a:spcPts val="295"/>
              </a:spcBef>
              <a:spcAft>
                <a:spcPts val="0"/>
              </a:spcAft>
            </a:pPr>
            <a:endParaRPr lang="en-GB" sz="2400" dirty="0">
              <a:latin typeface="Roboto"/>
              <a:ea typeface="Roboto"/>
              <a:cs typeface="Roboto"/>
            </a:endParaRPr>
          </a:p>
          <a:p>
            <a:pPr marL="67310" marR="78105"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 following document </a:t>
            </a:r>
            <a:r>
              <a:rPr lang="en-GB" sz="1600" dirty="0">
                <a:solidFill>
                  <a:srgbClr val="292526"/>
                </a:solidFill>
                <a:latin typeface="Comic Sans MS" panose="030F0702030302020204" pitchFamily="66" charset="0"/>
                <a:ea typeface="Roboto"/>
                <a:cs typeface="Roboto"/>
              </a:rPr>
              <a:t>demonstrates which early years outcomes are prerequisite skills for RE within the national curriculum.</a:t>
            </a:r>
            <a:r>
              <a:rPr lang="en-GB" sz="1600" spc="-80" dirty="0">
                <a:solidFill>
                  <a:srgbClr val="292526"/>
                </a:solidFill>
                <a:latin typeface="Comic Sans MS" panose="030F0702030302020204" pitchFamily="66" charset="0"/>
                <a:ea typeface="Roboto"/>
                <a:cs typeface="Roboto"/>
              </a:rPr>
              <a:t> </a:t>
            </a:r>
            <a:endParaRPr lang="en-GB" sz="1600" spc="-80" dirty="0" smtClean="0">
              <a:solidFill>
                <a:srgbClr val="292526"/>
              </a:solidFill>
              <a:latin typeface="Comic Sans MS" panose="030F0702030302020204" pitchFamily="66" charset="0"/>
              <a:ea typeface="Roboto"/>
              <a:cs typeface="Roboto"/>
            </a:endParaRPr>
          </a:p>
          <a:p>
            <a:pPr marL="67310" marR="78105" algn="just">
              <a:lnSpc>
                <a:spcPct val="105000"/>
              </a:lnSpc>
              <a:spcBef>
                <a:spcPts val="570"/>
              </a:spcBef>
              <a:spcAft>
                <a:spcPts val="0"/>
              </a:spcAft>
            </a:pPr>
            <a:endParaRPr lang="en-GB" sz="1600" spc="-80" dirty="0">
              <a:solidFill>
                <a:srgbClr val="292526"/>
              </a:solidFill>
              <a:latin typeface="Comic Sans MS" panose="030F0702030302020204" pitchFamily="66" charset="0"/>
              <a:ea typeface="Roboto"/>
              <a:cs typeface="Roboto"/>
            </a:endParaRPr>
          </a:p>
          <a:p>
            <a:pPr marL="67310" marR="78105"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a:t>
            </a:r>
            <a:r>
              <a:rPr lang="en-GB" sz="1600" spc="-55" dirty="0" smtClean="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table</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below</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outlines</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the</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most</a:t>
            </a:r>
            <a:r>
              <a:rPr lang="en-GB" sz="1600" spc="-6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relevant</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early</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years</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outcomes</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from</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30-50</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months</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to</a:t>
            </a:r>
            <a:r>
              <a:rPr lang="en-GB" sz="1600" spc="-60" dirty="0">
                <a:solidFill>
                  <a:srgbClr val="292526"/>
                </a:solidFill>
                <a:latin typeface="Comic Sans MS" panose="030F0702030302020204" pitchFamily="66" charset="0"/>
                <a:ea typeface="Roboto"/>
                <a:cs typeface="Roboto"/>
              </a:rPr>
              <a:t> </a:t>
            </a:r>
            <a:r>
              <a:rPr lang="en-GB" sz="1600" spc="-15" dirty="0">
                <a:solidFill>
                  <a:srgbClr val="292526"/>
                </a:solidFill>
                <a:latin typeface="Comic Sans MS" panose="030F0702030302020204" pitchFamily="66" charset="0"/>
                <a:ea typeface="Roboto"/>
                <a:cs typeface="Roboto"/>
              </a:rPr>
              <a:t>ELG,</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brought together</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from</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different</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areas</a:t>
            </a:r>
            <a:r>
              <a:rPr lang="en-GB" sz="1600" spc="-1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of</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the</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Early</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Years</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Foundation</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Stage,</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to</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match</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the</a:t>
            </a:r>
            <a:r>
              <a:rPr lang="en-GB" sz="1600" spc="-1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programme</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of</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study</a:t>
            </a:r>
            <a:r>
              <a:rPr lang="en-GB" sz="1600" spc="-1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for</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RE</a:t>
            </a:r>
            <a:r>
              <a:rPr lang="en-GB" sz="1600" dirty="0" smtClean="0">
                <a:solidFill>
                  <a:srgbClr val="292526"/>
                </a:solidFill>
                <a:latin typeface="Comic Sans MS" panose="030F0702030302020204" pitchFamily="66" charset="0"/>
                <a:ea typeface="Roboto"/>
                <a:cs typeface="Roboto"/>
              </a:rPr>
              <a:t>.</a:t>
            </a:r>
          </a:p>
          <a:p>
            <a:pPr marL="67310" marR="78105" algn="just">
              <a:lnSpc>
                <a:spcPct val="105000"/>
              </a:lnSpc>
              <a:spcBef>
                <a:spcPts val="570"/>
              </a:spcBef>
              <a:spcAft>
                <a:spcPts val="0"/>
              </a:spcAft>
            </a:pPr>
            <a:endParaRPr lang="en-GB" sz="1600" dirty="0">
              <a:latin typeface="Roboto"/>
              <a:ea typeface="Roboto"/>
              <a:cs typeface="Roboto"/>
            </a:endParaRPr>
          </a:p>
          <a:p>
            <a:pPr marL="67310" algn="just">
              <a:spcBef>
                <a:spcPts val="570"/>
              </a:spcBef>
              <a:spcAft>
                <a:spcPts val="0"/>
              </a:spcAft>
            </a:pPr>
            <a:r>
              <a:rPr lang="en-GB" sz="1600" dirty="0">
                <a:solidFill>
                  <a:srgbClr val="292526"/>
                </a:solidFill>
                <a:latin typeface="Comic Sans MS" panose="030F0702030302020204" pitchFamily="66" charset="0"/>
                <a:ea typeface="Roboto"/>
                <a:cs typeface="Roboto"/>
              </a:rPr>
              <a:t>The most relevant early years outcomes for RE are taken from the following areas of learning</a:t>
            </a:r>
            <a:r>
              <a:rPr lang="en-GB" sz="1600" dirty="0" smtClean="0">
                <a:solidFill>
                  <a:srgbClr val="292526"/>
                </a:solidFill>
                <a:latin typeface="Comic Sans MS" panose="030F0702030302020204" pitchFamily="66" charset="0"/>
                <a:ea typeface="Roboto"/>
                <a:cs typeface="Roboto"/>
              </a:rPr>
              <a:t>:</a:t>
            </a:r>
          </a:p>
          <a:p>
            <a:pPr marL="67310" algn="just">
              <a:spcBef>
                <a:spcPts val="570"/>
              </a:spcBef>
              <a:spcAft>
                <a:spcPts val="0"/>
              </a:spcAft>
            </a:pPr>
            <a:endParaRPr lang="en-GB" sz="1600" dirty="0">
              <a:latin typeface="Roboto"/>
              <a:ea typeface="Roboto"/>
              <a:cs typeface="Roboto"/>
            </a:endParaRPr>
          </a:p>
          <a:p>
            <a:pPr marL="342900" lvl="0" indent="-342900">
              <a:spcBef>
                <a:spcPts val="360"/>
              </a:spcBef>
              <a:spcAft>
                <a:spcPts val="0"/>
              </a:spcAft>
              <a:buClr>
                <a:srgbClr val="231F20"/>
              </a:buClr>
              <a:buSzPts val="1100"/>
              <a:buFont typeface="Roboto"/>
              <a:buChar char="•"/>
              <a:tabLst>
                <a:tab pos="571500" algn="l"/>
              </a:tabLst>
            </a:pPr>
            <a:r>
              <a:rPr lang="en-GB" sz="1600" spc="-60" dirty="0">
                <a:solidFill>
                  <a:srgbClr val="231F20"/>
                </a:solidFill>
                <a:latin typeface="Comic Sans MS" panose="030F0702030302020204" pitchFamily="66" charset="0"/>
                <a:ea typeface="Roboto"/>
                <a:cs typeface="Roboto"/>
              </a:rPr>
              <a:t>Personal, Social</a:t>
            </a:r>
            <a:r>
              <a:rPr lang="en-GB" sz="1600" spc="-55" dirty="0">
                <a:solidFill>
                  <a:srgbClr val="231F20"/>
                </a:solidFill>
                <a:latin typeface="Comic Sans MS" panose="030F0702030302020204" pitchFamily="66" charset="0"/>
                <a:ea typeface="Roboto"/>
                <a:cs typeface="Roboto"/>
              </a:rPr>
              <a:t> </a:t>
            </a:r>
            <a:r>
              <a:rPr lang="en-GB" sz="1600" spc="-60" dirty="0">
                <a:solidFill>
                  <a:srgbClr val="231F20"/>
                </a:solidFill>
                <a:latin typeface="Comic Sans MS" panose="030F0702030302020204" pitchFamily="66" charset="0"/>
                <a:ea typeface="Roboto"/>
                <a:cs typeface="Roboto"/>
              </a:rPr>
              <a:t>and</a:t>
            </a:r>
            <a:r>
              <a:rPr lang="en-GB" sz="1600" spc="-55" dirty="0">
                <a:solidFill>
                  <a:srgbClr val="231F20"/>
                </a:solidFill>
                <a:latin typeface="Comic Sans MS" panose="030F0702030302020204" pitchFamily="66" charset="0"/>
                <a:ea typeface="Roboto"/>
                <a:cs typeface="Roboto"/>
              </a:rPr>
              <a:t> </a:t>
            </a:r>
            <a:r>
              <a:rPr lang="en-GB" sz="1600" spc="-60" dirty="0">
                <a:solidFill>
                  <a:srgbClr val="231F20"/>
                </a:solidFill>
                <a:latin typeface="Comic Sans MS" panose="030F0702030302020204" pitchFamily="66" charset="0"/>
                <a:ea typeface="Roboto"/>
                <a:cs typeface="Roboto"/>
              </a:rPr>
              <a:t>Emotional Development</a:t>
            </a:r>
            <a:endParaRPr lang="en-GB" sz="1600" spc="-60" dirty="0">
              <a:latin typeface="Roboto"/>
              <a:ea typeface="Roboto"/>
              <a:cs typeface="Roboto"/>
            </a:endParaRPr>
          </a:p>
          <a:p>
            <a:pPr marL="342900" lvl="0" indent="-342900">
              <a:spcBef>
                <a:spcPts val="195"/>
              </a:spcBef>
              <a:spcAft>
                <a:spcPts val="0"/>
              </a:spcAft>
              <a:buClr>
                <a:srgbClr val="231F20"/>
              </a:buClr>
              <a:buSzPts val="1100"/>
              <a:buFont typeface="Roboto"/>
              <a:buChar char="•"/>
              <a:tabLst>
                <a:tab pos="571500" algn="l"/>
              </a:tabLst>
            </a:pPr>
            <a:r>
              <a:rPr lang="en-GB" sz="1600" spc="-60" dirty="0">
                <a:solidFill>
                  <a:srgbClr val="231F20"/>
                </a:solidFill>
                <a:latin typeface="Comic Sans MS" panose="030F0702030302020204" pitchFamily="66" charset="0"/>
                <a:ea typeface="Roboto"/>
                <a:cs typeface="Roboto"/>
              </a:rPr>
              <a:t>Understanding the</a:t>
            </a:r>
            <a:r>
              <a:rPr lang="en-GB" sz="1600" spc="-120" dirty="0">
                <a:solidFill>
                  <a:srgbClr val="231F20"/>
                </a:solidFill>
                <a:latin typeface="Comic Sans MS" panose="030F0702030302020204" pitchFamily="66" charset="0"/>
                <a:ea typeface="Roboto"/>
                <a:cs typeface="Roboto"/>
              </a:rPr>
              <a:t> </a:t>
            </a:r>
            <a:r>
              <a:rPr lang="en-GB" sz="1600" spc="-60" dirty="0">
                <a:solidFill>
                  <a:srgbClr val="231F20"/>
                </a:solidFill>
                <a:latin typeface="Comic Sans MS" panose="030F0702030302020204" pitchFamily="66" charset="0"/>
                <a:ea typeface="Roboto"/>
                <a:cs typeface="Roboto"/>
              </a:rPr>
              <a:t>World – People &amp; Communities</a:t>
            </a:r>
            <a:endParaRPr lang="en-GB" sz="1600" spc="-60" dirty="0">
              <a:effectLst/>
              <a:latin typeface="Roboto"/>
              <a:ea typeface="Roboto"/>
              <a:cs typeface="Roboto"/>
            </a:endParaRPr>
          </a:p>
        </p:txBody>
      </p:sp>
    </p:spTree>
    <p:extLst>
      <p:ext uri="{BB962C8B-B14F-4D97-AF65-F5344CB8AC3E}">
        <p14:creationId xmlns:p14="http://schemas.microsoft.com/office/powerpoint/2010/main" val="274237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2</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965969797"/>
              </p:ext>
            </p:extLst>
          </p:nvPr>
        </p:nvGraphicFramePr>
        <p:xfrm>
          <a:off x="606830" y="326506"/>
          <a:ext cx="7780712" cy="6029845"/>
        </p:xfrm>
        <a:graphic>
          <a:graphicData uri="http://schemas.openxmlformats.org/drawingml/2006/table">
            <a:tbl>
              <a:tblPr firstRow="1" firstCol="1" lastRow="1" lastCol="1" bandRow="1" bandCol="1">
                <a:tableStyleId>{5C22544A-7EE6-4342-B048-85BDC9FD1C3A}</a:tableStyleId>
              </a:tblPr>
              <a:tblGrid>
                <a:gridCol w="865706">
                  <a:extLst>
                    <a:ext uri="{9D8B030D-6E8A-4147-A177-3AD203B41FA5}">
                      <a16:colId xmlns:a16="http://schemas.microsoft.com/office/drawing/2014/main" val="3678287039"/>
                    </a:ext>
                  </a:extLst>
                </a:gridCol>
                <a:gridCol w="858014">
                  <a:extLst>
                    <a:ext uri="{9D8B030D-6E8A-4147-A177-3AD203B41FA5}">
                      <a16:colId xmlns:a16="http://schemas.microsoft.com/office/drawing/2014/main" val="363188135"/>
                    </a:ext>
                  </a:extLst>
                </a:gridCol>
                <a:gridCol w="3028496">
                  <a:extLst>
                    <a:ext uri="{9D8B030D-6E8A-4147-A177-3AD203B41FA5}">
                      <a16:colId xmlns:a16="http://schemas.microsoft.com/office/drawing/2014/main" val="3211336703"/>
                    </a:ext>
                  </a:extLst>
                </a:gridCol>
                <a:gridCol w="3028496">
                  <a:extLst>
                    <a:ext uri="{9D8B030D-6E8A-4147-A177-3AD203B41FA5}">
                      <a16:colId xmlns:a16="http://schemas.microsoft.com/office/drawing/2014/main" val="966451511"/>
                    </a:ext>
                  </a:extLst>
                </a:gridCol>
              </a:tblGrid>
              <a:tr h="111972">
                <a:tc gridSpan="4">
                  <a:txBody>
                    <a:bodyPr/>
                    <a:lstStyle/>
                    <a:p>
                      <a:pPr marL="116205" algn="l">
                        <a:lnSpc>
                          <a:spcPct val="107000"/>
                        </a:lnSpc>
                        <a:spcBef>
                          <a:spcPts val="670"/>
                        </a:spcBef>
                        <a:spcAft>
                          <a:spcPts val="0"/>
                        </a:spcAft>
                      </a:pPr>
                      <a:r>
                        <a:rPr lang="en-GB" sz="800" b="0">
                          <a:solidFill>
                            <a:schemeClr val="tx1"/>
                          </a:solidFill>
                          <a:effectLst/>
                        </a:rPr>
                        <a:t>RE</a:t>
                      </a:r>
                      <a:endParaRPr lang="en-GB" sz="800" b="0">
                        <a:solidFill>
                          <a:schemeClr val="tx1"/>
                        </a:solidFill>
                        <a:effectLst/>
                        <a:latin typeface="Roboto"/>
                        <a:ea typeface="Roboto"/>
                        <a:cs typeface="Roboto"/>
                      </a:endParaRPr>
                    </a:p>
                  </a:txBody>
                  <a:tcPr marL="0" marR="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44792284"/>
                  </a:ext>
                </a:extLst>
              </a:tr>
              <a:tr h="1200108">
                <a:tc rowSpan="3">
                  <a:txBody>
                    <a:bodyPr/>
                    <a:lstStyle/>
                    <a:p>
                      <a:pPr marL="73660" algn="l">
                        <a:lnSpc>
                          <a:spcPct val="107000"/>
                        </a:lnSpc>
                        <a:spcBef>
                          <a:spcPts val="315"/>
                        </a:spcBef>
                        <a:spcAft>
                          <a:spcPts val="0"/>
                        </a:spcAft>
                      </a:pPr>
                      <a:r>
                        <a:rPr lang="en-GB" sz="900" b="0">
                          <a:solidFill>
                            <a:schemeClr val="tx1"/>
                          </a:solidFill>
                          <a:effectLst/>
                        </a:rPr>
                        <a:t>30-50 Months</a:t>
                      </a:r>
                      <a:endParaRPr lang="en-GB" sz="900" b="0">
                        <a:solidFill>
                          <a:schemeClr val="tx1"/>
                        </a:solidFill>
                        <a:effectLst/>
                        <a:latin typeface="Roboto"/>
                        <a:ea typeface="Roboto"/>
                        <a:cs typeface="Roboto"/>
                      </a:endParaRPr>
                    </a:p>
                  </a:txBody>
                  <a:tcPr marL="0" marR="0" marT="0" marB="0"/>
                </a:tc>
                <a:tc rowSpan="3">
                  <a:txBody>
                    <a:bodyPr/>
                    <a:lstStyle/>
                    <a:p>
                      <a:pPr marL="71120" marR="67310" algn="l">
                        <a:lnSpc>
                          <a:spcPct val="107000"/>
                        </a:lnSpc>
                        <a:spcBef>
                          <a:spcPts val="315"/>
                        </a:spcBef>
                        <a:spcAft>
                          <a:spcPts val="0"/>
                        </a:spcAft>
                      </a:pPr>
                      <a:r>
                        <a:rPr lang="en-GB" sz="800" b="0">
                          <a:solidFill>
                            <a:schemeClr val="tx1"/>
                          </a:solidFill>
                          <a:effectLst/>
                        </a:rPr>
                        <a:t>Personal, Social and Emotional Development</a:t>
                      </a:r>
                      <a:endParaRPr lang="en-GB" sz="800" b="0">
                        <a:solidFill>
                          <a:schemeClr val="tx1"/>
                        </a:solidFill>
                        <a:effectLst/>
                        <a:latin typeface="Roboto"/>
                        <a:ea typeface="Roboto"/>
                        <a:cs typeface="Roboto"/>
                      </a:endParaRPr>
                    </a:p>
                  </a:txBody>
                  <a:tcPr marL="0" marR="0" marT="0" marB="0"/>
                </a:tc>
                <a:tc>
                  <a:txBody>
                    <a:bodyPr/>
                    <a:lstStyle/>
                    <a:p>
                      <a:pPr marL="75565" algn="l">
                        <a:lnSpc>
                          <a:spcPct val="107000"/>
                        </a:lnSpc>
                        <a:spcBef>
                          <a:spcPts val="315"/>
                        </a:spcBef>
                        <a:spcAft>
                          <a:spcPts val="0"/>
                        </a:spcAft>
                      </a:pPr>
                      <a:r>
                        <a:rPr lang="en-GB" sz="800" b="0">
                          <a:solidFill>
                            <a:schemeClr val="tx1"/>
                          </a:solidFill>
                          <a:effectLst/>
                        </a:rPr>
                        <a:t>Self-Confidence</a:t>
                      </a:r>
                    </a:p>
                    <a:p>
                      <a:pPr marL="75565" algn="l">
                        <a:lnSpc>
                          <a:spcPct val="107000"/>
                        </a:lnSpc>
                        <a:spcBef>
                          <a:spcPts val="315"/>
                        </a:spcBef>
                        <a:spcAft>
                          <a:spcPts val="0"/>
                        </a:spcAft>
                      </a:pPr>
                      <a:r>
                        <a:rPr lang="en-GB" sz="800" b="0">
                          <a:solidFill>
                            <a:schemeClr val="tx1"/>
                          </a:solidFill>
                          <a:effectLst/>
                        </a:rPr>
                        <a:t>and</a:t>
                      </a:r>
                    </a:p>
                    <a:p>
                      <a:pPr marL="75565" algn="l">
                        <a:lnSpc>
                          <a:spcPct val="107000"/>
                        </a:lnSpc>
                        <a:spcBef>
                          <a:spcPts val="315"/>
                        </a:spcBef>
                        <a:spcAft>
                          <a:spcPts val="0"/>
                        </a:spcAft>
                      </a:pPr>
                      <a:r>
                        <a:rPr lang="en-GB" sz="800" b="0">
                          <a:solidFill>
                            <a:schemeClr val="tx1"/>
                          </a:solidFill>
                          <a:effectLst/>
                        </a:rPr>
                        <a:t>Self-Awareness</a:t>
                      </a:r>
                      <a:endParaRPr lang="en-GB" sz="800" b="0">
                        <a:solidFill>
                          <a:schemeClr val="tx1"/>
                        </a:solidFill>
                        <a:effectLst/>
                        <a:latin typeface="Roboto"/>
                        <a:ea typeface="Roboto"/>
                        <a:cs typeface="Roboto"/>
                      </a:endParaRPr>
                    </a:p>
                  </a:txBody>
                  <a:tcPr marL="0" marR="0" marT="0" marB="0"/>
                </a:tc>
                <a:tc>
                  <a:txBody>
                    <a:bodyPr/>
                    <a:lstStyle/>
                    <a:p>
                      <a:pPr marL="342900" lvl="0" indent="-342900" algn="l">
                        <a:lnSpc>
                          <a:spcPct val="107000"/>
                        </a:lnSpc>
                        <a:spcBef>
                          <a:spcPts val="435"/>
                        </a:spcBef>
                        <a:spcAft>
                          <a:spcPts val="0"/>
                        </a:spcAft>
                        <a:buFont typeface="Symbol" panose="05050102010706020507" pitchFamily="18" charset="2"/>
                        <a:buChar char=""/>
                        <a:tabLst>
                          <a:tab pos="179070" algn="l"/>
                        </a:tabLst>
                      </a:pPr>
                      <a:r>
                        <a:rPr lang="en-GB" sz="800" b="0" spc="-25" dirty="0">
                          <a:solidFill>
                            <a:schemeClr val="tx1"/>
                          </a:solidFill>
                          <a:effectLst/>
                        </a:rPr>
                        <a:t>To</a:t>
                      </a:r>
                      <a:r>
                        <a:rPr lang="en-GB" sz="800" b="0" spc="-70" dirty="0">
                          <a:solidFill>
                            <a:schemeClr val="tx1"/>
                          </a:solidFill>
                          <a:effectLst/>
                        </a:rPr>
                        <a:t> </a:t>
                      </a:r>
                      <a:r>
                        <a:rPr lang="en-GB" sz="800" b="0" dirty="0">
                          <a:solidFill>
                            <a:schemeClr val="tx1"/>
                          </a:solidFill>
                          <a:effectLst/>
                        </a:rPr>
                        <a:t>welcome</a:t>
                      </a:r>
                      <a:r>
                        <a:rPr lang="en-GB" sz="800" b="0" spc="-65" dirty="0">
                          <a:solidFill>
                            <a:schemeClr val="tx1"/>
                          </a:solidFill>
                          <a:effectLst/>
                        </a:rPr>
                        <a:t> </a:t>
                      </a:r>
                      <a:r>
                        <a:rPr lang="en-GB" sz="800" b="0" dirty="0">
                          <a:solidFill>
                            <a:schemeClr val="tx1"/>
                          </a:solidFill>
                          <a:effectLst/>
                        </a:rPr>
                        <a:t>and</a:t>
                      </a:r>
                      <a:r>
                        <a:rPr lang="en-GB" sz="800" b="0" spc="-60" dirty="0">
                          <a:solidFill>
                            <a:schemeClr val="tx1"/>
                          </a:solidFill>
                          <a:effectLst/>
                        </a:rPr>
                        <a:t> </a:t>
                      </a:r>
                      <a:r>
                        <a:rPr lang="en-GB" sz="800" b="0" dirty="0">
                          <a:solidFill>
                            <a:schemeClr val="tx1"/>
                          </a:solidFill>
                          <a:effectLst/>
                        </a:rPr>
                        <a:t>value</a:t>
                      </a:r>
                      <a:r>
                        <a:rPr lang="en-GB" sz="800" b="0" spc="-65" dirty="0">
                          <a:solidFill>
                            <a:schemeClr val="tx1"/>
                          </a:solidFill>
                          <a:effectLst/>
                        </a:rPr>
                        <a:t> </a:t>
                      </a:r>
                      <a:r>
                        <a:rPr lang="en-GB" sz="800" b="0" dirty="0">
                          <a:solidFill>
                            <a:schemeClr val="tx1"/>
                          </a:solidFill>
                          <a:effectLst/>
                        </a:rPr>
                        <a:t>praise</a:t>
                      </a:r>
                      <a:r>
                        <a:rPr lang="en-GB" sz="800" b="0" spc="-65" dirty="0">
                          <a:solidFill>
                            <a:schemeClr val="tx1"/>
                          </a:solidFill>
                          <a:effectLst/>
                        </a:rPr>
                        <a:t> </a:t>
                      </a:r>
                      <a:r>
                        <a:rPr lang="en-GB" sz="800" b="0" dirty="0">
                          <a:solidFill>
                            <a:schemeClr val="tx1"/>
                          </a:solidFill>
                          <a:effectLst/>
                        </a:rPr>
                        <a:t>for</a:t>
                      </a:r>
                      <a:r>
                        <a:rPr lang="en-GB" sz="800" b="0" spc="-65" dirty="0">
                          <a:solidFill>
                            <a:schemeClr val="tx1"/>
                          </a:solidFill>
                          <a:effectLst/>
                        </a:rPr>
                        <a:t> </a:t>
                      </a:r>
                      <a:r>
                        <a:rPr lang="en-GB" sz="800" b="0" dirty="0">
                          <a:solidFill>
                            <a:schemeClr val="tx1"/>
                          </a:solidFill>
                          <a:effectLst/>
                        </a:rPr>
                        <a:t>what</a:t>
                      </a:r>
                      <a:r>
                        <a:rPr lang="en-GB" sz="800" b="0" spc="-65" dirty="0">
                          <a:solidFill>
                            <a:schemeClr val="tx1"/>
                          </a:solidFill>
                          <a:effectLst/>
                        </a:rPr>
                        <a:t> </a:t>
                      </a:r>
                      <a:r>
                        <a:rPr lang="en-GB" sz="800" b="0" dirty="0">
                          <a:solidFill>
                            <a:schemeClr val="tx1"/>
                          </a:solidFill>
                          <a:effectLst/>
                        </a:rPr>
                        <a:t>they</a:t>
                      </a:r>
                      <a:r>
                        <a:rPr lang="en-GB" sz="800" b="0" spc="-65" dirty="0">
                          <a:solidFill>
                            <a:schemeClr val="tx1"/>
                          </a:solidFill>
                          <a:effectLst/>
                        </a:rPr>
                        <a:t> </a:t>
                      </a:r>
                      <a:r>
                        <a:rPr lang="en-GB" sz="800" b="0" dirty="0">
                          <a:solidFill>
                            <a:schemeClr val="tx1"/>
                          </a:solidFill>
                          <a:effectLst/>
                        </a:rPr>
                        <a:t>have</a:t>
                      </a:r>
                      <a:r>
                        <a:rPr lang="en-GB" sz="800" b="0" spc="-60" dirty="0">
                          <a:solidFill>
                            <a:schemeClr val="tx1"/>
                          </a:solidFill>
                          <a:effectLst/>
                        </a:rPr>
                        <a:t> </a:t>
                      </a:r>
                      <a:r>
                        <a:rPr lang="en-GB" sz="800" b="0" dirty="0">
                          <a:solidFill>
                            <a:schemeClr val="tx1"/>
                          </a:solidFill>
                          <a:effectLst/>
                        </a:rPr>
                        <a:t>done.</a:t>
                      </a:r>
                    </a:p>
                    <a:p>
                      <a:pPr marL="342900" lvl="0" indent="-342900" algn="l">
                        <a:lnSpc>
                          <a:spcPct val="107000"/>
                        </a:lnSpc>
                        <a:spcBef>
                          <a:spcPts val="435"/>
                        </a:spcBef>
                        <a:spcAft>
                          <a:spcPts val="0"/>
                        </a:spcAft>
                        <a:buFont typeface="Symbol" panose="05050102010706020507" pitchFamily="18" charset="2"/>
                        <a:buChar char=""/>
                        <a:tabLst>
                          <a:tab pos="179070" algn="l"/>
                        </a:tabLst>
                      </a:pPr>
                      <a:r>
                        <a:rPr lang="en-GB" sz="800" b="0" spc="-25" dirty="0">
                          <a:solidFill>
                            <a:schemeClr val="tx1"/>
                          </a:solidFill>
                          <a:effectLst/>
                        </a:rPr>
                        <a:t>To</a:t>
                      </a:r>
                      <a:r>
                        <a:rPr lang="en-GB" sz="800" b="0" spc="-65" dirty="0">
                          <a:solidFill>
                            <a:schemeClr val="tx1"/>
                          </a:solidFill>
                          <a:effectLst/>
                        </a:rPr>
                        <a:t> </a:t>
                      </a:r>
                      <a:r>
                        <a:rPr lang="en-GB" sz="800" b="0" dirty="0">
                          <a:solidFill>
                            <a:schemeClr val="tx1"/>
                          </a:solidFill>
                          <a:effectLst/>
                        </a:rPr>
                        <a:t>be</a:t>
                      </a:r>
                      <a:r>
                        <a:rPr lang="en-GB" sz="800" b="0" spc="-60" dirty="0">
                          <a:solidFill>
                            <a:schemeClr val="tx1"/>
                          </a:solidFill>
                          <a:effectLst/>
                        </a:rPr>
                        <a:t> </a:t>
                      </a:r>
                      <a:r>
                        <a:rPr lang="en-GB" sz="800" b="0" dirty="0">
                          <a:solidFill>
                            <a:schemeClr val="tx1"/>
                          </a:solidFill>
                          <a:effectLst/>
                        </a:rPr>
                        <a:t>more</a:t>
                      </a:r>
                      <a:r>
                        <a:rPr lang="en-GB" sz="800" b="0" spc="-55" dirty="0">
                          <a:solidFill>
                            <a:schemeClr val="tx1"/>
                          </a:solidFill>
                          <a:effectLst/>
                        </a:rPr>
                        <a:t> </a:t>
                      </a:r>
                      <a:r>
                        <a:rPr lang="en-GB" sz="800" b="0" dirty="0">
                          <a:solidFill>
                            <a:schemeClr val="tx1"/>
                          </a:solidFill>
                          <a:effectLst/>
                        </a:rPr>
                        <a:t>outgoing</a:t>
                      </a:r>
                      <a:r>
                        <a:rPr lang="en-GB" sz="800" b="0" spc="-65" dirty="0">
                          <a:solidFill>
                            <a:schemeClr val="tx1"/>
                          </a:solidFill>
                          <a:effectLst/>
                        </a:rPr>
                        <a:t> </a:t>
                      </a:r>
                      <a:r>
                        <a:rPr lang="en-GB" sz="800" b="0" dirty="0">
                          <a:solidFill>
                            <a:schemeClr val="tx1"/>
                          </a:solidFill>
                          <a:effectLst/>
                        </a:rPr>
                        <a:t>towards</a:t>
                      </a:r>
                      <a:r>
                        <a:rPr lang="en-GB" sz="800" b="0" spc="-55" dirty="0">
                          <a:solidFill>
                            <a:schemeClr val="tx1"/>
                          </a:solidFill>
                          <a:effectLst/>
                        </a:rPr>
                        <a:t> </a:t>
                      </a:r>
                      <a:r>
                        <a:rPr lang="en-GB" sz="800" b="0" dirty="0">
                          <a:solidFill>
                            <a:schemeClr val="tx1"/>
                          </a:solidFill>
                          <a:effectLst/>
                        </a:rPr>
                        <a:t>unfamiliar</a:t>
                      </a:r>
                      <a:r>
                        <a:rPr lang="en-GB" sz="800" b="0" spc="-65" dirty="0">
                          <a:solidFill>
                            <a:schemeClr val="tx1"/>
                          </a:solidFill>
                          <a:effectLst/>
                        </a:rPr>
                        <a:t> </a:t>
                      </a:r>
                      <a:r>
                        <a:rPr lang="en-GB" sz="800" b="0" dirty="0">
                          <a:solidFill>
                            <a:schemeClr val="tx1"/>
                          </a:solidFill>
                          <a:effectLst/>
                        </a:rPr>
                        <a:t>people</a:t>
                      </a:r>
                      <a:r>
                        <a:rPr lang="en-GB" sz="800" b="0" spc="-55" dirty="0">
                          <a:solidFill>
                            <a:schemeClr val="tx1"/>
                          </a:solidFill>
                          <a:effectLst/>
                        </a:rPr>
                        <a:t> </a:t>
                      </a:r>
                      <a:r>
                        <a:rPr lang="en-GB" sz="800" b="0" dirty="0">
                          <a:solidFill>
                            <a:schemeClr val="tx1"/>
                          </a:solidFill>
                          <a:effectLst/>
                        </a:rPr>
                        <a:t>and</a:t>
                      </a:r>
                      <a:r>
                        <a:rPr lang="en-GB" sz="800" b="0" spc="-60" dirty="0">
                          <a:solidFill>
                            <a:schemeClr val="tx1"/>
                          </a:solidFill>
                          <a:effectLst/>
                        </a:rPr>
                        <a:t> </a:t>
                      </a:r>
                      <a:r>
                        <a:rPr lang="en-GB" sz="800" b="0" dirty="0">
                          <a:solidFill>
                            <a:schemeClr val="tx1"/>
                          </a:solidFill>
                          <a:effectLst/>
                        </a:rPr>
                        <a:t>more</a:t>
                      </a:r>
                    </a:p>
                    <a:p>
                      <a:pPr marL="342900" lvl="0" indent="-342900" algn="l">
                        <a:lnSpc>
                          <a:spcPct val="107000"/>
                        </a:lnSpc>
                        <a:spcBef>
                          <a:spcPts val="150"/>
                        </a:spcBef>
                        <a:spcAft>
                          <a:spcPts val="0"/>
                        </a:spcAft>
                        <a:buFont typeface="Symbol" panose="05050102010706020507" pitchFamily="18" charset="2"/>
                        <a:buChar char=""/>
                      </a:pPr>
                      <a:r>
                        <a:rPr lang="en-GB" sz="800" b="0" dirty="0">
                          <a:solidFill>
                            <a:schemeClr val="tx1"/>
                          </a:solidFill>
                          <a:effectLst/>
                        </a:rPr>
                        <a:t>confident in new social situations.</a:t>
                      </a:r>
                    </a:p>
                    <a:p>
                      <a:pPr marL="342900" lvl="0" indent="-342900" algn="l">
                        <a:lnSpc>
                          <a:spcPct val="107000"/>
                        </a:lnSpc>
                        <a:spcBef>
                          <a:spcPts val="435"/>
                        </a:spcBef>
                        <a:spcAft>
                          <a:spcPts val="0"/>
                        </a:spcAft>
                        <a:buFont typeface="Symbol" panose="05050102010706020507" pitchFamily="18" charset="2"/>
                        <a:buChar char=""/>
                        <a:tabLst>
                          <a:tab pos="179070" algn="l"/>
                        </a:tabLst>
                      </a:pPr>
                      <a:r>
                        <a:rPr lang="en-GB" sz="800" b="0" spc="-25" dirty="0">
                          <a:solidFill>
                            <a:schemeClr val="tx1"/>
                          </a:solidFill>
                          <a:effectLst/>
                        </a:rPr>
                        <a:t>To</a:t>
                      </a:r>
                      <a:r>
                        <a:rPr lang="en-GB" sz="800" b="0" spc="-65" dirty="0">
                          <a:solidFill>
                            <a:schemeClr val="tx1"/>
                          </a:solidFill>
                          <a:effectLst/>
                        </a:rPr>
                        <a:t> </a:t>
                      </a:r>
                      <a:r>
                        <a:rPr lang="en-GB" sz="800" b="0" dirty="0">
                          <a:solidFill>
                            <a:schemeClr val="tx1"/>
                          </a:solidFill>
                          <a:effectLst/>
                        </a:rPr>
                        <a:t>be</a:t>
                      </a:r>
                      <a:r>
                        <a:rPr lang="en-GB" sz="800" b="0" spc="-55" dirty="0">
                          <a:solidFill>
                            <a:schemeClr val="tx1"/>
                          </a:solidFill>
                          <a:effectLst/>
                        </a:rPr>
                        <a:t> </a:t>
                      </a:r>
                      <a:r>
                        <a:rPr lang="en-GB" sz="800" b="0" dirty="0">
                          <a:solidFill>
                            <a:schemeClr val="tx1"/>
                          </a:solidFill>
                          <a:effectLst/>
                        </a:rPr>
                        <a:t>confident</a:t>
                      </a:r>
                      <a:r>
                        <a:rPr lang="en-GB" sz="800" b="0" spc="-65" dirty="0">
                          <a:solidFill>
                            <a:schemeClr val="tx1"/>
                          </a:solidFill>
                          <a:effectLst/>
                        </a:rPr>
                        <a:t> </a:t>
                      </a:r>
                      <a:r>
                        <a:rPr lang="en-GB" sz="800" b="0" dirty="0">
                          <a:solidFill>
                            <a:schemeClr val="tx1"/>
                          </a:solidFill>
                          <a:effectLst/>
                        </a:rPr>
                        <a:t>talking</a:t>
                      </a:r>
                      <a:r>
                        <a:rPr lang="en-GB" sz="800" b="0" spc="-60" dirty="0">
                          <a:solidFill>
                            <a:schemeClr val="tx1"/>
                          </a:solidFill>
                          <a:effectLst/>
                        </a:rPr>
                        <a:t> </a:t>
                      </a:r>
                      <a:r>
                        <a:rPr lang="en-GB" sz="800" b="0" dirty="0">
                          <a:solidFill>
                            <a:schemeClr val="tx1"/>
                          </a:solidFill>
                          <a:effectLst/>
                        </a:rPr>
                        <a:t>to</a:t>
                      </a:r>
                      <a:r>
                        <a:rPr lang="en-GB" sz="800" b="0" spc="-60" dirty="0">
                          <a:solidFill>
                            <a:schemeClr val="tx1"/>
                          </a:solidFill>
                          <a:effectLst/>
                        </a:rPr>
                        <a:t> </a:t>
                      </a:r>
                      <a:r>
                        <a:rPr lang="en-GB" sz="800" b="0" dirty="0">
                          <a:solidFill>
                            <a:schemeClr val="tx1"/>
                          </a:solidFill>
                          <a:effectLst/>
                        </a:rPr>
                        <a:t>other</a:t>
                      </a:r>
                      <a:r>
                        <a:rPr lang="en-GB" sz="800" b="0" spc="-60" dirty="0">
                          <a:solidFill>
                            <a:schemeClr val="tx1"/>
                          </a:solidFill>
                          <a:effectLst/>
                        </a:rPr>
                        <a:t> </a:t>
                      </a:r>
                      <a:r>
                        <a:rPr lang="en-GB" sz="800" b="0" dirty="0">
                          <a:solidFill>
                            <a:schemeClr val="tx1"/>
                          </a:solidFill>
                          <a:effectLst/>
                        </a:rPr>
                        <a:t>children</a:t>
                      </a:r>
                      <a:r>
                        <a:rPr lang="en-GB" sz="800" b="0" spc="-60" dirty="0">
                          <a:solidFill>
                            <a:schemeClr val="tx1"/>
                          </a:solidFill>
                          <a:effectLst/>
                        </a:rPr>
                        <a:t> </a:t>
                      </a:r>
                      <a:r>
                        <a:rPr lang="en-GB" sz="800" b="0" dirty="0">
                          <a:solidFill>
                            <a:schemeClr val="tx1"/>
                          </a:solidFill>
                          <a:effectLst/>
                        </a:rPr>
                        <a:t>when</a:t>
                      </a:r>
                      <a:r>
                        <a:rPr lang="en-GB" sz="800" b="0" spc="-60" dirty="0">
                          <a:solidFill>
                            <a:schemeClr val="tx1"/>
                          </a:solidFill>
                          <a:effectLst/>
                        </a:rPr>
                        <a:t> </a:t>
                      </a:r>
                      <a:r>
                        <a:rPr lang="en-GB" sz="800" b="0" dirty="0">
                          <a:solidFill>
                            <a:schemeClr val="tx1"/>
                          </a:solidFill>
                          <a:effectLst/>
                        </a:rPr>
                        <a:t>playing</a:t>
                      </a:r>
                      <a:r>
                        <a:rPr lang="en-GB" sz="800" b="0" spc="-65" dirty="0">
                          <a:solidFill>
                            <a:schemeClr val="tx1"/>
                          </a:solidFill>
                          <a:effectLst/>
                        </a:rPr>
                        <a:t> </a:t>
                      </a:r>
                      <a:r>
                        <a:rPr lang="en-GB" sz="800" b="0" dirty="0">
                          <a:solidFill>
                            <a:schemeClr val="tx1"/>
                          </a:solidFill>
                          <a:effectLst/>
                        </a:rPr>
                        <a:t>and</a:t>
                      </a:r>
                    </a:p>
                    <a:p>
                      <a:pPr marL="342900" marR="528955" lvl="0" indent="-342900" algn="l">
                        <a:lnSpc>
                          <a:spcPct val="107000"/>
                        </a:lnSpc>
                        <a:spcBef>
                          <a:spcPts val="150"/>
                        </a:spcBef>
                        <a:spcAft>
                          <a:spcPts val="0"/>
                        </a:spcAft>
                        <a:buFont typeface="Symbol" panose="05050102010706020507" pitchFamily="18" charset="2"/>
                        <a:buChar char=""/>
                      </a:pPr>
                      <a:r>
                        <a:rPr lang="en-GB" sz="800" b="0" dirty="0">
                          <a:solidFill>
                            <a:schemeClr val="tx1"/>
                          </a:solidFill>
                          <a:effectLst/>
                        </a:rPr>
                        <a:t>communicate freely about own home and community.</a:t>
                      </a:r>
                    </a:p>
                    <a:p>
                      <a:pPr marL="178435" algn="l">
                        <a:lnSpc>
                          <a:spcPct val="107000"/>
                        </a:lnSpc>
                        <a:spcBef>
                          <a:spcPts val="430"/>
                        </a:spcBef>
                        <a:spcAft>
                          <a:spcPts val="0"/>
                        </a:spcAft>
                        <a:tabLst>
                          <a:tab pos="179070" algn="l"/>
                        </a:tabLst>
                      </a:pPr>
                      <a:r>
                        <a:rPr lang="en-GB" sz="800" b="0" dirty="0">
                          <a:solidFill>
                            <a:schemeClr val="tx1"/>
                          </a:solidFill>
                          <a:effectLst/>
                        </a:rPr>
                        <a:t> </a:t>
                      </a:r>
                      <a:endParaRPr lang="en-GB" sz="800" b="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3750863437"/>
                  </a:ext>
                </a:extLst>
              </a:tr>
              <a:tr h="613555">
                <a:tc vMerge="1">
                  <a:txBody>
                    <a:bodyPr/>
                    <a:lstStyle/>
                    <a:p>
                      <a:endParaRPr lang="en-GB"/>
                    </a:p>
                  </a:txBody>
                  <a:tcPr/>
                </a:tc>
                <a:tc vMerge="1">
                  <a:txBody>
                    <a:bodyPr/>
                    <a:lstStyle/>
                    <a:p>
                      <a:endParaRPr lang="en-GB"/>
                    </a:p>
                  </a:txBody>
                  <a:tcPr/>
                </a:tc>
                <a:tc>
                  <a:txBody>
                    <a:bodyPr/>
                    <a:lstStyle/>
                    <a:p>
                      <a:pPr marL="75565" marR="409575" algn="l">
                        <a:lnSpc>
                          <a:spcPct val="107000"/>
                        </a:lnSpc>
                        <a:spcBef>
                          <a:spcPts val="315"/>
                        </a:spcBef>
                        <a:spcAft>
                          <a:spcPts val="0"/>
                        </a:spcAft>
                      </a:pPr>
                      <a:r>
                        <a:rPr lang="en-GB" sz="800" b="0">
                          <a:solidFill>
                            <a:schemeClr val="tx1"/>
                          </a:solidFill>
                          <a:effectLst/>
                        </a:rPr>
                        <a:t>Managing Feelings</a:t>
                      </a:r>
                    </a:p>
                    <a:p>
                      <a:pPr marL="75565" algn="l">
                        <a:lnSpc>
                          <a:spcPct val="107000"/>
                        </a:lnSpc>
                        <a:spcBef>
                          <a:spcPts val="315"/>
                        </a:spcBef>
                        <a:spcAft>
                          <a:spcPts val="0"/>
                        </a:spcAft>
                      </a:pPr>
                      <a:r>
                        <a:rPr lang="en-GB" sz="800" b="0">
                          <a:solidFill>
                            <a:schemeClr val="tx1"/>
                          </a:solidFill>
                          <a:effectLst/>
                        </a:rPr>
                        <a:t>and Behaviour</a:t>
                      </a:r>
                      <a:endParaRPr lang="en-GB" sz="800" b="0">
                        <a:solidFill>
                          <a:schemeClr val="tx1"/>
                        </a:solidFill>
                        <a:effectLst/>
                        <a:latin typeface="Roboto"/>
                        <a:ea typeface="Roboto"/>
                        <a:cs typeface="Roboto"/>
                      </a:endParaRPr>
                    </a:p>
                  </a:txBody>
                  <a:tcPr marL="0" marR="0" marT="0" marB="0"/>
                </a:tc>
                <a:tc>
                  <a:txBody>
                    <a:bodyPr/>
                    <a:lstStyle/>
                    <a:p>
                      <a:pPr marL="342900" marR="245745" lvl="0" indent="-342900" algn="l">
                        <a:lnSpc>
                          <a:spcPct val="111000"/>
                        </a:lnSpc>
                        <a:spcBef>
                          <a:spcPts val="295"/>
                        </a:spcBef>
                        <a:spcAft>
                          <a:spcPts val="0"/>
                        </a:spcAft>
                        <a:buFont typeface="Symbol" panose="05050102010706020507" pitchFamily="18" charset="2"/>
                        <a:buChar char=""/>
                        <a:tabLst>
                          <a:tab pos="179070" algn="l"/>
                        </a:tabLst>
                      </a:pPr>
                      <a:r>
                        <a:rPr lang="en-GB" sz="800" b="0" spc="-25">
                          <a:solidFill>
                            <a:schemeClr val="tx1"/>
                          </a:solidFill>
                          <a:effectLst/>
                        </a:rPr>
                        <a:t>To</a:t>
                      </a:r>
                      <a:r>
                        <a:rPr lang="en-GB" sz="800" b="0" spc="-65">
                          <a:solidFill>
                            <a:schemeClr val="tx1"/>
                          </a:solidFill>
                          <a:effectLst/>
                        </a:rPr>
                        <a:t> </a:t>
                      </a:r>
                      <a:r>
                        <a:rPr lang="en-GB" sz="800" b="0">
                          <a:solidFill>
                            <a:schemeClr val="tx1"/>
                          </a:solidFill>
                          <a:effectLst/>
                        </a:rPr>
                        <a:t>begin</a:t>
                      </a:r>
                      <a:r>
                        <a:rPr lang="en-GB" sz="800" b="0" spc="-60">
                          <a:solidFill>
                            <a:schemeClr val="tx1"/>
                          </a:solidFill>
                          <a:effectLst/>
                        </a:rPr>
                        <a:t> </a:t>
                      </a:r>
                      <a:r>
                        <a:rPr lang="en-GB" sz="800" b="0">
                          <a:solidFill>
                            <a:schemeClr val="tx1"/>
                          </a:solidFill>
                          <a:effectLst/>
                        </a:rPr>
                        <a:t>to</a:t>
                      </a:r>
                      <a:r>
                        <a:rPr lang="en-GB" sz="800" b="0" spc="-55">
                          <a:solidFill>
                            <a:schemeClr val="tx1"/>
                          </a:solidFill>
                          <a:effectLst/>
                        </a:rPr>
                        <a:t> </a:t>
                      </a:r>
                      <a:r>
                        <a:rPr lang="en-GB" sz="800" b="0">
                          <a:solidFill>
                            <a:schemeClr val="tx1"/>
                          </a:solidFill>
                          <a:effectLst/>
                        </a:rPr>
                        <a:t>accept</a:t>
                      </a:r>
                      <a:r>
                        <a:rPr lang="en-GB" sz="800" b="0" spc="-60">
                          <a:solidFill>
                            <a:schemeClr val="tx1"/>
                          </a:solidFill>
                          <a:effectLst/>
                        </a:rPr>
                        <a:t> </a:t>
                      </a:r>
                      <a:r>
                        <a:rPr lang="en-GB" sz="800" b="0">
                          <a:solidFill>
                            <a:schemeClr val="tx1"/>
                          </a:solidFill>
                          <a:effectLst/>
                        </a:rPr>
                        <a:t>the</a:t>
                      </a:r>
                      <a:r>
                        <a:rPr lang="en-GB" sz="800" b="0" spc="-55">
                          <a:solidFill>
                            <a:schemeClr val="tx1"/>
                          </a:solidFill>
                          <a:effectLst/>
                        </a:rPr>
                        <a:t> </a:t>
                      </a:r>
                      <a:r>
                        <a:rPr lang="en-GB" sz="800" b="0">
                          <a:solidFill>
                            <a:schemeClr val="tx1"/>
                          </a:solidFill>
                          <a:effectLst/>
                        </a:rPr>
                        <a:t>needs</a:t>
                      </a:r>
                      <a:r>
                        <a:rPr lang="en-GB" sz="800" b="0" spc="-60">
                          <a:solidFill>
                            <a:schemeClr val="tx1"/>
                          </a:solidFill>
                          <a:effectLst/>
                        </a:rPr>
                        <a:t> </a:t>
                      </a:r>
                      <a:r>
                        <a:rPr lang="en-GB" sz="800" b="0">
                          <a:solidFill>
                            <a:schemeClr val="tx1"/>
                          </a:solidFill>
                          <a:effectLst/>
                        </a:rPr>
                        <a:t>of</a:t>
                      </a:r>
                      <a:r>
                        <a:rPr lang="en-GB" sz="800" b="0" spc="-55">
                          <a:solidFill>
                            <a:schemeClr val="tx1"/>
                          </a:solidFill>
                          <a:effectLst/>
                        </a:rPr>
                        <a:t> </a:t>
                      </a:r>
                      <a:r>
                        <a:rPr lang="en-GB" sz="800" b="0">
                          <a:solidFill>
                            <a:schemeClr val="tx1"/>
                          </a:solidFill>
                          <a:effectLst/>
                        </a:rPr>
                        <a:t>others</a:t>
                      </a:r>
                      <a:r>
                        <a:rPr lang="en-GB" sz="800" b="0" spc="-65">
                          <a:solidFill>
                            <a:schemeClr val="tx1"/>
                          </a:solidFill>
                          <a:effectLst/>
                        </a:rPr>
                        <a:t> </a:t>
                      </a:r>
                      <a:r>
                        <a:rPr lang="en-GB" sz="800" b="0">
                          <a:solidFill>
                            <a:schemeClr val="tx1"/>
                          </a:solidFill>
                          <a:effectLst/>
                        </a:rPr>
                        <a:t>and</a:t>
                      </a:r>
                      <a:r>
                        <a:rPr lang="en-GB" sz="800" b="0" spc="-55">
                          <a:solidFill>
                            <a:schemeClr val="tx1"/>
                          </a:solidFill>
                          <a:effectLst/>
                        </a:rPr>
                        <a:t> </a:t>
                      </a:r>
                      <a:r>
                        <a:rPr lang="en-GB" sz="800" b="0">
                          <a:solidFill>
                            <a:schemeClr val="tx1"/>
                          </a:solidFill>
                          <a:effectLst/>
                        </a:rPr>
                        <a:t>to</a:t>
                      </a:r>
                      <a:r>
                        <a:rPr lang="en-GB" sz="800" b="0" spc="-55">
                          <a:solidFill>
                            <a:schemeClr val="tx1"/>
                          </a:solidFill>
                          <a:effectLst/>
                        </a:rPr>
                        <a:t> </a:t>
                      </a:r>
                      <a:r>
                        <a:rPr lang="en-GB" sz="800" b="0">
                          <a:solidFill>
                            <a:schemeClr val="tx1"/>
                          </a:solidFill>
                          <a:effectLst/>
                        </a:rPr>
                        <a:t>take</a:t>
                      </a:r>
                      <a:r>
                        <a:rPr lang="en-GB" sz="800" b="0" spc="-60">
                          <a:solidFill>
                            <a:schemeClr val="tx1"/>
                          </a:solidFill>
                          <a:effectLst/>
                        </a:rPr>
                        <a:t> </a:t>
                      </a:r>
                      <a:r>
                        <a:rPr lang="en-GB" sz="800" b="0">
                          <a:solidFill>
                            <a:schemeClr val="tx1"/>
                          </a:solidFill>
                          <a:effectLst/>
                        </a:rPr>
                        <a:t>turns</a:t>
                      </a:r>
                      <a:r>
                        <a:rPr lang="en-GB" sz="800" b="0" spc="-55">
                          <a:solidFill>
                            <a:schemeClr val="tx1"/>
                          </a:solidFill>
                          <a:effectLst/>
                        </a:rPr>
                        <a:t> </a:t>
                      </a:r>
                      <a:r>
                        <a:rPr lang="en-GB" sz="800" b="0">
                          <a:solidFill>
                            <a:schemeClr val="tx1"/>
                          </a:solidFill>
                          <a:effectLst/>
                        </a:rPr>
                        <a:t>and share</a:t>
                      </a:r>
                      <a:r>
                        <a:rPr lang="en-GB" sz="800" b="0" spc="-55">
                          <a:solidFill>
                            <a:schemeClr val="tx1"/>
                          </a:solidFill>
                          <a:effectLst/>
                        </a:rPr>
                        <a:t> </a:t>
                      </a:r>
                      <a:r>
                        <a:rPr lang="en-GB" sz="800" b="0">
                          <a:solidFill>
                            <a:schemeClr val="tx1"/>
                          </a:solidFill>
                          <a:effectLst/>
                        </a:rPr>
                        <a:t>resources,</a:t>
                      </a:r>
                      <a:r>
                        <a:rPr lang="en-GB" sz="800" b="0" spc="-60">
                          <a:solidFill>
                            <a:schemeClr val="tx1"/>
                          </a:solidFill>
                          <a:effectLst/>
                        </a:rPr>
                        <a:t> </a:t>
                      </a:r>
                      <a:r>
                        <a:rPr lang="en-GB" sz="800" b="0">
                          <a:solidFill>
                            <a:schemeClr val="tx1"/>
                          </a:solidFill>
                          <a:effectLst/>
                        </a:rPr>
                        <a:t>sometimes</a:t>
                      </a:r>
                      <a:r>
                        <a:rPr lang="en-GB" sz="800" b="0" spc="-55">
                          <a:solidFill>
                            <a:schemeClr val="tx1"/>
                          </a:solidFill>
                          <a:effectLst/>
                        </a:rPr>
                        <a:t> </a:t>
                      </a:r>
                      <a:r>
                        <a:rPr lang="en-GB" sz="800" b="0">
                          <a:solidFill>
                            <a:schemeClr val="tx1"/>
                          </a:solidFill>
                          <a:effectLst/>
                        </a:rPr>
                        <a:t>with</a:t>
                      </a:r>
                      <a:r>
                        <a:rPr lang="en-GB" sz="800" b="0" spc="-60">
                          <a:solidFill>
                            <a:schemeClr val="tx1"/>
                          </a:solidFill>
                          <a:effectLst/>
                        </a:rPr>
                        <a:t> </a:t>
                      </a:r>
                      <a:r>
                        <a:rPr lang="en-GB" sz="800" b="0">
                          <a:solidFill>
                            <a:schemeClr val="tx1"/>
                          </a:solidFill>
                          <a:effectLst/>
                        </a:rPr>
                        <a:t>support</a:t>
                      </a:r>
                      <a:r>
                        <a:rPr lang="en-GB" sz="800" b="0" spc="-55">
                          <a:solidFill>
                            <a:schemeClr val="tx1"/>
                          </a:solidFill>
                          <a:effectLst/>
                        </a:rPr>
                        <a:t> </a:t>
                      </a:r>
                      <a:r>
                        <a:rPr lang="en-GB" sz="800" b="0">
                          <a:solidFill>
                            <a:schemeClr val="tx1"/>
                          </a:solidFill>
                          <a:effectLst/>
                        </a:rPr>
                        <a:t>from</a:t>
                      </a:r>
                      <a:r>
                        <a:rPr lang="en-GB" sz="800" b="0" spc="-55">
                          <a:solidFill>
                            <a:schemeClr val="tx1"/>
                          </a:solidFill>
                          <a:effectLst/>
                        </a:rPr>
                        <a:t> </a:t>
                      </a:r>
                      <a:r>
                        <a:rPr lang="en-GB" sz="800" b="0">
                          <a:solidFill>
                            <a:schemeClr val="tx1"/>
                          </a:solidFill>
                          <a:effectLst/>
                        </a:rPr>
                        <a:t>others.</a:t>
                      </a:r>
                    </a:p>
                    <a:p>
                      <a:pPr marL="342900" marR="61595" lvl="0" indent="-342900" algn="l">
                        <a:lnSpc>
                          <a:spcPct val="111000"/>
                        </a:lnSpc>
                        <a:spcBef>
                          <a:spcPts val="295"/>
                        </a:spcBef>
                        <a:spcAft>
                          <a:spcPts val="0"/>
                        </a:spcAft>
                        <a:buFont typeface="Symbol" panose="05050102010706020507" pitchFamily="18" charset="2"/>
                        <a:buChar char=""/>
                        <a:tabLst>
                          <a:tab pos="179070" algn="l"/>
                        </a:tabLst>
                      </a:pPr>
                      <a:r>
                        <a:rPr lang="en-GB" sz="800" b="0" spc="-25">
                          <a:solidFill>
                            <a:schemeClr val="tx1"/>
                          </a:solidFill>
                          <a:effectLst/>
                        </a:rPr>
                        <a:t>To</a:t>
                      </a:r>
                      <a:r>
                        <a:rPr lang="en-GB" sz="800" b="0" spc="-70">
                          <a:solidFill>
                            <a:schemeClr val="tx1"/>
                          </a:solidFill>
                          <a:effectLst/>
                        </a:rPr>
                        <a:t> </a:t>
                      </a:r>
                      <a:r>
                        <a:rPr lang="en-GB" sz="800" b="0">
                          <a:solidFill>
                            <a:schemeClr val="tx1"/>
                          </a:solidFill>
                          <a:effectLst/>
                        </a:rPr>
                        <a:t>usually</a:t>
                      </a:r>
                      <a:r>
                        <a:rPr lang="en-GB" sz="800" b="0" spc="-70">
                          <a:solidFill>
                            <a:schemeClr val="tx1"/>
                          </a:solidFill>
                          <a:effectLst/>
                        </a:rPr>
                        <a:t> </a:t>
                      </a:r>
                      <a:r>
                        <a:rPr lang="en-GB" sz="800" b="0">
                          <a:solidFill>
                            <a:schemeClr val="tx1"/>
                          </a:solidFill>
                          <a:effectLst/>
                        </a:rPr>
                        <a:t>adapt</a:t>
                      </a:r>
                      <a:r>
                        <a:rPr lang="en-GB" sz="800" b="0" spc="-65">
                          <a:solidFill>
                            <a:schemeClr val="tx1"/>
                          </a:solidFill>
                          <a:effectLst/>
                        </a:rPr>
                        <a:t> </a:t>
                      </a:r>
                      <a:r>
                        <a:rPr lang="en-GB" sz="800" b="0">
                          <a:solidFill>
                            <a:schemeClr val="tx1"/>
                          </a:solidFill>
                          <a:effectLst/>
                        </a:rPr>
                        <a:t>behaviour</a:t>
                      </a:r>
                      <a:r>
                        <a:rPr lang="en-GB" sz="800" b="0" spc="-60">
                          <a:solidFill>
                            <a:schemeClr val="tx1"/>
                          </a:solidFill>
                          <a:effectLst/>
                        </a:rPr>
                        <a:t> </a:t>
                      </a:r>
                      <a:r>
                        <a:rPr lang="en-GB" sz="800" b="0">
                          <a:solidFill>
                            <a:schemeClr val="tx1"/>
                          </a:solidFill>
                          <a:effectLst/>
                        </a:rPr>
                        <a:t>to</a:t>
                      </a:r>
                      <a:r>
                        <a:rPr lang="en-GB" sz="800" b="0" spc="-65">
                          <a:solidFill>
                            <a:schemeClr val="tx1"/>
                          </a:solidFill>
                          <a:effectLst/>
                        </a:rPr>
                        <a:t> </a:t>
                      </a:r>
                      <a:r>
                        <a:rPr lang="en-GB" sz="800" b="0">
                          <a:solidFill>
                            <a:schemeClr val="tx1"/>
                          </a:solidFill>
                          <a:effectLst/>
                        </a:rPr>
                        <a:t>different</a:t>
                      </a:r>
                      <a:r>
                        <a:rPr lang="en-GB" sz="800" b="0" spc="-65">
                          <a:solidFill>
                            <a:schemeClr val="tx1"/>
                          </a:solidFill>
                          <a:effectLst/>
                        </a:rPr>
                        <a:t> </a:t>
                      </a:r>
                      <a:r>
                        <a:rPr lang="en-GB" sz="800" b="0">
                          <a:solidFill>
                            <a:schemeClr val="tx1"/>
                          </a:solidFill>
                          <a:effectLst/>
                        </a:rPr>
                        <a:t>events,</a:t>
                      </a:r>
                      <a:r>
                        <a:rPr lang="en-GB" sz="800" b="0" spc="-60">
                          <a:solidFill>
                            <a:schemeClr val="tx1"/>
                          </a:solidFill>
                          <a:effectLst/>
                        </a:rPr>
                        <a:t> </a:t>
                      </a:r>
                      <a:r>
                        <a:rPr lang="en-GB" sz="800" b="0">
                          <a:solidFill>
                            <a:schemeClr val="tx1"/>
                          </a:solidFill>
                          <a:effectLst/>
                        </a:rPr>
                        <a:t>social</a:t>
                      </a:r>
                      <a:r>
                        <a:rPr lang="en-GB" sz="800" b="0" spc="-65">
                          <a:solidFill>
                            <a:schemeClr val="tx1"/>
                          </a:solidFill>
                          <a:effectLst/>
                        </a:rPr>
                        <a:t> </a:t>
                      </a:r>
                      <a:r>
                        <a:rPr lang="en-GB" sz="800" b="0">
                          <a:solidFill>
                            <a:schemeClr val="tx1"/>
                          </a:solidFill>
                          <a:effectLst/>
                        </a:rPr>
                        <a:t>situations and changes in</a:t>
                      </a:r>
                      <a:r>
                        <a:rPr lang="en-GB" sz="800" b="0" spc="-160">
                          <a:solidFill>
                            <a:schemeClr val="tx1"/>
                          </a:solidFill>
                          <a:effectLst/>
                        </a:rPr>
                        <a:t> </a:t>
                      </a:r>
                      <a:r>
                        <a:rPr lang="en-GB" sz="800" b="0">
                          <a:solidFill>
                            <a:schemeClr val="tx1"/>
                          </a:solidFill>
                          <a:effectLst/>
                        </a:rPr>
                        <a:t>routine.</a:t>
                      </a:r>
                      <a:endParaRPr lang="en-GB" sz="800" b="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3832415401"/>
                  </a:ext>
                </a:extLst>
              </a:tr>
              <a:tr h="348508">
                <a:tc vMerge="1">
                  <a:txBody>
                    <a:bodyPr/>
                    <a:lstStyle/>
                    <a:p>
                      <a:endParaRPr lang="en-GB"/>
                    </a:p>
                  </a:txBody>
                  <a:tcPr/>
                </a:tc>
                <a:tc vMerge="1">
                  <a:txBody>
                    <a:bodyPr/>
                    <a:lstStyle/>
                    <a:p>
                      <a:endParaRPr lang="en-GB"/>
                    </a:p>
                  </a:txBody>
                  <a:tcPr/>
                </a:tc>
                <a:tc>
                  <a:txBody>
                    <a:bodyPr/>
                    <a:lstStyle/>
                    <a:p>
                      <a:pPr marL="75565" marR="208915" algn="l">
                        <a:lnSpc>
                          <a:spcPct val="107000"/>
                        </a:lnSpc>
                        <a:spcBef>
                          <a:spcPts val="315"/>
                        </a:spcBef>
                        <a:spcAft>
                          <a:spcPts val="0"/>
                        </a:spcAft>
                      </a:pPr>
                      <a:r>
                        <a:rPr lang="en-GB" sz="800" b="0">
                          <a:solidFill>
                            <a:schemeClr val="tx1"/>
                          </a:solidFill>
                          <a:effectLst/>
                        </a:rPr>
                        <a:t>Making Relationships</a:t>
                      </a:r>
                      <a:endParaRPr lang="en-GB" sz="800" b="0">
                        <a:solidFill>
                          <a:schemeClr val="tx1"/>
                        </a:solidFill>
                        <a:effectLst/>
                        <a:latin typeface="Roboto"/>
                        <a:ea typeface="Roboto"/>
                        <a:cs typeface="Roboto"/>
                      </a:endParaRPr>
                    </a:p>
                  </a:txBody>
                  <a:tcPr marL="0" marR="0" marT="0" marB="0"/>
                </a:tc>
                <a:tc>
                  <a:txBody>
                    <a:bodyPr/>
                    <a:lstStyle/>
                    <a:p>
                      <a:pPr marL="342900" marR="64135" lvl="0" indent="-342900" algn="l">
                        <a:lnSpc>
                          <a:spcPct val="111000"/>
                        </a:lnSpc>
                        <a:spcBef>
                          <a:spcPts val="295"/>
                        </a:spcBef>
                        <a:spcAft>
                          <a:spcPts val="0"/>
                        </a:spcAft>
                        <a:buFont typeface="Symbol" panose="05050102010706020507" pitchFamily="18" charset="2"/>
                        <a:buChar char=""/>
                        <a:tabLst>
                          <a:tab pos="179070" algn="l"/>
                        </a:tabLst>
                      </a:pPr>
                      <a:r>
                        <a:rPr lang="en-GB" sz="800" b="0" spc="-25">
                          <a:solidFill>
                            <a:schemeClr val="tx1"/>
                          </a:solidFill>
                          <a:effectLst/>
                        </a:rPr>
                        <a:t>To</a:t>
                      </a:r>
                      <a:r>
                        <a:rPr lang="en-GB" sz="800" b="0" spc="-85">
                          <a:solidFill>
                            <a:schemeClr val="tx1"/>
                          </a:solidFill>
                          <a:effectLst/>
                        </a:rPr>
                        <a:t> </a:t>
                      </a:r>
                      <a:r>
                        <a:rPr lang="en-GB" sz="800" b="0">
                          <a:solidFill>
                            <a:schemeClr val="tx1"/>
                          </a:solidFill>
                          <a:effectLst/>
                        </a:rPr>
                        <a:t>demonstrate</a:t>
                      </a:r>
                      <a:r>
                        <a:rPr lang="en-GB" sz="800" b="0" spc="-75">
                          <a:solidFill>
                            <a:schemeClr val="tx1"/>
                          </a:solidFill>
                          <a:effectLst/>
                        </a:rPr>
                        <a:t> </a:t>
                      </a:r>
                      <a:r>
                        <a:rPr lang="en-GB" sz="800" b="0">
                          <a:solidFill>
                            <a:schemeClr val="tx1"/>
                          </a:solidFill>
                          <a:effectLst/>
                        </a:rPr>
                        <a:t>friendly</a:t>
                      </a:r>
                      <a:r>
                        <a:rPr lang="en-GB" sz="800" b="0" spc="-80">
                          <a:solidFill>
                            <a:schemeClr val="tx1"/>
                          </a:solidFill>
                          <a:effectLst/>
                        </a:rPr>
                        <a:t> </a:t>
                      </a:r>
                      <a:r>
                        <a:rPr lang="en-GB" sz="800" b="0">
                          <a:solidFill>
                            <a:schemeClr val="tx1"/>
                          </a:solidFill>
                          <a:effectLst/>
                        </a:rPr>
                        <a:t>behaviour,</a:t>
                      </a:r>
                      <a:r>
                        <a:rPr lang="en-GB" sz="800" b="0" spc="-75">
                          <a:solidFill>
                            <a:schemeClr val="tx1"/>
                          </a:solidFill>
                          <a:effectLst/>
                        </a:rPr>
                        <a:t> </a:t>
                      </a:r>
                      <a:r>
                        <a:rPr lang="en-GB" sz="800" b="0">
                          <a:solidFill>
                            <a:schemeClr val="tx1"/>
                          </a:solidFill>
                          <a:effectLst/>
                        </a:rPr>
                        <a:t>initiating</a:t>
                      </a:r>
                      <a:r>
                        <a:rPr lang="en-GB" sz="800" b="0" spc="-80">
                          <a:solidFill>
                            <a:schemeClr val="tx1"/>
                          </a:solidFill>
                          <a:effectLst/>
                        </a:rPr>
                        <a:t> </a:t>
                      </a:r>
                      <a:r>
                        <a:rPr lang="en-GB" sz="800" b="0">
                          <a:solidFill>
                            <a:schemeClr val="tx1"/>
                          </a:solidFill>
                          <a:effectLst/>
                        </a:rPr>
                        <a:t>conversations</a:t>
                      </a:r>
                      <a:r>
                        <a:rPr lang="en-GB" sz="800" b="0" spc="-80">
                          <a:solidFill>
                            <a:schemeClr val="tx1"/>
                          </a:solidFill>
                          <a:effectLst/>
                        </a:rPr>
                        <a:t> </a:t>
                      </a:r>
                      <a:r>
                        <a:rPr lang="en-GB" sz="800" b="0">
                          <a:solidFill>
                            <a:schemeClr val="tx1"/>
                          </a:solidFill>
                          <a:effectLst/>
                        </a:rPr>
                        <a:t>and forming</a:t>
                      </a:r>
                      <a:r>
                        <a:rPr lang="en-GB" sz="800" b="0" spc="-60">
                          <a:solidFill>
                            <a:schemeClr val="tx1"/>
                          </a:solidFill>
                          <a:effectLst/>
                        </a:rPr>
                        <a:t> </a:t>
                      </a:r>
                      <a:r>
                        <a:rPr lang="en-GB" sz="800" b="0">
                          <a:solidFill>
                            <a:schemeClr val="tx1"/>
                          </a:solidFill>
                          <a:effectLst/>
                        </a:rPr>
                        <a:t>good</a:t>
                      </a:r>
                      <a:r>
                        <a:rPr lang="en-GB" sz="800" b="0" spc="-55">
                          <a:solidFill>
                            <a:schemeClr val="tx1"/>
                          </a:solidFill>
                          <a:effectLst/>
                        </a:rPr>
                        <a:t> </a:t>
                      </a:r>
                      <a:r>
                        <a:rPr lang="en-GB" sz="800" b="0">
                          <a:solidFill>
                            <a:schemeClr val="tx1"/>
                          </a:solidFill>
                          <a:effectLst/>
                        </a:rPr>
                        <a:t>relationships</a:t>
                      </a:r>
                      <a:r>
                        <a:rPr lang="en-GB" sz="800" b="0" spc="-60">
                          <a:solidFill>
                            <a:schemeClr val="tx1"/>
                          </a:solidFill>
                          <a:effectLst/>
                        </a:rPr>
                        <a:t> </a:t>
                      </a:r>
                      <a:r>
                        <a:rPr lang="en-GB" sz="800" b="0">
                          <a:solidFill>
                            <a:schemeClr val="tx1"/>
                          </a:solidFill>
                          <a:effectLst/>
                        </a:rPr>
                        <a:t>with</a:t>
                      </a:r>
                      <a:r>
                        <a:rPr lang="en-GB" sz="800" b="0" spc="-65">
                          <a:solidFill>
                            <a:schemeClr val="tx1"/>
                          </a:solidFill>
                          <a:effectLst/>
                        </a:rPr>
                        <a:t> </a:t>
                      </a:r>
                      <a:r>
                        <a:rPr lang="en-GB" sz="800" b="0">
                          <a:solidFill>
                            <a:schemeClr val="tx1"/>
                          </a:solidFill>
                          <a:effectLst/>
                        </a:rPr>
                        <a:t>peers</a:t>
                      </a:r>
                      <a:r>
                        <a:rPr lang="en-GB" sz="800" b="0" spc="-55">
                          <a:solidFill>
                            <a:schemeClr val="tx1"/>
                          </a:solidFill>
                          <a:effectLst/>
                        </a:rPr>
                        <a:t> </a:t>
                      </a:r>
                      <a:r>
                        <a:rPr lang="en-GB" sz="800" b="0">
                          <a:solidFill>
                            <a:schemeClr val="tx1"/>
                          </a:solidFill>
                          <a:effectLst/>
                        </a:rPr>
                        <a:t>and</a:t>
                      </a:r>
                      <a:r>
                        <a:rPr lang="en-GB" sz="800" b="0" spc="-55">
                          <a:solidFill>
                            <a:schemeClr val="tx1"/>
                          </a:solidFill>
                          <a:effectLst/>
                        </a:rPr>
                        <a:t> </a:t>
                      </a:r>
                      <a:r>
                        <a:rPr lang="en-GB" sz="800" b="0">
                          <a:solidFill>
                            <a:schemeClr val="tx1"/>
                          </a:solidFill>
                          <a:effectLst/>
                        </a:rPr>
                        <a:t>familiar</a:t>
                      </a:r>
                      <a:r>
                        <a:rPr lang="en-GB" sz="800" b="0" spc="-60">
                          <a:solidFill>
                            <a:schemeClr val="tx1"/>
                          </a:solidFill>
                          <a:effectLst/>
                        </a:rPr>
                        <a:t> </a:t>
                      </a:r>
                      <a:r>
                        <a:rPr lang="en-GB" sz="800" b="0">
                          <a:solidFill>
                            <a:schemeClr val="tx1"/>
                          </a:solidFill>
                          <a:effectLst/>
                        </a:rPr>
                        <a:t>adults.</a:t>
                      </a:r>
                      <a:endParaRPr lang="en-GB" sz="800" b="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412641863"/>
                  </a:ext>
                </a:extLst>
              </a:tr>
              <a:tr h="1196049">
                <a:tc>
                  <a:txBody>
                    <a:bodyPr/>
                    <a:lstStyle/>
                    <a:p>
                      <a:pPr marL="73660" algn="l">
                        <a:lnSpc>
                          <a:spcPct val="107000"/>
                        </a:lnSpc>
                        <a:spcBef>
                          <a:spcPts val="315"/>
                        </a:spcBef>
                        <a:spcAft>
                          <a:spcPts val="0"/>
                        </a:spcAft>
                      </a:pPr>
                      <a:r>
                        <a:rPr lang="en-GB" sz="900" b="0">
                          <a:solidFill>
                            <a:schemeClr val="tx1"/>
                          </a:solidFill>
                          <a:effectLst/>
                        </a:rPr>
                        <a:t>30 – 50 Months</a:t>
                      </a:r>
                      <a:endParaRPr lang="en-GB" sz="900" b="0">
                        <a:solidFill>
                          <a:schemeClr val="tx1"/>
                        </a:solidFill>
                        <a:effectLst/>
                        <a:latin typeface="Roboto"/>
                        <a:ea typeface="Roboto"/>
                        <a:cs typeface="Roboto"/>
                      </a:endParaRPr>
                    </a:p>
                  </a:txBody>
                  <a:tcPr marL="0" marR="0" marT="0" marB="0"/>
                </a:tc>
                <a:tc>
                  <a:txBody>
                    <a:bodyPr/>
                    <a:lstStyle/>
                    <a:p>
                      <a:pPr marL="71120" marR="67310" algn="l">
                        <a:lnSpc>
                          <a:spcPct val="107000"/>
                        </a:lnSpc>
                        <a:spcBef>
                          <a:spcPts val="315"/>
                        </a:spcBef>
                        <a:spcAft>
                          <a:spcPts val="0"/>
                        </a:spcAft>
                      </a:pPr>
                      <a:r>
                        <a:rPr lang="en-GB" sz="800" b="0">
                          <a:solidFill>
                            <a:schemeClr val="tx1"/>
                          </a:solidFill>
                          <a:effectLst/>
                        </a:rPr>
                        <a:t>Understanding the World</a:t>
                      </a:r>
                      <a:endParaRPr lang="en-GB" sz="800" b="0">
                        <a:solidFill>
                          <a:schemeClr val="tx1"/>
                        </a:solidFill>
                        <a:effectLst/>
                        <a:latin typeface="Roboto"/>
                        <a:ea typeface="Roboto"/>
                        <a:cs typeface="Roboto"/>
                      </a:endParaRPr>
                    </a:p>
                  </a:txBody>
                  <a:tcPr marL="0" marR="0" marT="0" marB="0"/>
                </a:tc>
                <a:tc>
                  <a:txBody>
                    <a:bodyPr/>
                    <a:lstStyle/>
                    <a:p>
                      <a:pPr marL="75565" algn="l">
                        <a:lnSpc>
                          <a:spcPct val="107000"/>
                        </a:lnSpc>
                        <a:spcBef>
                          <a:spcPts val="315"/>
                        </a:spcBef>
                        <a:spcAft>
                          <a:spcPts val="0"/>
                        </a:spcAft>
                      </a:pPr>
                      <a:r>
                        <a:rPr lang="en-GB" sz="800" b="0">
                          <a:solidFill>
                            <a:schemeClr val="tx1"/>
                          </a:solidFill>
                          <a:effectLst/>
                        </a:rPr>
                        <a:t>People &amp; Communities</a:t>
                      </a:r>
                    </a:p>
                    <a:p>
                      <a:pPr marL="75565" algn="l">
                        <a:lnSpc>
                          <a:spcPct val="107000"/>
                        </a:lnSpc>
                        <a:spcBef>
                          <a:spcPts val="315"/>
                        </a:spcBef>
                        <a:spcAft>
                          <a:spcPts val="0"/>
                        </a:spcAft>
                      </a:pPr>
                      <a:r>
                        <a:rPr lang="en-GB" sz="800" b="0">
                          <a:solidFill>
                            <a:schemeClr val="tx1"/>
                          </a:solidFill>
                          <a:effectLst/>
                        </a:rPr>
                        <a:t> </a:t>
                      </a:r>
                      <a:endParaRPr lang="en-GB" sz="800" b="0">
                        <a:solidFill>
                          <a:schemeClr val="tx1"/>
                        </a:solidFill>
                        <a:effectLst/>
                        <a:latin typeface="Roboto"/>
                        <a:ea typeface="Roboto"/>
                        <a:cs typeface="Roboto"/>
                      </a:endParaRPr>
                    </a:p>
                  </a:txBody>
                  <a:tcPr marL="0" marR="0" marT="0" marB="0"/>
                </a:tc>
                <a:tc>
                  <a:txBody>
                    <a:bodyPr/>
                    <a:lstStyle/>
                    <a:p>
                      <a:pPr marL="342900" lvl="0" indent="-342900" algn="l">
                        <a:lnSpc>
                          <a:spcPct val="107000"/>
                        </a:lnSpc>
                        <a:spcBef>
                          <a:spcPts val="195"/>
                        </a:spcBef>
                        <a:spcAft>
                          <a:spcPts val="0"/>
                        </a:spcAft>
                        <a:buFont typeface="Symbol" panose="05050102010706020507" pitchFamily="18" charset="2"/>
                        <a:buChar char=""/>
                      </a:pPr>
                      <a:r>
                        <a:rPr lang="en-GB" sz="800" b="0">
                          <a:solidFill>
                            <a:schemeClr val="tx1"/>
                          </a:solidFill>
                          <a:effectLst/>
                        </a:rPr>
                        <a:t>Shows interest in different occupations and ways of life.</a:t>
                      </a:r>
                    </a:p>
                    <a:p>
                      <a:pPr algn="l">
                        <a:lnSpc>
                          <a:spcPct val="107000"/>
                        </a:lnSpc>
                        <a:spcAft>
                          <a:spcPts val="0"/>
                        </a:spcAft>
                      </a:pPr>
                      <a:r>
                        <a:rPr lang="en-GB" sz="800" b="0">
                          <a:solidFill>
                            <a:schemeClr val="tx1"/>
                          </a:solidFill>
                          <a:effectLst/>
                        </a:rPr>
                        <a:t> </a:t>
                      </a:r>
                    </a:p>
                    <a:p>
                      <a:pPr marL="342900" lvl="0" indent="-342900" algn="l">
                        <a:lnSpc>
                          <a:spcPct val="107000"/>
                        </a:lnSpc>
                        <a:spcBef>
                          <a:spcPts val="195"/>
                        </a:spcBef>
                        <a:spcAft>
                          <a:spcPts val="0"/>
                        </a:spcAft>
                        <a:buFont typeface="Symbol" panose="05050102010706020507" pitchFamily="18" charset="2"/>
                        <a:buChar char=""/>
                      </a:pPr>
                      <a:r>
                        <a:rPr lang="en-GB" sz="800" b="0">
                          <a:solidFill>
                            <a:schemeClr val="tx1"/>
                          </a:solidFill>
                          <a:effectLst/>
                        </a:rPr>
                        <a:t>Knows some of the things that make them unique..</a:t>
                      </a:r>
                    </a:p>
                    <a:p>
                      <a:pPr algn="l">
                        <a:lnSpc>
                          <a:spcPct val="107000"/>
                        </a:lnSpc>
                        <a:spcAft>
                          <a:spcPts val="0"/>
                        </a:spcAft>
                      </a:pPr>
                      <a:r>
                        <a:rPr lang="en-GB" sz="800" b="0">
                          <a:solidFill>
                            <a:schemeClr val="tx1"/>
                          </a:solidFill>
                          <a:effectLst/>
                        </a:rPr>
                        <a:t> </a:t>
                      </a:r>
                    </a:p>
                    <a:p>
                      <a:pPr marL="342900" lvl="0" indent="-342900" algn="l">
                        <a:lnSpc>
                          <a:spcPct val="107000"/>
                        </a:lnSpc>
                        <a:spcBef>
                          <a:spcPts val="195"/>
                        </a:spcBef>
                        <a:spcAft>
                          <a:spcPts val="0"/>
                        </a:spcAft>
                        <a:buFont typeface="Symbol" panose="05050102010706020507" pitchFamily="18" charset="2"/>
                        <a:buChar char=""/>
                      </a:pPr>
                      <a:r>
                        <a:rPr lang="en-GB" sz="800" b="0">
                          <a:solidFill>
                            <a:schemeClr val="tx1"/>
                          </a:solidFill>
                          <a:effectLst/>
                        </a:rPr>
                        <a:t>Remembers and talks about significant events in their own lives, or in the lives of their family or friends.</a:t>
                      </a:r>
                    </a:p>
                    <a:p>
                      <a:pPr algn="l">
                        <a:lnSpc>
                          <a:spcPct val="107000"/>
                        </a:lnSpc>
                        <a:spcAft>
                          <a:spcPts val="0"/>
                        </a:spcAft>
                      </a:pPr>
                      <a:r>
                        <a:rPr lang="en-GB" sz="800" b="0">
                          <a:solidFill>
                            <a:schemeClr val="tx1"/>
                          </a:solidFill>
                          <a:effectLst/>
                        </a:rPr>
                        <a:t> </a:t>
                      </a:r>
                    </a:p>
                    <a:p>
                      <a:pPr algn="l">
                        <a:lnSpc>
                          <a:spcPct val="107000"/>
                        </a:lnSpc>
                        <a:spcAft>
                          <a:spcPts val="0"/>
                        </a:spcAft>
                      </a:pPr>
                      <a:r>
                        <a:rPr lang="en-GB" sz="800" b="0">
                          <a:solidFill>
                            <a:schemeClr val="tx1"/>
                          </a:solidFill>
                          <a:effectLst/>
                        </a:rPr>
                        <a:t> </a:t>
                      </a:r>
                      <a:endParaRPr lang="en-GB" sz="800" b="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3269987064"/>
                  </a:ext>
                </a:extLst>
              </a:tr>
              <a:tr h="774392">
                <a:tc>
                  <a:txBody>
                    <a:bodyPr/>
                    <a:lstStyle/>
                    <a:p>
                      <a:pPr marL="73660" algn="l">
                        <a:lnSpc>
                          <a:spcPct val="107000"/>
                        </a:lnSpc>
                        <a:spcBef>
                          <a:spcPts val="315"/>
                        </a:spcBef>
                        <a:spcAft>
                          <a:spcPts val="0"/>
                        </a:spcAft>
                      </a:pPr>
                      <a:r>
                        <a:rPr lang="en-GB" sz="900" b="0">
                          <a:solidFill>
                            <a:schemeClr val="tx1"/>
                          </a:solidFill>
                          <a:effectLst/>
                        </a:rPr>
                        <a:t>40 - 60</a:t>
                      </a:r>
                    </a:p>
                    <a:p>
                      <a:pPr marL="73660" algn="l">
                        <a:lnSpc>
                          <a:spcPct val="107000"/>
                        </a:lnSpc>
                        <a:spcBef>
                          <a:spcPts val="315"/>
                        </a:spcBef>
                        <a:spcAft>
                          <a:spcPts val="0"/>
                        </a:spcAft>
                      </a:pPr>
                      <a:r>
                        <a:rPr lang="en-GB" sz="900" b="0">
                          <a:solidFill>
                            <a:schemeClr val="tx1"/>
                          </a:solidFill>
                          <a:effectLst/>
                        </a:rPr>
                        <a:t>Months</a:t>
                      </a:r>
                      <a:endParaRPr lang="en-GB" sz="900" b="0">
                        <a:solidFill>
                          <a:schemeClr val="tx1"/>
                        </a:solidFill>
                        <a:effectLst/>
                        <a:latin typeface="Roboto"/>
                        <a:ea typeface="Roboto"/>
                        <a:cs typeface="Roboto"/>
                      </a:endParaRPr>
                    </a:p>
                  </a:txBody>
                  <a:tcPr marL="0" marR="0" marT="0" marB="0"/>
                </a:tc>
                <a:tc>
                  <a:txBody>
                    <a:bodyPr/>
                    <a:lstStyle/>
                    <a:p>
                      <a:pPr marL="71120" marR="67310" algn="l">
                        <a:lnSpc>
                          <a:spcPct val="107000"/>
                        </a:lnSpc>
                        <a:spcBef>
                          <a:spcPts val="315"/>
                        </a:spcBef>
                        <a:spcAft>
                          <a:spcPts val="0"/>
                        </a:spcAft>
                      </a:pPr>
                      <a:r>
                        <a:rPr lang="en-GB" sz="800" b="0">
                          <a:solidFill>
                            <a:schemeClr val="tx1"/>
                          </a:solidFill>
                          <a:effectLst/>
                        </a:rPr>
                        <a:t>Understanding the World</a:t>
                      </a:r>
                      <a:endParaRPr lang="en-GB" sz="800" b="0">
                        <a:solidFill>
                          <a:schemeClr val="tx1"/>
                        </a:solidFill>
                        <a:effectLst/>
                        <a:latin typeface="Roboto"/>
                        <a:ea typeface="Roboto"/>
                        <a:cs typeface="Roboto"/>
                      </a:endParaRPr>
                    </a:p>
                  </a:txBody>
                  <a:tcPr marL="0" marR="0" marT="0" marB="0"/>
                </a:tc>
                <a:tc>
                  <a:txBody>
                    <a:bodyPr/>
                    <a:lstStyle/>
                    <a:p>
                      <a:pPr marL="75565" algn="l">
                        <a:lnSpc>
                          <a:spcPct val="107000"/>
                        </a:lnSpc>
                        <a:spcBef>
                          <a:spcPts val="315"/>
                        </a:spcBef>
                        <a:spcAft>
                          <a:spcPts val="0"/>
                        </a:spcAft>
                      </a:pPr>
                      <a:r>
                        <a:rPr lang="en-GB" sz="800" b="0">
                          <a:solidFill>
                            <a:schemeClr val="tx1"/>
                          </a:solidFill>
                          <a:effectLst/>
                        </a:rPr>
                        <a:t>People &amp; Communities</a:t>
                      </a:r>
                    </a:p>
                    <a:p>
                      <a:pPr marL="75565" algn="l">
                        <a:lnSpc>
                          <a:spcPct val="107000"/>
                        </a:lnSpc>
                        <a:spcBef>
                          <a:spcPts val="315"/>
                        </a:spcBef>
                        <a:spcAft>
                          <a:spcPts val="0"/>
                        </a:spcAft>
                      </a:pPr>
                      <a:r>
                        <a:rPr lang="en-GB" sz="800" b="0">
                          <a:solidFill>
                            <a:schemeClr val="tx1"/>
                          </a:solidFill>
                          <a:effectLst/>
                        </a:rPr>
                        <a:t> </a:t>
                      </a:r>
                      <a:endParaRPr lang="en-GB" sz="800" b="0">
                        <a:solidFill>
                          <a:schemeClr val="tx1"/>
                        </a:solidFill>
                        <a:effectLst/>
                        <a:latin typeface="Roboto"/>
                        <a:ea typeface="Roboto"/>
                        <a:cs typeface="Roboto"/>
                      </a:endParaRPr>
                    </a:p>
                  </a:txBody>
                  <a:tcPr marL="0" marR="0" marT="0" marB="0"/>
                </a:tc>
                <a:tc>
                  <a:txBody>
                    <a:bodyPr/>
                    <a:lstStyle/>
                    <a:p>
                      <a:pPr algn="l">
                        <a:lnSpc>
                          <a:spcPct val="107000"/>
                        </a:lnSpc>
                        <a:spcAft>
                          <a:spcPts val="0"/>
                        </a:spcAft>
                      </a:pPr>
                      <a:r>
                        <a:rPr lang="en-GB" sz="800" b="0">
                          <a:solidFill>
                            <a:schemeClr val="tx1"/>
                          </a:solidFill>
                          <a:effectLst/>
                        </a:rPr>
                        <a:t> </a:t>
                      </a:r>
                    </a:p>
                    <a:p>
                      <a:pPr marL="342900" lvl="0" indent="-342900" algn="l">
                        <a:lnSpc>
                          <a:spcPct val="107000"/>
                        </a:lnSpc>
                        <a:spcBef>
                          <a:spcPts val="195"/>
                        </a:spcBef>
                        <a:spcAft>
                          <a:spcPts val="0"/>
                        </a:spcAft>
                        <a:buFont typeface="Symbol" panose="05050102010706020507" pitchFamily="18" charset="2"/>
                        <a:buChar char=""/>
                      </a:pPr>
                      <a:r>
                        <a:rPr lang="en-GB" sz="800" b="0">
                          <a:solidFill>
                            <a:schemeClr val="tx1"/>
                          </a:solidFill>
                          <a:effectLst/>
                        </a:rPr>
                        <a:t>Enjoys joining in with family customs and routines.</a:t>
                      </a:r>
                    </a:p>
                    <a:p>
                      <a:pPr algn="l">
                        <a:lnSpc>
                          <a:spcPct val="107000"/>
                        </a:lnSpc>
                        <a:spcAft>
                          <a:spcPts val="0"/>
                        </a:spcAft>
                      </a:pPr>
                      <a:r>
                        <a:rPr lang="en-GB" sz="800" b="0">
                          <a:solidFill>
                            <a:schemeClr val="tx1"/>
                          </a:solidFill>
                          <a:effectLst/>
                        </a:rPr>
                        <a:t> </a:t>
                      </a:r>
                    </a:p>
                    <a:p>
                      <a:pPr marL="342900" marR="528955" lvl="0" indent="-342900" algn="l">
                        <a:lnSpc>
                          <a:spcPct val="107000"/>
                        </a:lnSpc>
                        <a:spcBef>
                          <a:spcPts val="150"/>
                        </a:spcBef>
                        <a:spcAft>
                          <a:spcPts val="0"/>
                        </a:spcAft>
                        <a:buFont typeface="Symbol" panose="05050102010706020507" pitchFamily="18" charset="2"/>
                        <a:buChar char=""/>
                      </a:pPr>
                      <a:r>
                        <a:rPr lang="en-GB" sz="800" b="0">
                          <a:solidFill>
                            <a:schemeClr val="tx1"/>
                          </a:solidFill>
                          <a:effectLst/>
                        </a:rPr>
                        <a:t>Can talk about some of the similarities and differences in relation to friends or family.</a:t>
                      </a:r>
                      <a:endParaRPr lang="en-GB" sz="800" b="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722487605"/>
                  </a:ext>
                </a:extLst>
              </a:tr>
              <a:tr h="1685270">
                <a:tc>
                  <a:txBody>
                    <a:bodyPr/>
                    <a:lstStyle/>
                    <a:p>
                      <a:pPr marL="73660" algn="l">
                        <a:lnSpc>
                          <a:spcPct val="107000"/>
                        </a:lnSpc>
                        <a:spcBef>
                          <a:spcPts val="315"/>
                        </a:spcBef>
                        <a:spcAft>
                          <a:spcPts val="0"/>
                        </a:spcAft>
                      </a:pPr>
                      <a:r>
                        <a:rPr lang="en-GB" sz="900" b="0" dirty="0">
                          <a:solidFill>
                            <a:schemeClr val="tx1"/>
                          </a:solidFill>
                          <a:effectLst/>
                        </a:rPr>
                        <a:t> </a:t>
                      </a:r>
                      <a:endParaRPr lang="en-GB" sz="900" b="0" dirty="0">
                        <a:solidFill>
                          <a:schemeClr val="tx1"/>
                        </a:solidFill>
                        <a:effectLst/>
                        <a:latin typeface="Roboto"/>
                        <a:ea typeface="Roboto"/>
                        <a:cs typeface="Roboto"/>
                      </a:endParaRPr>
                    </a:p>
                    <a:p>
                      <a:pPr marL="73660" algn="l">
                        <a:lnSpc>
                          <a:spcPct val="107000"/>
                        </a:lnSpc>
                        <a:spcBef>
                          <a:spcPts val="315"/>
                        </a:spcBef>
                        <a:spcAft>
                          <a:spcPts val="0"/>
                        </a:spcAft>
                      </a:pPr>
                      <a:r>
                        <a:rPr lang="en-GB" sz="900" b="0" dirty="0">
                          <a:solidFill>
                            <a:schemeClr val="tx1"/>
                          </a:solidFill>
                          <a:effectLst/>
                        </a:rPr>
                        <a:t>ELG </a:t>
                      </a:r>
                      <a:endParaRPr lang="en-GB" sz="900" b="0" dirty="0">
                        <a:solidFill>
                          <a:schemeClr val="tx1"/>
                        </a:solidFill>
                        <a:effectLst/>
                        <a:latin typeface="Roboto"/>
                        <a:ea typeface="Roboto"/>
                        <a:cs typeface="Roboto"/>
                      </a:endParaRPr>
                    </a:p>
                  </a:txBody>
                  <a:tcPr marL="0" marR="0" marT="0" marB="0"/>
                </a:tc>
                <a:tc>
                  <a:txBody>
                    <a:bodyPr/>
                    <a:lstStyle/>
                    <a:p>
                      <a:pPr marL="71120" marR="67310" algn="l">
                        <a:lnSpc>
                          <a:spcPct val="107000"/>
                        </a:lnSpc>
                        <a:spcBef>
                          <a:spcPts val="315"/>
                        </a:spcBef>
                        <a:spcAft>
                          <a:spcPts val="0"/>
                        </a:spcAft>
                      </a:pPr>
                      <a:r>
                        <a:rPr lang="en-GB" sz="800" b="0" dirty="0">
                          <a:solidFill>
                            <a:schemeClr val="tx1"/>
                          </a:solidFill>
                          <a:effectLst/>
                        </a:rPr>
                        <a:t> </a:t>
                      </a:r>
                      <a:endParaRPr lang="en-GB" sz="800" b="0" dirty="0">
                        <a:solidFill>
                          <a:schemeClr val="tx1"/>
                        </a:solidFill>
                        <a:effectLst/>
                        <a:latin typeface="Roboto"/>
                        <a:ea typeface="Roboto"/>
                        <a:cs typeface="Roboto"/>
                      </a:endParaRPr>
                    </a:p>
                    <a:p>
                      <a:pPr marL="71120" marR="67310" algn="l">
                        <a:lnSpc>
                          <a:spcPct val="107000"/>
                        </a:lnSpc>
                        <a:spcBef>
                          <a:spcPts val="315"/>
                        </a:spcBef>
                        <a:spcAft>
                          <a:spcPts val="0"/>
                        </a:spcAft>
                      </a:pPr>
                      <a:r>
                        <a:rPr lang="en-GB" sz="800" b="0" dirty="0">
                          <a:solidFill>
                            <a:schemeClr val="tx1"/>
                          </a:solidFill>
                          <a:effectLst/>
                        </a:rPr>
                        <a:t>Understanding the World</a:t>
                      </a:r>
                      <a:endParaRPr lang="en-GB" sz="800" b="0" dirty="0">
                        <a:solidFill>
                          <a:schemeClr val="tx1"/>
                        </a:solidFill>
                        <a:effectLst/>
                        <a:latin typeface="Roboto"/>
                        <a:ea typeface="Roboto"/>
                        <a:cs typeface="Roboto"/>
                      </a:endParaRPr>
                    </a:p>
                  </a:txBody>
                  <a:tcPr marL="0" marR="0" marT="0" marB="0"/>
                </a:tc>
                <a:tc>
                  <a:txBody>
                    <a:bodyPr/>
                    <a:lstStyle/>
                    <a:p>
                      <a:pPr marL="75565" algn="l">
                        <a:lnSpc>
                          <a:spcPct val="107000"/>
                        </a:lnSpc>
                        <a:spcBef>
                          <a:spcPts val="315"/>
                        </a:spcBef>
                        <a:spcAft>
                          <a:spcPts val="0"/>
                        </a:spcAft>
                      </a:pPr>
                      <a:r>
                        <a:rPr lang="en-GB" sz="800" b="0" dirty="0">
                          <a:solidFill>
                            <a:schemeClr val="tx1"/>
                          </a:solidFill>
                          <a:effectLst/>
                        </a:rPr>
                        <a:t> </a:t>
                      </a:r>
                      <a:endParaRPr lang="en-GB" sz="800" b="0" dirty="0">
                        <a:solidFill>
                          <a:schemeClr val="tx1"/>
                        </a:solidFill>
                        <a:effectLst/>
                        <a:latin typeface="Roboto"/>
                        <a:ea typeface="Roboto"/>
                        <a:cs typeface="Roboto"/>
                      </a:endParaRPr>
                    </a:p>
                    <a:p>
                      <a:pPr marL="75565" algn="l">
                        <a:lnSpc>
                          <a:spcPct val="107000"/>
                        </a:lnSpc>
                        <a:spcBef>
                          <a:spcPts val="315"/>
                        </a:spcBef>
                        <a:spcAft>
                          <a:spcPts val="0"/>
                        </a:spcAft>
                      </a:pPr>
                      <a:r>
                        <a:rPr lang="en-GB" sz="800" b="0" dirty="0">
                          <a:solidFill>
                            <a:schemeClr val="tx1"/>
                          </a:solidFill>
                          <a:effectLst/>
                        </a:rPr>
                        <a:t>People &amp; Communities</a:t>
                      </a:r>
                    </a:p>
                    <a:p>
                      <a:pPr marL="75565" algn="l">
                        <a:lnSpc>
                          <a:spcPct val="107000"/>
                        </a:lnSpc>
                        <a:spcBef>
                          <a:spcPts val="315"/>
                        </a:spcBef>
                        <a:spcAft>
                          <a:spcPts val="0"/>
                        </a:spcAft>
                      </a:pPr>
                      <a:r>
                        <a:rPr lang="en-GB" sz="800" b="0" dirty="0">
                          <a:solidFill>
                            <a:schemeClr val="tx1"/>
                          </a:solidFill>
                          <a:effectLst/>
                        </a:rPr>
                        <a:t> </a:t>
                      </a:r>
                      <a:endParaRPr lang="en-GB" sz="800" b="0" dirty="0">
                        <a:solidFill>
                          <a:schemeClr val="tx1"/>
                        </a:solidFill>
                        <a:effectLst/>
                        <a:latin typeface="Roboto"/>
                        <a:ea typeface="Roboto"/>
                        <a:cs typeface="Roboto"/>
                      </a:endParaRPr>
                    </a:p>
                  </a:txBody>
                  <a:tcPr marL="0" marR="0" marT="0" marB="0"/>
                </a:tc>
                <a:tc>
                  <a:txBody>
                    <a:bodyPr/>
                    <a:lstStyle/>
                    <a:p>
                      <a:pPr algn="l">
                        <a:lnSpc>
                          <a:spcPct val="107000"/>
                        </a:lnSpc>
                        <a:spcAft>
                          <a:spcPts val="0"/>
                        </a:spcAft>
                      </a:pPr>
                      <a:r>
                        <a:rPr lang="en-GB" sz="800" b="0" dirty="0">
                          <a:solidFill>
                            <a:schemeClr val="tx1"/>
                          </a:solidFill>
                          <a:effectLst/>
                        </a:rPr>
                        <a:t> </a:t>
                      </a:r>
                      <a:endParaRPr lang="en-GB" sz="800" b="0" dirty="0">
                        <a:solidFill>
                          <a:schemeClr val="tx1"/>
                        </a:solidFill>
                        <a:effectLst/>
                        <a:latin typeface="Roboto"/>
                        <a:ea typeface="Roboto"/>
                        <a:cs typeface="Roboto"/>
                      </a:endParaRPr>
                    </a:p>
                    <a:p>
                      <a:pPr marL="171450" marR="528955" lvl="0" indent="-171450" algn="l">
                        <a:lnSpc>
                          <a:spcPct val="107000"/>
                        </a:lnSpc>
                        <a:spcBef>
                          <a:spcPts val="150"/>
                        </a:spcBef>
                        <a:spcAft>
                          <a:spcPts val="0"/>
                        </a:spcAft>
                        <a:buFont typeface="Arial" panose="020B0604020202020204" pitchFamily="34" charset="0"/>
                        <a:buChar char="•"/>
                      </a:pPr>
                      <a:r>
                        <a:rPr lang="en-GB" sz="800" b="0" smtClean="0">
                          <a:solidFill>
                            <a:schemeClr val="tx1"/>
                          </a:solidFill>
                          <a:effectLst/>
                        </a:rPr>
                        <a:t>Children </a:t>
                      </a:r>
                      <a:r>
                        <a:rPr lang="en-GB" sz="800" b="0" dirty="0">
                          <a:solidFill>
                            <a:schemeClr val="tx1"/>
                          </a:solidFill>
                          <a:effectLst/>
                        </a:rPr>
                        <a:t>talk about past and present events in their own lives and in the lives of family members. They know that other children don’t always enjoy the same things, and are sensitive to this. They know about similarities and differences between themselves and others, and among families, communities and traditions.</a:t>
                      </a:r>
                      <a:endParaRPr lang="en-GB" sz="800" b="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169746757"/>
                  </a:ext>
                </a:extLst>
              </a:tr>
              <a:tr h="69996">
                <a:tc>
                  <a:txBody>
                    <a:bodyPr/>
                    <a:lstStyle/>
                    <a:p>
                      <a:pPr marL="73660" algn="l">
                        <a:lnSpc>
                          <a:spcPct val="107000"/>
                        </a:lnSpc>
                        <a:spcBef>
                          <a:spcPts val="315"/>
                        </a:spcBef>
                        <a:spcAft>
                          <a:spcPts val="0"/>
                        </a:spcAft>
                      </a:pPr>
                      <a:r>
                        <a:rPr lang="en-GB" sz="500">
                          <a:effectLst/>
                        </a:rPr>
                        <a:t> </a:t>
                      </a:r>
                      <a:endParaRPr lang="en-GB" sz="600">
                        <a:effectLst/>
                        <a:latin typeface="Roboto"/>
                        <a:ea typeface="Roboto"/>
                        <a:cs typeface="Roboto"/>
                      </a:endParaRPr>
                    </a:p>
                  </a:txBody>
                  <a:tcPr marL="0" marR="0" marT="0" marB="0"/>
                </a:tc>
                <a:tc>
                  <a:txBody>
                    <a:bodyPr/>
                    <a:lstStyle/>
                    <a:p>
                      <a:pPr marL="71120" marR="67310" algn="l">
                        <a:lnSpc>
                          <a:spcPct val="107000"/>
                        </a:lnSpc>
                        <a:spcBef>
                          <a:spcPts val="315"/>
                        </a:spcBef>
                        <a:spcAft>
                          <a:spcPts val="0"/>
                        </a:spcAft>
                      </a:pPr>
                      <a:r>
                        <a:rPr lang="en-GB" sz="500">
                          <a:effectLst/>
                        </a:rPr>
                        <a:t> </a:t>
                      </a:r>
                      <a:endParaRPr lang="en-GB" sz="600">
                        <a:effectLst/>
                        <a:latin typeface="Roboto"/>
                        <a:ea typeface="Roboto"/>
                        <a:cs typeface="Roboto"/>
                      </a:endParaRPr>
                    </a:p>
                  </a:txBody>
                  <a:tcPr marL="0" marR="0" marT="0" marB="0"/>
                </a:tc>
                <a:tc>
                  <a:txBody>
                    <a:bodyPr/>
                    <a:lstStyle/>
                    <a:p>
                      <a:pPr marL="75565" algn="l">
                        <a:lnSpc>
                          <a:spcPct val="107000"/>
                        </a:lnSpc>
                        <a:spcBef>
                          <a:spcPts val="315"/>
                        </a:spcBef>
                        <a:spcAft>
                          <a:spcPts val="0"/>
                        </a:spcAft>
                      </a:pPr>
                      <a:r>
                        <a:rPr lang="en-GB" sz="500">
                          <a:effectLst/>
                        </a:rPr>
                        <a:t> </a:t>
                      </a:r>
                      <a:endParaRPr lang="en-GB" sz="600">
                        <a:effectLst/>
                        <a:latin typeface="Roboto"/>
                        <a:ea typeface="Roboto"/>
                        <a:cs typeface="Roboto"/>
                      </a:endParaRPr>
                    </a:p>
                  </a:txBody>
                  <a:tcPr marL="0" marR="0" marT="0" marB="0"/>
                </a:tc>
                <a:tc>
                  <a:txBody>
                    <a:bodyPr/>
                    <a:lstStyle/>
                    <a:p>
                      <a:pPr algn="l">
                        <a:lnSpc>
                          <a:spcPct val="107000"/>
                        </a:lnSpc>
                        <a:spcAft>
                          <a:spcPts val="0"/>
                        </a:spcAft>
                      </a:pPr>
                      <a:r>
                        <a:rPr lang="en-GB" sz="400" dirty="0">
                          <a:effectLst/>
                        </a:rPr>
                        <a:t> </a:t>
                      </a:r>
                      <a:endParaRPr lang="en-GB" sz="600" dirty="0">
                        <a:effectLst/>
                        <a:latin typeface="Roboto"/>
                        <a:ea typeface="Roboto"/>
                        <a:cs typeface="Roboto"/>
                      </a:endParaRPr>
                    </a:p>
                  </a:txBody>
                  <a:tcPr marL="0" marR="0" marT="0" marB="0"/>
                </a:tc>
                <a:extLst>
                  <a:ext uri="{0D108BD9-81ED-4DB2-BD59-A6C34878D82A}">
                    <a16:rowId xmlns:a16="http://schemas.microsoft.com/office/drawing/2014/main" val="4266781697"/>
                  </a:ext>
                </a:extLst>
              </a:tr>
            </a:tbl>
          </a:graphicData>
        </a:graphic>
      </p:graphicFrame>
    </p:spTree>
    <p:extLst>
      <p:ext uri="{BB962C8B-B14F-4D97-AF65-F5344CB8AC3E}">
        <p14:creationId xmlns:p14="http://schemas.microsoft.com/office/powerpoint/2010/main" val="3929701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04664"/>
            <a:ext cx="8229600" cy="720080"/>
          </a:xfrm>
        </p:spPr>
        <p:txBody>
          <a:bodyPr>
            <a:normAutofit/>
          </a:bodyPr>
          <a:lstStyle/>
          <a:p>
            <a:r>
              <a:rPr lang="en-GB" sz="2400" b="1" dirty="0">
                <a:latin typeface="Century Gothic" panose="020B0502020202020204" pitchFamily="34" charset="0"/>
              </a:rPr>
              <a:t>RE: key stage 1 overview</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851076836"/>
              </p:ext>
            </p:extLst>
          </p:nvPr>
        </p:nvGraphicFramePr>
        <p:xfrm>
          <a:off x="467544" y="1124744"/>
          <a:ext cx="8218488" cy="4489124"/>
        </p:xfrm>
        <a:graphic>
          <a:graphicData uri="http://schemas.openxmlformats.org/drawingml/2006/table">
            <a:tbl>
              <a:tblPr firstRow="1" bandRow="1">
                <a:tableStyleId>{5940675A-B579-460E-94D1-54222C63F5DA}</a:tableStyleId>
              </a:tblPr>
              <a:tblGrid>
                <a:gridCol w="514400">
                  <a:extLst>
                    <a:ext uri="{9D8B030D-6E8A-4147-A177-3AD203B41FA5}">
                      <a16:colId xmlns:a16="http://schemas.microsoft.com/office/drawing/2014/main" val="20000"/>
                    </a:ext>
                  </a:extLst>
                </a:gridCol>
                <a:gridCol w="7704088">
                  <a:extLst>
                    <a:ext uri="{9D8B030D-6E8A-4147-A177-3AD203B41FA5}">
                      <a16:colId xmlns:a16="http://schemas.microsoft.com/office/drawing/2014/main" val="20001"/>
                    </a:ext>
                  </a:extLst>
                </a:gridCol>
              </a:tblGrid>
              <a:tr h="370840">
                <a:tc gridSpan="2">
                  <a:txBody>
                    <a:bodyPr/>
                    <a:lstStyle/>
                    <a:p>
                      <a:pPr algn="ctr"/>
                      <a:endParaRPr lang="en-GB" sz="1400" dirty="0">
                        <a:latin typeface="Century Gothic" panose="020B0502020202020204" pitchFamily="34" charset="0"/>
                      </a:endParaRPr>
                    </a:p>
                    <a:p>
                      <a:pPr algn="l"/>
                      <a:r>
                        <a:rPr lang="en-GB" sz="1400" u="sng" dirty="0">
                          <a:latin typeface="Century Gothic" panose="020B0502020202020204" pitchFamily="34" charset="0"/>
                        </a:rPr>
                        <a:t>Requirements from the curriculum framework</a:t>
                      </a:r>
                    </a:p>
                    <a:p>
                      <a:pPr algn="ctr"/>
                      <a:endParaRPr lang="en-GB" sz="1400" dirty="0">
                        <a:latin typeface="Century Gothic" panose="020B0502020202020204" pitchFamily="34" charset="0"/>
                      </a:endParaRPr>
                    </a:p>
                    <a:p>
                      <a:pPr algn="l"/>
                      <a:r>
                        <a:rPr lang="en-GB" sz="1400" dirty="0">
                          <a:latin typeface="Century Gothic" panose="020B0502020202020204" pitchFamily="34" charset="0"/>
                        </a:rPr>
                        <a:t>Pupils should develop their knowledge and understanding of religions and worldviews, recognising their local, national and global contexts. They</a:t>
                      </a:r>
                      <a:r>
                        <a:rPr lang="en-GB" sz="1400" baseline="0" dirty="0">
                          <a:latin typeface="Century Gothic" panose="020B0502020202020204" pitchFamily="34" charset="0"/>
                        </a:rPr>
                        <a:t> </a:t>
                      </a:r>
                      <a:r>
                        <a:rPr lang="en-GB" sz="1400" dirty="0">
                          <a:latin typeface="Century Gothic" panose="020B0502020202020204" pitchFamily="34" charset="0"/>
                        </a:rPr>
                        <a:t>should use basic subject specific vocabulary.</a:t>
                      </a:r>
                    </a:p>
                    <a:p>
                      <a:pPr algn="l"/>
                      <a:endParaRPr lang="en-GB" sz="1200" dirty="0">
                        <a:latin typeface="Century Gothic" panose="020B0502020202020204" pitchFamily="34" charset="0"/>
                      </a:endParaRPr>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33661">
                <a:tc gridSpan="2">
                  <a:txBody>
                    <a:bodyPr/>
                    <a:lstStyle/>
                    <a:p>
                      <a:r>
                        <a:rPr lang="en-GB" sz="1400" b="1" dirty="0">
                          <a:solidFill>
                            <a:schemeClr val="tx1"/>
                          </a:solidFill>
                          <a:latin typeface="Century Gothic" panose="020B0502020202020204" pitchFamily="34" charset="0"/>
                        </a:rPr>
                        <a:t>Know and understand </a:t>
                      </a:r>
                    </a:p>
                    <a:p>
                      <a:endParaRPr lang="en-GB" sz="1400" dirty="0">
                        <a:solidFill>
                          <a:schemeClr val="tx1"/>
                        </a:solidFill>
                        <a:latin typeface="Century Gothic" panose="020B0502020202020204" pitchFamily="34" charset="0"/>
                      </a:endParaRPr>
                    </a:p>
                    <a:p>
                      <a:r>
                        <a:rPr lang="en-GB" sz="1400" dirty="0">
                          <a:solidFill>
                            <a:schemeClr val="tx1"/>
                          </a:solidFill>
                          <a:latin typeface="Century Gothic" panose="020B0502020202020204" pitchFamily="34" charset="0"/>
                        </a:rPr>
                        <a:t>Pupils should be taught</a:t>
                      </a:r>
                      <a:r>
                        <a:rPr lang="en-GB" sz="1400" baseline="0" dirty="0">
                          <a:solidFill>
                            <a:schemeClr val="tx1"/>
                          </a:solidFill>
                          <a:latin typeface="Century Gothic" panose="020B0502020202020204" pitchFamily="34" charset="0"/>
                        </a:rPr>
                        <a:t> to:</a:t>
                      </a:r>
                      <a:endParaRPr lang="en-GB" sz="1400" dirty="0">
                        <a:solidFill>
                          <a:schemeClr val="tx1"/>
                        </a:solidFill>
                        <a:latin typeface="Century Gothic" panose="020B0502020202020204" pitchFamily="34" charset="0"/>
                      </a:endParaRPr>
                    </a:p>
                  </a:txBody>
                  <a:tcPr anchor="ctr"/>
                </a:tc>
                <a:tc hMerge="1">
                  <a:txBody>
                    <a:bodyPr/>
                    <a:lstStyle/>
                    <a:p>
                      <a:endParaRPr lang="en-GB" sz="12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1"/>
                  </a:ext>
                </a:extLst>
              </a:tr>
              <a:tr h="733661">
                <a:tc>
                  <a:txBody>
                    <a:bodyPr/>
                    <a:lstStyle/>
                    <a:p>
                      <a:r>
                        <a:rPr lang="en-GB" sz="1400" b="1" dirty="0">
                          <a:latin typeface="Century Gothic" panose="020B0502020202020204" pitchFamily="34" charset="0"/>
                        </a:rPr>
                        <a:t>A1</a:t>
                      </a:r>
                      <a:endParaRPr lang="en-GB" sz="1400" b="1" dirty="0">
                        <a:solidFill>
                          <a:schemeClr val="tx1"/>
                        </a:solidFill>
                        <a:latin typeface="Century Gothic" panose="020B0502020202020204" pitchFamily="34" charset="0"/>
                      </a:endParaRPr>
                    </a:p>
                  </a:txBody>
                  <a:tcPr anchor="ctr"/>
                </a:tc>
                <a:tc>
                  <a:txBody>
                    <a:bodyPr/>
                    <a:lstStyle/>
                    <a:p>
                      <a:r>
                        <a:rPr lang="en-GB" sz="1400" dirty="0">
                          <a:latin typeface="Century Gothic" panose="020B0502020202020204" pitchFamily="34" charset="0"/>
                        </a:rPr>
                        <a:t>Recall and name different beliefs and practices, including festivals, worship, rituals and ways of life, in order to find out about the meanings behind them.</a:t>
                      </a:r>
                      <a:endParaRPr lang="en-GB" sz="14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2"/>
                  </a:ext>
                </a:extLst>
              </a:tr>
              <a:tr h="733661">
                <a:tc>
                  <a:txBody>
                    <a:bodyPr/>
                    <a:lstStyle/>
                    <a:p>
                      <a:r>
                        <a:rPr lang="en-GB" sz="1400" b="1" dirty="0">
                          <a:latin typeface="Century Gothic" panose="020B0502020202020204" pitchFamily="34" charset="0"/>
                        </a:rPr>
                        <a:t>A2</a:t>
                      </a:r>
                      <a:endParaRPr lang="en-GB" sz="1400" b="1" dirty="0">
                        <a:solidFill>
                          <a:schemeClr val="tx1"/>
                        </a:solidFill>
                        <a:latin typeface="Century Gothic" panose="020B0502020202020204" pitchFamily="34" charset="0"/>
                      </a:endParaRPr>
                    </a:p>
                  </a:txBody>
                  <a:tcPr anchor="ctr"/>
                </a:tc>
                <a:tc>
                  <a:txBody>
                    <a:bodyPr/>
                    <a:lstStyle/>
                    <a:p>
                      <a:r>
                        <a:rPr lang="en-GB" sz="1400" dirty="0">
                          <a:latin typeface="Century Gothic" panose="020B0502020202020204" pitchFamily="34" charset="0"/>
                        </a:rPr>
                        <a:t>Retell and suggest meanings to some religious and moral stories, exploring and discussing sacred writings and sources of wisdom and recognising the traditions from which they come.</a:t>
                      </a:r>
                      <a:endParaRPr lang="en-GB" sz="14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3"/>
                  </a:ext>
                </a:extLst>
              </a:tr>
              <a:tr h="733661">
                <a:tc>
                  <a:txBody>
                    <a:bodyPr/>
                    <a:lstStyle/>
                    <a:p>
                      <a:r>
                        <a:rPr lang="en-GB" sz="1400" b="1" dirty="0">
                          <a:latin typeface="Century Gothic" panose="020B0502020202020204" pitchFamily="34" charset="0"/>
                        </a:rPr>
                        <a:t>A3</a:t>
                      </a:r>
                      <a:endParaRPr lang="en-GB" sz="1400" b="1" dirty="0">
                        <a:solidFill>
                          <a:schemeClr val="tx1"/>
                        </a:solidFill>
                        <a:latin typeface="Century Gothic" panose="020B0502020202020204" pitchFamily="34" charset="0"/>
                      </a:endParaRPr>
                    </a:p>
                  </a:txBody>
                  <a:tcPr anchor="ctr"/>
                </a:tc>
                <a:tc>
                  <a:txBody>
                    <a:bodyPr/>
                    <a:lstStyle/>
                    <a:p>
                      <a:r>
                        <a:rPr lang="en-GB" sz="1400" dirty="0">
                          <a:latin typeface="Century Gothic" panose="020B0502020202020204" pitchFamily="34" charset="0"/>
                        </a:rPr>
                        <a:t>Recognise some different symbols and actions which express a community’s way of life, appreciating some similarities between communities.</a:t>
                      </a:r>
                      <a:endParaRPr lang="en-GB" sz="14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nvGraphicFramePr>
        <p:xfrm>
          <a:off x="8696325" y="2419350"/>
          <a:ext cx="208280" cy="2838450"/>
        </p:xfrm>
        <a:graphic>
          <a:graphicData uri="http://schemas.openxmlformats.org/drawingml/2006/table">
            <a:tbl>
              <a:tblPr/>
              <a:tblGrid>
                <a:gridCol w="208280">
                  <a:extLst>
                    <a:ext uri="{9D8B030D-6E8A-4147-A177-3AD203B41FA5}">
                      <a16:colId xmlns:a16="http://schemas.microsoft.com/office/drawing/2014/main" val="20000"/>
                    </a:ext>
                  </a:extLst>
                </a:gridCol>
              </a:tblGrid>
              <a:tr h="2838450">
                <a:tc>
                  <a:txBody>
                    <a:bodyPr/>
                    <a:lstStyle/>
                    <a:p>
                      <a:endParaRPr lang="en-GB"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2" name="Footer Placeholder 1">
            <a:extLst>
              <a:ext uri="{FF2B5EF4-FFF2-40B4-BE49-F238E27FC236}">
                <a16:creationId xmlns:a16="http://schemas.microsoft.com/office/drawing/2014/main" id="{DBBD0B73-6083-41D8-ACC9-192FB38AF1D2}"/>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3</a:t>
            </a:fld>
            <a:endParaRPr lang="en-GB" dirty="0"/>
          </a:p>
        </p:txBody>
      </p:sp>
    </p:spTree>
    <p:extLst>
      <p:ext uri="{BB962C8B-B14F-4D97-AF65-F5344CB8AC3E}">
        <p14:creationId xmlns:p14="http://schemas.microsoft.com/office/powerpoint/2010/main" val="3485011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04664"/>
            <a:ext cx="8229600" cy="720080"/>
          </a:xfrm>
        </p:spPr>
        <p:txBody>
          <a:bodyPr>
            <a:normAutofit/>
          </a:bodyPr>
          <a:lstStyle/>
          <a:p>
            <a:r>
              <a:rPr lang="en-GB" sz="2400" b="1" dirty="0">
                <a:latin typeface="Century Gothic" panose="020B0502020202020204" pitchFamily="34" charset="0"/>
              </a:rPr>
              <a:t>RE: key stage 1 overview</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1477545602"/>
              </p:ext>
            </p:extLst>
          </p:nvPr>
        </p:nvGraphicFramePr>
        <p:xfrm>
          <a:off x="467544" y="1124744"/>
          <a:ext cx="8218488" cy="4275764"/>
        </p:xfrm>
        <a:graphic>
          <a:graphicData uri="http://schemas.openxmlformats.org/drawingml/2006/table">
            <a:tbl>
              <a:tblPr firstRow="1" bandRow="1">
                <a:tableStyleId>{5940675A-B579-460E-94D1-54222C63F5DA}</a:tableStyleId>
              </a:tblPr>
              <a:tblGrid>
                <a:gridCol w="514400">
                  <a:extLst>
                    <a:ext uri="{9D8B030D-6E8A-4147-A177-3AD203B41FA5}">
                      <a16:colId xmlns:a16="http://schemas.microsoft.com/office/drawing/2014/main" val="20000"/>
                    </a:ext>
                  </a:extLst>
                </a:gridCol>
                <a:gridCol w="7704088">
                  <a:extLst>
                    <a:ext uri="{9D8B030D-6E8A-4147-A177-3AD203B41FA5}">
                      <a16:colId xmlns:a16="http://schemas.microsoft.com/office/drawing/2014/main" val="20001"/>
                    </a:ext>
                  </a:extLst>
                </a:gridCol>
              </a:tblGrid>
              <a:tr h="370840">
                <a:tc gridSpan="2">
                  <a:txBody>
                    <a:bodyPr/>
                    <a:lstStyle/>
                    <a:p>
                      <a:pPr algn="ctr"/>
                      <a:endParaRPr lang="en-GB" sz="1400" dirty="0">
                        <a:latin typeface="Century Gothic" panose="020B0502020202020204" pitchFamily="34" charset="0"/>
                      </a:endParaRPr>
                    </a:p>
                    <a:p>
                      <a:pPr algn="l"/>
                      <a:r>
                        <a:rPr lang="en-GB" sz="1400" u="sng" dirty="0">
                          <a:latin typeface="Century Gothic" panose="020B0502020202020204" pitchFamily="34" charset="0"/>
                        </a:rPr>
                        <a:t>Requirements from the curriculum framework</a:t>
                      </a:r>
                    </a:p>
                    <a:p>
                      <a:pPr algn="ctr"/>
                      <a:endParaRPr lang="en-GB" sz="1400" dirty="0">
                        <a:latin typeface="Century Gothic" panose="020B0502020202020204" pitchFamily="34" charset="0"/>
                      </a:endParaRPr>
                    </a:p>
                    <a:p>
                      <a:r>
                        <a:rPr lang="en-GB" sz="1400" b="0" dirty="0">
                          <a:solidFill>
                            <a:schemeClr val="tx1"/>
                          </a:solidFill>
                          <a:latin typeface="Century Gothic" panose="020B0502020202020204" pitchFamily="34" charset="0"/>
                        </a:rPr>
                        <a:t>They should raise questions and begin to express their own views in response to the material they learn about and in response to questions about their ideas.</a:t>
                      </a:r>
                    </a:p>
                    <a:p>
                      <a:pPr algn="l"/>
                      <a:endParaRPr lang="en-GB" sz="1200" dirty="0">
                        <a:latin typeface="Century Gothic" panose="020B0502020202020204" pitchFamily="34" charset="0"/>
                      </a:endParaRPr>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33661">
                <a:tc gridSpan="2">
                  <a:txBody>
                    <a:bodyPr/>
                    <a:lstStyle/>
                    <a:p>
                      <a:r>
                        <a:rPr lang="en-GB" sz="1400" b="1" dirty="0">
                          <a:solidFill>
                            <a:schemeClr val="tx1"/>
                          </a:solidFill>
                          <a:latin typeface="Century Gothic" panose="020B0502020202020204" pitchFamily="34" charset="0"/>
                        </a:rPr>
                        <a:t>Express and communicate </a:t>
                      </a:r>
                    </a:p>
                    <a:p>
                      <a:endParaRPr lang="en-GB" sz="1400" dirty="0">
                        <a:solidFill>
                          <a:schemeClr val="tx1"/>
                        </a:solidFill>
                        <a:latin typeface="Century Gothic" panose="020B0502020202020204" pitchFamily="34" charset="0"/>
                      </a:endParaRPr>
                    </a:p>
                    <a:p>
                      <a:r>
                        <a:rPr lang="en-GB" sz="1400" dirty="0">
                          <a:solidFill>
                            <a:schemeClr val="tx1"/>
                          </a:solidFill>
                          <a:latin typeface="Century Gothic" panose="020B0502020202020204" pitchFamily="34" charset="0"/>
                        </a:rPr>
                        <a:t>Pupils should be taught</a:t>
                      </a:r>
                      <a:r>
                        <a:rPr lang="en-GB" sz="1400" baseline="0" dirty="0">
                          <a:solidFill>
                            <a:schemeClr val="tx1"/>
                          </a:solidFill>
                          <a:latin typeface="Century Gothic" panose="020B0502020202020204" pitchFamily="34" charset="0"/>
                        </a:rPr>
                        <a:t> to:</a:t>
                      </a:r>
                      <a:endParaRPr lang="en-GB" sz="1400" dirty="0">
                        <a:solidFill>
                          <a:schemeClr val="tx1"/>
                        </a:solidFill>
                        <a:latin typeface="Century Gothic" panose="020B0502020202020204" pitchFamily="34" charset="0"/>
                      </a:endParaRPr>
                    </a:p>
                  </a:txBody>
                  <a:tcPr anchor="ctr"/>
                </a:tc>
                <a:tc hMerge="1">
                  <a:txBody>
                    <a:bodyPr/>
                    <a:lstStyle/>
                    <a:p>
                      <a:endParaRPr lang="en-GB" sz="12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1"/>
                  </a:ext>
                </a:extLst>
              </a:tr>
              <a:tr h="733661">
                <a:tc>
                  <a:txBody>
                    <a:bodyPr/>
                    <a:lstStyle/>
                    <a:p>
                      <a:r>
                        <a:rPr lang="en-GB" sz="1400" b="1" dirty="0">
                          <a:latin typeface="Century Gothic" panose="020B0502020202020204" pitchFamily="34" charset="0"/>
                        </a:rPr>
                        <a:t>B1</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Ask and respond to questions about what individuals and communities do, and why, so that pupils can identify what difference belonging to a community might make.</a:t>
                      </a:r>
                    </a:p>
                  </a:txBody>
                  <a:tcPr anchor="ctr"/>
                </a:tc>
                <a:extLst>
                  <a:ext uri="{0D108BD9-81ED-4DB2-BD59-A6C34878D82A}">
                    <a16:rowId xmlns:a16="http://schemas.microsoft.com/office/drawing/2014/main" val="10002"/>
                  </a:ext>
                </a:extLst>
              </a:tr>
              <a:tr h="733661">
                <a:tc>
                  <a:txBody>
                    <a:bodyPr/>
                    <a:lstStyle/>
                    <a:p>
                      <a:r>
                        <a:rPr lang="en-GB" sz="1400" b="1" dirty="0">
                          <a:latin typeface="Century Gothic" panose="020B0502020202020204" pitchFamily="34" charset="0"/>
                        </a:rPr>
                        <a:t>B2</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Observe and recount different ways of expressing identity and belonging, responding sensitively for themselves.</a:t>
                      </a:r>
                    </a:p>
                  </a:txBody>
                  <a:tcPr anchor="ctr"/>
                </a:tc>
                <a:extLst>
                  <a:ext uri="{0D108BD9-81ED-4DB2-BD59-A6C34878D82A}">
                    <a16:rowId xmlns:a16="http://schemas.microsoft.com/office/drawing/2014/main" val="10003"/>
                  </a:ext>
                </a:extLst>
              </a:tr>
              <a:tr h="733661">
                <a:tc>
                  <a:txBody>
                    <a:bodyPr/>
                    <a:lstStyle/>
                    <a:p>
                      <a:r>
                        <a:rPr lang="en-GB" sz="1400" b="1" dirty="0">
                          <a:latin typeface="Century Gothic" panose="020B0502020202020204" pitchFamily="34" charset="0"/>
                        </a:rPr>
                        <a:t>B3</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Notice and respond sensitively to some similarities between different religions and worldviews.</a:t>
                      </a:r>
                    </a:p>
                  </a:txBody>
                  <a:tcPr anchor="ct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nvGraphicFramePr>
        <p:xfrm>
          <a:off x="8696325" y="2419350"/>
          <a:ext cx="208280" cy="2838450"/>
        </p:xfrm>
        <a:graphic>
          <a:graphicData uri="http://schemas.openxmlformats.org/drawingml/2006/table">
            <a:tbl>
              <a:tblPr/>
              <a:tblGrid>
                <a:gridCol w="208280">
                  <a:extLst>
                    <a:ext uri="{9D8B030D-6E8A-4147-A177-3AD203B41FA5}">
                      <a16:colId xmlns:a16="http://schemas.microsoft.com/office/drawing/2014/main" val="20000"/>
                    </a:ext>
                  </a:extLst>
                </a:gridCol>
              </a:tblGrid>
              <a:tr h="2838450">
                <a:tc>
                  <a:txBody>
                    <a:bodyPr/>
                    <a:lstStyle/>
                    <a:p>
                      <a:endParaRPr lang="en-GB"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2" name="Footer Placeholder 1">
            <a:extLst>
              <a:ext uri="{FF2B5EF4-FFF2-40B4-BE49-F238E27FC236}">
                <a16:creationId xmlns:a16="http://schemas.microsoft.com/office/drawing/2014/main" id="{A89DCC0B-8BA9-4DAA-888C-2E6281C654DC}"/>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4</a:t>
            </a:fld>
            <a:endParaRPr lang="en-GB" dirty="0"/>
          </a:p>
        </p:txBody>
      </p:sp>
    </p:spTree>
    <p:extLst>
      <p:ext uri="{BB962C8B-B14F-4D97-AF65-F5344CB8AC3E}">
        <p14:creationId xmlns:p14="http://schemas.microsoft.com/office/powerpoint/2010/main" val="1870489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04664"/>
            <a:ext cx="8229600" cy="720080"/>
          </a:xfrm>
        </p:spPr>
        <p:txBody>
          <a:bodyPr>
            <a:normAutofit/>
          </a:bodyPr>
          <a:lstStyle/>
          <a:p>
            <a:r>
              <a:rPr lang="en-GB" sz="2400" b="1" dirty="0">
                <a:latin typeface="Century Gothic" panose="020B0502020202020204" pitchFamily="34" charset="0"/>
              </a:rPr>
              <a:t>RE: key stage 1 overview</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427368716"/>
              </p:ext>
            </p:extLst>
          </p:nvPr>
        </p:nvGraphicFramePr>
        <p:xfrm>
          <a:off x="467544" y="1124744"/>
          <a:ext cx="8218488" cy="4275764"/>
        </p:xfrm>
        <a:graphic>
          <a:graphicData uri="http://schemas.openxmlformats.org/drawingml/2006/table">
            <a:tbl>
              <a:tblPr firstRow="1" bandRow="1">
                <a:tableStyleId>{5940675A-B579-460E-94D1-54222C63F5DA}</a:tableStyleId>
              </a:tblPr>
              <a:tblGrid>
                <a:gridCol w="514400">
                  <a:extLst>
                    <a:ext uri="{9D8B030D-6E8A-4147-A177-3AD203B41FA5}">
                      <a16:colId xmlns:a16="http://schemas.microsoft.com/office/drawing/2014/main" val="20000"/>
                    </a:ext>
                  </a:extLst>
                </a:gridCol>
                <a:gridCol w="7704088">
                  <a:extLst>
                    <a:ext uri="{9D8B030D-6E8A-4147-A177-3AD203B41FA5}">
                      <a16:colId xmlns:a16="http://schemas.microsoft.com/office/drawing/2014/main" val="20001"/>
                    </a:ext>
                  </a:extLst>
                </a:gridCol>
              </a:tblGrid>
              <a:tr h="370840">
                <a:tc gridSpan="2">
                  <a:txBody>
                    <a:bodyPr/>
                    <a:lstStyle/>
                    <a:p>
                      <a:pPr algn="ctr"/>
                      <a:endParaRPr lang="en-GB" sz="1400" dirty="0">
                        <a:latin typeface="Century Gothic" panose="020B0502020202020204" pitchFamily="34" charset="0"/>
                      </a:endParaRPr>
                    </a:p>
                    <a:p>
                      <a:pPr algn="l"/>
                      <a:r>
                        <a:rPr lang="en-GB" sz="1400" u="sng" dirty="0">
                          <a:latin typeface="Century Gothic" panose="020B0502020202020204" pitchFamily="34" charset="0"/>
                        </a:rPr>
                        <a:t>Requirements from the curriculum framework</a:t>
                      </a:r>
                    </a:p>
                    <a:p>
                      <a:pPr algn="ctr"/>
                      <a:endParaRPr lang="en-GB" sz="1400" dirty="0">
                        <a:latin typeface="Century Gothic" panose="020B0502020202020204" pitchFamily="34" charset="0"/>
                      </a:endParaRPr>
                    </a:p>
                    <a:p>
                      <a:r>
                        <a:rPr lang="en-GB" sz="1400" b="0" dirty="0">
                          <a:solidFill>
                            <a:schemeClr val="tx1"/>
                          </a:solidFill>
                          <a:latin typeface="Century Gothic" panose="020B0502020202020204" pitchFamily="34" charset="0"/>
                        </a:rPr>
                        <a:t>They should raise questions and begin to express their own views in response to the material they learn about and in response to questions about their ideas.</a:t>
                      </a:r>
                    </a:p>
                    <a:p>
                      <a:pPr algn="l"/>
                      <a:endParaRPr lang="en-GB" sz="1200" dirty="0">
                        <a:latin typeface="Century Gothic" panose="020B0502020202020204" pitchFamily="34" charset="0"/>
                      </a:endParaRPr>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33661">
                <a:tc gridSpan="2">
                  <a:txBody>
                    <a:bodyPr/>
                    <a:lstStyle/>
                    <a:p>
                      <a:r>
                        <a:rPr lang="en-GB" sz="1400" b="1" dirty="0">
                          <a:solidFill>
                            <a:schemeClr val="tx1"/>
                          </a:solidFill>
                          <a:latin typeface="Century Gothic" panose="020B0502020202020204" pitchFamily="34" charset="0"/>
                        </a:rPr>
                        <a:t>Gain and deploy</a:t>
                      </a:r>
                      <a:r>
                        <a:rPr lang="en-GB" sz="1400" b="1" baseline="0" dirty="0">
                          <a:solidFill>
                            <a:schemeClr val="tx1"/>
                          </a:solidFill>
                          <a:latin typeface="Century Gothic" panose="020B0502020202020204" pitchFamily="34" charset="0"/>
                        </a:rPr>
                        <a:t> skills</a:t>
                      </a:r>
                      <a:endParaRPr lang="en-GB" sz="1400" b="1" dirty="0">
                        <a:solidFill>
                          <a:schemeClr val="tx1"/>
                        </a:solidFill>
                        <a:latin typeface="Century Gothic" panose="020B0502020202020204" pitchFamily="34" charset="0"/>
                      </a:endParaRPr>
                    </a:p>
                    <a:p>
                      <a:endParaRPr lang="en-GB" sz="1400" dirty="0">
                        <a:solidFill>
                          <a:schemeClr val="tx1"/>
                        </a:solidFill>
                        <a:latin typeface="Century Gothic" panose="020B0502020202020204" pitchFamily="34" charset="0"/>
                      </a:endParaRPr>
                    </a:p>
                    <a:p>
                      <a:r>
                        <a:rPr lang="en-GB" sz="1400" dirty="0">
                          <a:solidFill>
                            <a:schemeClr val="tx1"/>
                          </a:solidFill>
                          <a:latin typeface="Century Gothic" panose="020B0502020202020204" pitchFamily="34" charset="0"/>
                        </a:rPr>
                        <a:t>Pupils should be taught</a:t>
                      </a:r>
                      <a:r>
                        <a:rPr lang="en-GB" sz="1400" baseline="0" dirty="0">
                          <a:solidFill>
                            <a:schemeClr val="tx1"/>
                          </a:solidFill>
                          <a:latin typeface="Century Gothic" panose="020B0502020202020204" pitchFamily="34" charset="0"/>
                        </a:rPr>
                        <a:t> to:</a:t>
                      </a:r>
                      <a:endParaRPr lang="en-GB" sz="1400" dirty="0">
                        <a:solidFill>
                          <a:schemeClr val="tx1"/>
                        </a:solidFill>
                        <a:latin typeface="Century Gothic" panose="020B0502020202020204" pitchFamily="34" charset="0"/>
                      </a:endParaRPr>
                    </a:p>
                  </a:txBody>
                  <a:tcPr anchor="ctr"/>
                </a:tc>
                <a:tc hMerge="1">
                  <a:txBody>
                    <a:bodyPr/>
                    <a:lstStyle/>
                    <a:p>
                      <a:endParaRPr lang="en-GB" sz="12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1"/>
                  </a:ext>
                </a:extLst>
              </a:tr>
              <a:tr h="733661">
                <a:tc>
                  <a:txBody>
                    <a:bodyPr/>
                    <a:lstStyle/>
                    <a:p>
                      <a:r>
                        <a:rPr lang="en-GB" sz="1400" b="1" dirty="0">
                          <a:latin typeface="Century Gothic" panose="020B0502020202020204" pitchFamily="34" charset="0"/>
                        </a:rPr>
                        <a:t>C1</a:t>
                      </a:r>
                      <a:endParaRPr lang="en-GB" sz="1400" b="1" dirty="0">
                        <a:solidFill>
                          <a:schemeClr val="tx1"/>
                        </a:solidFill>
                        <a:latin typeface="Century Gothic" panose="020B0502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entury Gothic" panose="020B0502020202020204" pitchFamily="34" charset="0"/>
                        </a:rPr>
                        <a:t>Explore questions about belonging, meaning and truth so that they can express their own ideas and opinions in response using words, music, art or poetry.</a:t>
                      </a:r>
                    </a:p>
                  </a:txBody>
                  <a:tcPr anchor="ctr"/>
                </a:tc>
                <a:extLst>
                  <a:ext uri="{0D108BD9-81ED-4DB2-BD59-A6C34878D82A}">
                    <a16:rowId xmlns:a16="http://schemas.microsoft.com/office/drawing/2014/main" val="10002"/>
                  </a:ext>
                </a:extLst>
              </a:tr>
              <a:tr h="733661">
                <a:tc>
                  <a:txBody>
                    <a:bodyPr/>
                    <a:lstStyle/>
                    <a:p>
                      <a:r>
                        <a:rPr lang="en-GB" sz="1400" b="1" dirty="0">
                          <a:latin typeface="Century Gothic" panose="020B0502020202020204" pitchFamily="34" charset="0"/>
                        </a:rPr>
                        <a:t>C2</a:t>
                      </a:r>
                      <a:endParaRPr lang="en-GB" sz="1400" b="1" dirty="0">
                        <a:solidFill>
                          <a:schemeClr val="tx1"/>
                        </a:solidFill>
                        <a:latin typeface="Century Gothic" panose="020B0502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entury Gothic" panose="020B0502020202020204" pitchFamily="34" charset="0"/>
                        </a:rPr>
                        <a:t>Find out about and respond with ideas to examples of co-operation between people who are different.</a:t>
                      </a:r>
                    </a:p>
                  </a:txBody>
                  <a:tcPr anchor="ctr"/>
                </a:tc>
                <a:extLst>
                  <a:ext uri="{0D108BD9-81ED-4DB2-BD59-A6C34878D82A}">
                    <a16:rowId xmlns:a16="http://schemas.microsoft.com/office/drawing/2014/main" val="10003"/>
                  </a:ext>
                </a:extLst>
              </a:tr>
              <a:tr h="733661">
                <a:tc>
                  <a:txBody>
                    <a:bodyPr/>
                    <a:lstStyle/>
                    <a:p>
                      <a:r>
                        <a:rPr lang="en-GB" sz="1400" b="1" dirty="0">
                          <a:latin typeface="Century Gothic" panose="020B0502020202020204" pitchFamily="34" charset="0"/>
                        </a:rPr>
                        <a:t>C3</a:t>
                      </a:r>
                      <a:endParaRPr lang="en-GB" sz="1400" b="1" dirty="0">
                        <a:solidFill>
                          <a:schemeClr val="tx1"/>
                        </a:solidFill>
                        <a:latin typeface="Century Gothic" panose="020B0502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entury Gothic" panose="020B0502020202020204" pitchFamily="34" charset="0"/>
                        </a:rPr>
                        <a:t>Find out about questions of right and wrong and begin to express their ideas and opinions in response.</a:t>
                      </a:r>
                    </a:p>
                  </a:txBody>
                  <a:tcPr anchor="ct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nvGraphicFramePr>
        <p:xfrm>
          <a:off x="8696325" y="2419350"/>
          <a:ext cx="208280" cy="2838450"/>
        </p:xfrm>
        <a:graphic>
          <a:graphicData uri="http://schemas.openxmlformats.org/drawingml/2006/table">
            <a:tbl>
              <a:tblPr/>
              <a:tblGrid>
                <a:gridCol w="208280">
                  <a:extLst>
                    <a:ext uri="{9D8B030D-6E8A-4147-A177-3AD203B41FA5}">
                      <a16:colId xmlns:a16="http://schemas.microsoft.com/office/drawing/2014/main" val="20000"/>
                    </a:ext>
                  </a:extLst>
                </a:gridCol>
              </a:tblGrid>
              <a:tr h="2838450">
                <a:tc>
                  <a:txBody>
                    <a:bodyPr/>
                    <a:lstStyle/>
                    <a:p>
                      <a:endParaRPr lang="en-GB"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2" name="Footer Placeholder 1">
            <a:extLst>
              <a:ext uri="{FF2B5EF4-FFF2-40B4-BE49-F238E27FC236}">
                <a16:creationId xmlns:a16="http://schemas.microsoft.com/office/drawing/2014/main" id="{4B86133E-92B9-4848-A461-84FF94295CF9}"/>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5</a:t>
            </a:fld>
            <a:endParaRPr lang="en-GB" dirty="0"/>
          </a:p>
        </p:txBody>
      </p:sp>
    </p:spTree>
    <p:extLst>
      <p:ext uri="{BB962C8B-B14F-4D97-AF65-F5344CB8AC3E}">
        <p14:creationId xmlns:p14="http://schemas.microsoft.com/office/powerpoint/2010/main" val="2285663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04664"/>
            <a:ext cx="8229600" cy="720080"/>
          </a:xfrm>
        </p:spPr>
        <p:txBody>
          <a:bodyPr>
            <a:normAutofit/>
          </a:bodyPr>
          <a:lstStyle/>
          <a:p>
            <a:r>
              <a:rPr lang="en-GB" sz="2400" b="1" dirty="0">
                <a:latin typeface="Century Gothic" panose="020B0502020202020204" pitchFamily="34" charset="0"/>
              </a:rPr>
              <a:t>RE: key stage 2 overview</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110261071"/>
              </p:ext>
            </p:extLst>
          </p:nvPr>
        </p:nvGraphicFramePr>
        <p:xfrm>
          <a:off x="467544" y="1124744"/>
          <a:ext cx="8218488" cy="4489124"/>
        </p:xfrm>
        <a:graphic>
          <a:graphicData uri="http://schemas.openxmlformats.org/drawingml/2006/table">
            <a:tbl>
              <a:tblPr firstRow="1" bandRow="1">
                <a:tableStyleId>{5940675A-B579-460E-94D1-54222C63F5DA}</a:tableStyleId>
              </a:tblPr>
              <a:tblGrid>
                <a:gridCol w="514400">
                  <a:extLst>
                    <a:ext uri="{9D8B030D-6E8A-4147-A177-3AD203B41FA5}">
                      <a16:colId xmlns:a16="http://schemas.microsoft.com/office/drawing/2014/main" val="20000"/>
                    </a:ext>
                  </a:extLst>
                </a:gridCol>
                <a:gridCol w="7704088">
                  <a:extLst>
                    <a:ext uri="{9D8B030D-6E8A-4147-A177-3AD203B41FA5}">
                      <a16:colId xmlns:a16="http://schemas.microsoft.com/office/drawing/2014/main" val="20001"/>
                    </a:ext>
                  </a:extLst>
                </a:gridCol>
              </a:tblGrid>
              <a:tr h="370840">
                <a:tc gridSpan="2">
                  <a:txBody>
                    <a:bodyPr/>
                    <a:lstStyle/>
                    <a:p>
                      <a:pPr algn="ctr"/>
                      <a:endParaRPr lang="en-GB" sz="1400" dirty="0">
                        <a:latin typeface="Century Gothic" panose="020B0502020202020204" pitchFamily="34" charset="0"/>
                      </a:endParaRPr>
                    </a:p>
                    <a:p>
                      <a:pPr algn="l"/>
                      <a:r>
                        <a:rPr lang="en-GB" sz="1400" u="sng" dirty="0">
                          <a:latin typeface="Century Gothic" panose="020B0502020202020204" pitchFamily="34" charset="0"/>
                        </a:rPr>
                        <a:t>Requirements from the curriculum framework</a:t>
                      </a:r>
                    </a:p>
                    <a:p>
                      <a:pPr algn="ctr"/>
                      <a:endParaRPr lang="en-GB" sz="1400" dirty="0">
                        <a:latin typeface="Century Gothic" panose="020B0502020202020204" pitchFamily="34" charset="0"/>
                      </a:endParaRPr>
                    </a:p>
                    <a:p>
                      <a:pPr algn="l"/>
                      <a:r>
                        <a:rPr lang="en-GB" sz="1400" b="0" dirty="0">
                          <a:solidFill>
                            <a:schemeClr val="tx1"/>
                          </a:solidFill>
                          <a:latin typeface="Century Gothic" panose="020B0502020202020204" pitchFamily="34" charset="0"/>
                        </a:rPr>
                        <a:t>Pupils should develop their knowledge and understanding of religions and worldviews, recognising their local, national and global contexts. They</a:t>
                      </a:r>
                      <a:r>
                        <a:rPr lang="en-GB" sz="1400" b="0" baseline="0" dirty="0">
                          <a:solidFill>
                            <a:schemeClr val="tx1"/>
                          </a:solidFill>
                          <a:latin typeface="Century Gothic" panose="020B0502020202020204" pitchFamily="34" charset="0"/>
                        </a:rPr>
                        <a:t> </a:t>
                      </a:r>
                      <a:r>
                        <a:rPr lang="en-GB" sz="1400" b="0" dirty="0">
                          <a:solidFill>
                            <a:schemeClr val="tx1"/>
                          </a:solidFill>
                          <a:latin typeface="Century Gothic" panose="020B0502020202020204" pitchFamily="34" charset="0"/>
                        </a:rPr>
                        <a:t>should use basic subject specific vocabulary.</a:t>
                      </a:r>
                    </a:p>
                    <a:p>
                      <a:pPr algn="l"/>
                      <a:endParaRPr lang="en-GB" sz="1200" dirty="0">
                        <a:latin typeface="Century Gothic" panose="020B0502020202020204" pitchFamily="34" charset="0"/>
                      </a:endParaRPr>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33661">
                <a:tc gridSpan="2">
                  <a:txBody>
                    <a:bodyPr/>
                    <a:lstStyle/>
                    <a:p>
                      <a:r>
                        <a:rPr lang="en-GB" sz="1400" b="1" dirty="0">
                          <a:solidFill>
                            <a:schemeClr val="tx1"/>
                          </a:solidFill>
                          <a:latin typeface="Century Gothic" panose="020B0502020202020204" pitchFamily="34" charset="0"/>
                        </a:rPr>
                        <a:t>Know about and understand </a:t>
                      </a:r>
                    </a:p>
                    <a:p>
                      <a:endParaRPr lang="en-GB" sz="1400" dirty="0">
                        <a:solidFill>
                          <a:schemeClr val="tx1"/>
                        </a:solidFill>
                        <a:latin typeface="Century Gothic" panose="020B0502020202020204" pitchFamily="34" charset="0"/>
                      </a:endParaRPr>
                    </a:p>
                    <a:p>
                      <a:r>
                        <a:rPr lang="en-GB" sz="1400" dirty="0">
                          <a:solidFill>
                            <a:schemeClr val="tx1"/>
                          </a:solidFill>
                          <a:latin typeface="Century Gothic" panose="020B0502020202020204" pitchFamily="34" charset="0"/>
                        </a:rPr>
                        <a:t>Pupils should be taught</a:t>
                      </a:r>
                      <a:r>
                        <a:rPr lang="en-GB" sz="1400" baseline="0" dirty="0">
                          <a:solidFill>
                            <a:schemeClr val="tx1"/>
                          </a:solidFill>
                          <a:latin typeface="Century Gothic" panose="020B0502020202020204" pitchFamily="34" charset="0"/>
                        </a:rPr>
                        <a:t> to:</a:t>
                      </a:r>
                      <a:endParaRPr lang="en-GB" sz="1400" dirty="0">
                        <a:solidFill>
                          <a:schemeClr val="tx1"/>
                        </a:solidFill>
                        <a:latin typeface="Century Gothic" panose="020B0502020202020204" pitchFamily="34" charset="0"/>
                      </a:endParaRPr>
                    </a:p>
                  </a:txBody>
                  <a:tcPr anchor="ctr"/>
                </a:tc>
                <a:tc hMerge="1">
                  <a:txBody>
                    <a:bodyPr/>
                    <a:lstStyle/>
                    <a:p>
                      <a:endParaRPr lang="en-GB" sz="12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1"/>
                  </a:ext>
                </a:extLst>
              </a:tr>
              <a:tr h="733661">
                <a:tc>
                  <a:txBody>
                    <a:bodyPr/>
                    <a:lstStyle/>
                    <a:p>
                      <a:r>
                        <a:rPr lang="en-GB" sz="1400" b="1" dirty="0">
                          <a:latin typeface="Century Gothic" panose="020B0502020202020204" pitchFamily="34" charset="0"/>
                        </a:rPr>
                        <a:t>A1</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Describe and make connections between different features of the religions and worldviews they study, discovering more about celebrations, worship, pilgrimages and the rituals which mark important points in life, in order to reflect on their significance.</a:t>
                      </a:r>
                    </a:p>
                  </a:txBody>
                  <a:tcPr anchor="ctr"/>
                </a:tc>
                <a:extLst>
                  <a:ext uri="{0D108BD9-81ED-4DB2-BD59-A6C34878D82A}">
                    <a16:rowId xmlns:a16="http://schemas.microsoft.com/office/drawing/2014/main" val="10002"/>
                  </a:ext>
                </a:extLst>
              </a:tr>
              <a:tr h="733661">
                <a:tc>
                  <a:txBody>
                    <a:bodyPr/>
                    <a:lstStyle/>
                    <a:p>
                      <a:r>
                        <a:rPr lang="en-GB" sz="1400" b="1" dirty="0">
                          <a:latin typeface="Century Gothic" panose="020B0502020202020204" pitchFamily="34" charset="0"/>
                        </a:rPr>
                        <a:t>A2</a:t>
                      </a:r>
                      <a:endParaRPr lang="en-GB" sz="1400" b="1" dirty="0">
                        <a:solidFill>
                          <a:schemeClr val="tx1"/>
                        </a:solidFill>
                        <a:latin typeface="Century Gothic" panose="020B0502020202020204" pitchFamily="34" charset="0"/>
                      </a:endParaRPr>
                    </a:p>
                  </a:txBody>
                  <a:tcPr anchor="ctr"/>
                </a:tc>
                <a:tc>
                  <a:txBody>
                    <a:bodyPr/>
                    <a:lstStyle/>
                    <a:p>
                      <a:r>
                        <a:rPr lang="en-GB" sz="1200" b="0" i="0" u="none" strike="noStrike" baseline="0" dirty="0">
                          <a:solidFill>
                            <a:srgbClr val="000000"/>
                          </a:solidFill>
                          <a:latin typeface="Century Gothic" panose="020B0502020202020204" pitchFamily="34" charset="0"/>
                        </a:rPr>
                        <a:t>Describe and understand links between stories and other aspects of the communities they are investigating, responding thoughtfully to a range of sources of wisdom and to beliefs and teachings that arise from them in different communities.</a:t>
                      </a:r>
                      <a:r>
                        <a:rPr lang="en-GB" sz="1200" b="0" i="0" u="none" strike="noStrike" baseline="0" dirty="0">
                          <a:solidFill>
                            <a:srgbClr val="000000"/>
                          </a:solidFill>
                          <a:latin typeface="Lato"/>
                        </a:rPr>
                        <a:t>	</a:t>
                      </a:r>
                    </a:p>
                  </a:txBody>
                  <a:tcPr anchor="ctr"/>
                </a:tc>
                <a:extLst>
                  <a:ext uri="{0D108BD9-81ED-4DB2-BD59-A6C34878D82A}">
                    <a16:rowId xmlns:a16="http://schemas.microsoft.com/office/drawing/2014/main" val="10003"/>
                  </a:ext>
                </a:extLst>
              </a:tr>
              <a:tr h="733661">
                <a:tc>
                  <a:txBody>
                    <a:bodyPr/>
                    <a:lstStyle/>
                    <a:p>
                      <a:r>
                        <a:rPr lang="en-GB" sz="1400" b="1" dirty="0">
                          <a:latin typeface="Century Gothic" panose="020B0502020202020204" pitchFamily="34" charset="0"/>
                        </a:rPr>
                        <a:t>A3</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Explore and describe a range of beliefs, symbols and actions so that they can understand different ways of life and ways of expressing meaning.</a:t>
                      </a:r>
                    </a:p>
                  </a:txBody>
                  <a:tcPr anchor="ct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nvGraphicFramePr>
        <p:xfrm>
          <a:off x="8696325" y="2419350"/>
          <a:ext cx="208280" cy="2838450"/>
        </p:xfrm>
        <a:graphic>
          <a:graphicData uri="http://schemas.openxmlformats.org/drawingml/2006/table">
            <a:tbl>
              <a:tblPr/>
              <a:tblGrid>
                <a:gridCol w="208280">
                  <a:extLst>
                    <a:ext uri="{9D8B030D-6E8A-4147-A177-3AD203B41FA5}">
                      <a16:colId xmlns:a16="http://schemas.microsoft.com/office/drawing/2014/main" val="20000"/>
                    </a:ext>
                  </a:extLst>
                </a:gridCol>
              </a:tblGrid>
              <a:tr h="2838450">
                <a:tc>
                  <a:txBody>
                    <a:bodyPr/>
                    <a:lstStyle/>
                    <a:p>
                      <a:endParaRPr lang="en-GB"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2" name="Footer Placeholder 1">
            <a:extLst>
              <a:ext uri="{FF2B5EF4-FFF2-40B4-BE49-F238E27FC236}">
                <a16:creationId xmlns:a16="http://schemas.microsoft.com/office/drawing/2014/main" id="{CDDF5697-A45A-401E-BD4D-3842BBC8F2E5}"/>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6</a:t>
            </a:fld>
            <a:endParaRPr lang="en-GB" dirty="0"/>
          </a:p>
        </p:txBody>
      </p:sp>
    </p:spTree>
    <p:extLst>
      <p:ext uri="{BB962C8B-B14F-4D97-AF65-F5344CB8AC3E}">
        <p14:creationId xmlns:p14="http://schemas.microsoft.com/office/powerpoint/2010/main" val="2516540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04664"/>
            <a:ext cx="8229600" cy="720080"/>
          </a:xfrm>
        </p:spPr>
        <p:txBody>
          <a:bodyPr>
            <a:normAutofit/>
          </a:bodyPr>
          <a:lstStyle/>
          <a:p>
            <a:r>
              <a:rPr lang="en-GB" sz="2400" b="1" dirty="0">
                <a:latin typeface="Century Gothic" panose="020B0502020202020204" pitchFamily="34" charset="0"/>
              </a:rPr>
              <a:t>RE: key stage 2 overview</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728287143"/>
              </p:ext>
            </p:extLst>
          </p:nvPr>
        </p:nvGraphicFramePr>
        <p:xfrm>
          <a:off x="467544" y="1124744"/>
          <a:ext cx="8218488" cy="4519604"/>
        </p:xfrm>
        <a:graphic>
          <a:graphicData uri="http://schemas.openxmlformats.org/drawingml/2006/table">
            <a:tbl>
              <a:tblPr firstRow="1" bandRow="1">
                <a:tableStyleId>{5940675A-B579-460E-94D1-54222C63F5DA}</a:tableStyleId>
              </a:tblPr>
              <a:tblGrid>
                <a:gridCol w="514400">
                  <a:extLst>
                    <a:ext uri="{9D8B030D-6E8A-4147-A177-3AD203B41FA5}">
                      <a16:colId xmlns:a16="http://schemas.microsoft.com/office/drawing/2014/main" val="20000"/>
                    </a:ext>
                  </a:extLst>
                </a:gridCol>
                <a:gridCol w="7704088">
                  <a:extLst>
                    <a:ext uri="{9D8B030D-6E8A-4147-A177-3AD203B41FA5}">
                      <a16:colId xmlns:a16="http://schemas.microsoft.com/office/drawing/2014/main" val="20001"/>
                    </a:ext>
                  </a:extLst>
                </a:gridCol>
              </a:tblGrid>
              <a:tr h="370840">
                <a:tc gridSpan="2">
                  <a:txBody>
                    <a:bodyPr/>
                    <a:lstStyle/>
                    <a:p>
                      <a:pPr algn="ctr"/>
                      <a:endParaRPr lang="en-GB" sz="1400" dirty="0">
                        <a:latin typeface="Century Gothic" panose="020B0502020202020204" pitchFamily="34" charset="0"/>
                      </a:endParaRPr>
                    </a:p>
                    <a:p>
                      <a:pPr algn="l"/>
                      <a:r>
                        <a:rPr lang="en-GB" sz="1400" u="sng" dirty="0">
                          <a:latin typeface="Century Gothic" panose="020B0502020202020204" pitchFamily="34" charset="0"/>
                        </a:rPr>
                        <a:t>Requirements from the curriculum framework</a:t>
                      </a:r>
                    </a:p>
                    <a:p>
                      <a:pPr algn="ctr"/>
                      <a:endParaRPr lang="en-GB" sz="1400" dirty="0">
                        <a:latin typeface="Century Gothic" panose="020B0502020202020204" pitchFamily="34" charset="0"/>
                      </a:endParaRPr>
                    </a:p>
                    <a:p>
                      <a:pPr algn="ctr"/>
                      <a:endParaRPr lang="en-GB" sz="1600" b="1" dirty="0">
                        <a:solidFill>
                          <a:schemeClr val="tx1"/>
                        </a:solidFill>
                        <a:latin typeface="Century Gothic" panose="020B0502020202020204" pitchFamily="34" charset="0"/>
                      </a:endParaRPr>
                    </a:p>
                    <a:p>
                      <a:r>
                        <a:rPr lang="en-GB" sz="1400" b="0" dirty="0">
                          <a:solidFill>
                            <a:schemeClr val="tx1"/>
                          </a:solidFill>
                          <a:latin typeface="Century Gothic" panose="020B0502020202020204" pitchFamily="34" charset="0"/>
                        </a:rPr>
                        <a:t>They should raise questions and begin to express their own views in response to the material they learn about and in response to questions about their ideas.</a:t>
                      </a:r>
                    </a:p>
                    <a:p>
                      <a:pPr algn="l"/>
                      <a:endParaRPr lang="en-GB" sz="1200" dirty="0">
                        <a:latin typeface="Century Gothic" panose="020B0502020202020204" pitchFamily="34" charset="0"/>
                      </a:endParaRPr>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33661">
                <a:tc gridSpan="2">
                  <a:txBody>
                    <a:bodyPr/>
                    <a:lstStyle/>
                    <a:p>
                      <a:r>
                        <a:rPr lang="en-GB" sz="1400" b="1" dirty="0">
                          <a:solidFill>
                            <a:schemeClr val="tx1"/>
                          </a:solidFill>
                          <a:latin typeface="Century Gothic" panose="020B0502020202020204" pitchFamily="34" charset="0"/>
                        </a:rPr>
                        <a:t>Express and communicate </a:t>
                      </a:r>
                    </a:p>
                    <a:p>
                      <a:endParaRPr lang="en-GB" sz="1400" dirty="0">
                        <a:solidFill>
                          <a:schemeClr val="tx1"/>
                        </a:solidFill>
                        <a:latin typeface="Century Gothic" panose="020B0502020202020204" pitchFamily="34" charset="0"/>
                      </a:endParaRPr>
                    </a:p>
                    <a:p>
                      <a:r>
                        <a:rPr lang="en-GB" sz="1400" dirty="0">
                          <a:solidFill>
                            <a:schemeClr val="tx1"/>
                          </a:solidFill>
                          <a:latin typeface="Century Gothic" panose="020B0502020202020204" pitchFamily="34" charset="0"/>
                        </a:rPr>
                        <a:t>Pupils should be taught</a:t>
                      </a:r>
                      <a:r>
                        <a:rPr lang="en-GB" sz="1400" baseline="0" dirty="0">
                          <a:solidFill>
                            <a:schemeClr val="tx1"/>
                          </a:solidFill>
                          <a:latin typeface="Century Gothic" panose="020B0502020202020204" pitchFamily="34" charset="0"/>
                        </a:rPr>
                        <a:t> to:</a:t>
                      </a:r>
                      <a:endParaRPr lang="en-GB" sz="1400" dirty="0">
                        <a:solidFill>
                          <a:schemeClr val="tx1"/>
                        </a:solidFill>
                        <a:latin typeface="Century Gothic" panose="020B0502020202020204" pitchFamily="34" charset="0"/>
                      </a:endParaRPr>
                    </a:p>
                  </a:txBody>
                  <a:tcPr anchor="ctr"/>
                </a:tc>
                <a:tc hMerge="1">
                  <a:txBody>
                    <a:bodyPr/>
                    <a:lstStyle/>
                    <a:p>
                      <a:endParaRPr lang="en-GB" sz="12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1"/>
                  </a:ext>
                </a:extLst>
              </a:tr>
              <a:tr h="733661">
                <a:tc>
                  <a:txBody>
                    <a:bodyPr/>
                    <a:lstStyle/>
                    <a:p>
                      <a:r>
                        <a:rPr lang="en-GB" sz="1400" b="1" dirty="0">
                          <a:latin typeface="Century Gothic" panose="020B0502020202020204" pitchFamily="34" charset="0"/>
                        </a:rPr>
                        <a:t>B1</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Observe and understand varied examples of religions and worldviews so that they can explain, with reasons, their meanings and significance to individuals and communities.</a:t>
                      </a:r>
                    </a:p>
                  </a:txBody>
                  <a:tcPr anchor="ctr"/>
                </a:tc>
                <a:extLst>
                  <a:ext uri="{0D108BD9-81ED-4DB2-BD59-A6C34878D82A}">
                    <a16:rowId xmlns:a16="http://schemas.microsoft.com/office/drawing/2014/main" val="10002"/>
                  </a:ext>
                </a:extLst>
              </a:tr>
              <a:tr h="733661">
                <a:tc>
                  <a:txBody>
                    <a:bodyPr/>
                    <a:lstStyle/>
                    <a:p>
                      <a:r>
                        <a:rPr lang="en-GB" sz="1400" b="1" dirty="0">
                          <a:latin typeface="Century Gothic" panose="020B0502020202020204" pitchFamily="34" charset="0"/>
                        </a:rPr>
                        <a:t>B2</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Understand the challenges of commitment to a community of faith or belief, suggesting why belonging to a community may be valuable, both in the diverse communities being studied and in their own lives.</a:t>
                      </a:r>
                    </a:p>
                  </a:txBody>
                  <a:tcPr anchor="ctr"/>
                </a:tc>
                <a:extLst>
                  <a:ext uri="{0D108BD9-81ED-4DB2-BD59-A6C34878D82A}">
                    <a16:rowId xmlns:a16="http://schemas.microsoft.com/office/drawing/2014/main" val="10003"/>
                  </a:ext>
                </a:extLst>
              </a:tr>
              <a:tr h="733661">
                <a:tc>
                  <a:txBody>
                    <a:bodyPr/>
                    <a:lstStyle/>
                    <a:p>
                      <a:r>
                        <a:rPr lang="en-GB" sz="1400" b="1" dirty="0">
                          <a:latin typeface="Century Gothic" panose="020B0502020202020204" pitchFamily="34" charset="0"/>
                        </a:rPr>
                        <a:t>B3</a:t>
                      </a:r>
                      <a:endParaRPr lang="en-GB" sz="1400" b="1" dirty="0">
                        <a:solidFill>
                          <a:schemeClr val="tx1"/>
                        </a:solidFill>
                        <a:latin typeface="Century Gothic" panose="020B0502020202020204" pitchFamily="34" charset="0"/>
                      </a:endParaRPr>
                    </a:p>
                  </a:txBody>
                  <a:tcPr anchor="ctr"/>
                </a:tc>
                <a:tc>
                  <a:txBody>
                    <a:bodyPr/>
                    <a:lstStyle/>
                    <a:p>
                      <a:r>
                        <a:rPr lang="en-GB" sz="1200" dirty="0">
                          <a:solidFill>
                            <a:schemeClr val="tx1"/>
                          </a:solidFill>
                          <a:latin typeface="Century Gothic" panose="020B0502020202020204" pitchFamily="34" charset="0"/>
                        </a:rPr>
                        <a:t>Observe and consider different dimensions of religion, so that they can explore and show understanding of similarities and differences within and between different religions and worldviews.</a:t>
                      </a:r>
                    </a:p>
                  </a:txBody>
                  <a:tcPr anchor="ct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nvGraphicFramePr>
        <p:xfrm>
          <a:off x="8696325" y="2419350"/>
          <a:ext cx="208280" cy="2838450"/>
        </p:xfrm>
        <a:graphic>
          <a:graphicData uri="http://schemas.openxmlformats.org/drawingml/2006/table">
            <a:tbl>
              <a:tblPr/>
              <a:tblGrid>
                <a:gridCol w="208280">
                  <a:extLst>
                    <a:ext uri="{9D8B030D-6E8A-4147-A177-3AD203B41FA5}">
                      <a16:colId xmlns:a16="http://schemas.microsoft.com/office/drawing/2014/main" val="20000"/>
                    </a:ext>
                  </a:extLst>
                </a:gridCol>
              </a:tblGrid>
              <a:tr h="2838450">
                <a:tc>
                  <a:txBody>
                    <a:bodyPr/>
                    <a:lstStyle/>
                    <a:p>
                      <a:endParaRPr lang="en-GB"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2" name="Footer Placeholder 1">
            <a:extLst>
              <a:ext uri="{FF2B5EF4-FFF2-40B4-BE49-F238E27FC236}">
                <a16:creationId xmlns:a16="http://schemas.microsoft.com/office/drawing/2014/main" id="{55A4B281-7111-4542-A863-AB3E29DC60EB}"/>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7</a:t>
            </a:fld>
            <a:endParaRPr lang="en-GB" dirty="0"/>
          </a:p>
        </p:txBody>
      </p:sp>
    </p:spTree>
    <p:extLst>
      <p:ext uri="{BB962C8B-B14F-4D97-AF65-F5344CB8AC3E}">
        <p14:creationId xmlns:p14="http://schemas.microsoft.com/office/powerpoint/2010/main" val="484879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04664"/>
            <a:ext cx="8229600" cy="720080"/>
          </a:xfrm>
        </p:spPr>
        <p:txBody>
          <a:bodyPr>
            <a:normAutofit/>
          </a:bodyPr>
          <a:lstStyle/>
          <a:p>
            <a:r>
              <a:rPr lang="en-GB" sz="2400" b="1" dirty="0">
                <a:latin typeface="Century Gothic" panose="020B0502020202020204" pitchFamily="34" charset="0"/>
              </a:rPr>
              <a:t>RE: key stage 2 overview</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695728810"/>
              </p:ext>
            </p:extLst>
          </p:nvPr>
        </p:nvGraphicFramePr>
        <p:xfrm>
          <a:off x="467544" y="1124744"/>
          <a:ext cx="8218488" cy="4489124"/>
        </p:xfrm>
        <a:graphic>
          <a:graphicData uri="http://schemas.openxmlformats.org/drawingml/2006/table">
            <a:tbl>
              <a:tblPr firstRow="1" bandRow="1">
                <a:tableStyleId>{5940675A-B579-460E-94D1-54222C63F5DA}</a:tableStyleId>
              </a:tblPr>
              <a:tblGrid>
                <a:gridCol w="514400">
                  <a:extLst>
                    <a:ext uri="{9D8B030D-6E8A-4147-A177-3AD203B41FA5}">
                      <a16:colId xmlns:a16="http://schemas.microsoft.com/office/drawing/2014/main" val="20000"/>
                    </a:ext>
                  </a:extLst>
                </a:gridCol>
                <a:gridCol w="7704088">
                  <a:extLst>
                    <a:ext uri="{9D8B030D-6E8A-4147-A177-3AD203B41FA5}">
                      <a16:colId xmlns:a16="http://schemas.microsoft.com/office/drawing/2014/main" val="20001"/>
                    </a:ext>
                  </a:extLst>
                </a:gridCol>
              </a:tblGrid>
              <a:tr h="370840">
                <a:tc gridSpan="2">
                  <a:txBody>
                    <a:bodyPr/>
                    <a:lstStyle/>
                    <a:p>
                      <a:pPr algn="ctr"/>
                      <a:endParaRPr lang="en-GB" sz="1400" dirty="0">
                        <a:latin typeface="Century Gothic" panose="020B0502020202020204" pitchFamily="34" charset="0"/>
                      </a:endParaRPr>
                    </a:p>
                    <a:p>
                      <a:pPr algn="l"/>
                      <a:r>
                        <a:rPr lang="en-GB" sz="1400" u="sng" dirty="0">
                          <a:latin typeface="Century Gothic" panose="020B0502020202020204" pitchFamily="34" charset="0"/>
                        </a:rPr>
                        <a:t>Requirements from the curriculum framework</a:t>
                      </a:r>
                    </a:p>
                    <a:p>
                      <a:pPr algn="ctr"/>
                      <a:endParaRPr lang="en-GB" sz="1400" dirty="0">
                        <a:latin typeface="Century Gothic" panose="020B0502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a:solidFill>
                            <a:schemeClr val="tx1"/>
                          </a:solidFill>
                          <a:latin typeface="Century Gothic" panose="020B0502020202020204" pitchFamily="34" charset="0"/>
                        </a:rPr>
                        <a:t>They should raise questions and begin to express their own views in response to the material they learn about and in response to questions about their ideas.</a:t>
                      </a:r>
                    </a:p>
                    <a:p>
                      <a:endParaRPr lang="en-GB" sz="1400" b="0" dirty="0">
                        <a:solidFill>
                          <a:schemeClr val="tx1"/>
                        </a:solidFill>
                        <a:latin typeface="Century Gothic" panose="020B0502020202020204" pitchFamily="34" charset="0"/>
                      </a:endParaRPr>
                    </a:p>
                    <a:p>
                      <a:pPr algn="l"/>
                      <a:endParaRPr lang="en-GB" sz="1200" dirty="0">
                        <a:latin typeface="Century Gothic" panose="020B0502020202020204" pitchFamily="34" charset="0"/>
                      </a:endParaRPr>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733661">
                <a:tc gridSpan="2">
                  <a:txBody>
                    <a:bodyPr/>
                    <a:lstStyle/>
                    <a:p>
                      <a:r>
                        <a:rPr lang="en-GB" sz="1400" b="1" dirty="0">
                          <a:solidFill>
                            <a:schemeClr val="tx1"/>
                          </a:solidFill>
                          <a:latin typeface="Century Gothic" panose="020B0502020202020204" pitchFamily="34" charset="0"/>
                        </a:rPr>
                        <a:t>Gain and deploy</a:t>
                      </a:r>
                      <a:r>
                        <a:rPr lang="en-GB" sz="1400" b="1" baseline="0" dirty="0">
                          <a:solidFill>
                            <a:schemeClr val="tx1"/>
                          </a:solidFill>
                          <a:latin typeface="Century Gothic" panose="020B0502020202020204" pitchFamily="34" charset="0"/>
                        </a:rPr>
                        <a:t> skills</a:t>
                      </a:r>
                      <a:endParaRPr lang="en-GB" sz="1400" b="1" dirty="0">
                        <a:solidFill>
                          <a:schemeClr val="tx1"/>
                        </a:solidFill>
                        <a:latin typeface="Century Gothic" panose="020B0502020202020204" pitchFamily="34" charset="0"/>
                      </a:endParaRPr>
                    </a:p>
                    <a:p>
                      <a:endParaRPr lang="en-GB" sz="1400" dirty="0">
                        <a:solidFill>
                          <a:schemeClr val="tx1"/>
                        </a:solidFill>
                        <a:latin typeface="Century Gothic" panose="020B0502020202020204" pitchFamily="34" charset="0"/>
                      </a:endParaRPr>
                    </a:p>
                    <a:p>
                      <a:r>
                        <a:rPr lang="en-GB" sz="1400" dirty="0">
                          <a:solidFill>
                            <a:schemeClr val="tx1"/>
                          </a:solidFill>
                          <a:latin typeface="Century Gothic" panose="020B0502020202020204" pitchFamily="34" charset="0"/>
                        </a:rPr>
                        <a:t>Pupils should be taught</a:t>
                      </a:r>
                      <a:r>
                        <a:rPr lang="en-GB" sz="1400" baseline="0" dirty="0">
                          <a:solidFill>
                            <a:schemeClr val="tx1"/>
                          </a:solidFill>
                          <a:latin typeface="Century Gothic" panose="020B0502020202020204" pitchFamily="34" charset="0"/>
                        </a:rPr>
                        <a:t> to:</a:t>
                      </a:r>
                      <a:endParaRPr lang="en-GB" sz="1400" dirty="0">
                        <a:solidFill>
                          <a:schemeClr val="tx1"/>
                        </a:solidFill>
                        <a:latin typeface="Century Gothic" panose="020B0502020202020204" pitchFamily="34" charset="0"/>
                      </a:endParaRPr>
                    </a:p>
                  </a:txBody>
                  <a:tcPr anchor="ctr"/>
                </a:tc>
                <a:tc hMerge="1">
                  <a:txBody>
                    <a:bodyPr/>
                    <a:lstStyle/>
                    <a:p>
                      <a:endParaRPr lang="en-GB" sz="1200" dirty="0">
                        <a:solidFill>
                          <a:schemeClr val="tx1"/>
                        </a:solidFill>
                        <a:latin typeface="Century Gothic" panose="020B0502020202020204" pitchFamily="34" charset="0"/>
                      </a:endParaRPr>
                    </a:p>
                  </a:txBody>
                  <a:tcPr anchor="ctr"/>
                </a:tc>
                <a:extLst>
                  <a:ext uri="{0D108BD9-81ED-4DB2-BD59-A6C34878D82A}">
                    <a16:rowId xmlns:a16="http://schemas.microsoft.com/office/drawing/2014/main" val="10001"/>
                  </a:ext>
                </a:extLst>
              </a:tr>
              <a:tr h="733661">
                <a:tc>
                  <a:txBody>
                    <a:bodyPr/>
                    <a:lstStyle/>
                    <a:p>
                      <a:r>
                        <a:rPr lang="en-GB" sz="1400" b="1" dirty="0">
                          <a:latin typeface="Century Gothic" panose="020B0502020202020204" pitchFamily="34" charset="0"/>
                        </a:rPr>
                        <a:t>C1</a:t>
                      </a:r>
                      <a:endParaRPr lang="en-GB" sz="1400" b="1" dirty="0">
                        <a:solidFill>
                          <a:schemeClr val="tx1"/>
                        </a:solidFill>
                        <a:latin typeface="Century Gothic" panose="020B0502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entury Gothic" panose="020B0502020202020204" pitchFamily="34" charset="0"/>
                        </a:rPr>
                        <a:t>Discuss and represent thoughtfully their own and others’ views on challenging questions about belonging, meaning, purpose and truth, applying ideas of their own in different forms including reasoning, music, art and poetry.</a:t>
                      </a:r>
                    </a:p>
                  </a:txBody>
                  <a:tcPr anchor="ctr"/>
                </a:tc>
                <a:extLst>
                  <a:ext uri="{0D108BD9-81ED-4DB2-BD59-A6C34878D82A}">
                    <a16:rowId xmlns:a16="http://schemas.microsoft.com/office/drawing/2014/main" val="10002"/>
                  </a:ext>
                </a:extLst>
              </a:tr>
              <a:tr h="733661">
                <a:tc>
                  <a:txBody>
                    <a:bodyPr/>
                    <a:lstStyle/>
                    <a:p>
                      <a:r>
                        <a:rPr lang="en-GB" sz="1400" b="1" dirty="0">
                          <a:latin typeface="Century Gothic" panose="020B0502020202020204" pitchFamily="34" charset="0"/>
                        </a:rPr>
                        <a:t>C2</a:t>
                      </a:r>
                      <a:endParaRPr lang="en-GB" sz="1400" b="1" dirty="0">
                        <a:solidFill>
                          <a:schemeClr val="tx1"/>
                        </a:solidFill>
                        <a:latin typeface="Century Gothic" panose="020B0502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entury Gothic" panose="020B0502020202020204" pitchFamily="34" charset="0"/>
                        </a:rPr>
                        <a:t>Consider and apply ideas about ways in which diverse communities can live together for the well-being of all, responding thoughtfully to ideas about community, values and respect.</a:t>
                      </a:r>
                    </a:p>
                  </a:txBody>
                  <a:tcPr anchor="ctr"/>
                </a:tc>
                <a:extLst>
                  <a:ext uri="{0D108BD9-81ED-4DB2-BD59-A6C34878D82A}">
                    <a16:rowId xmlns:a16="http://schemas.microsoft.com/office/drawing/2014/main" val="10003"/>
                  </a:ext>
                </a:extLst>
              </a:tr>
              <a:tr h="733661">
                <a:tc>
                  <a:txBody>
                    <a:bodyPr/>
                    <a:lstStyle/>
                    <a:p>
                      <a:r>
                        <a:rPr lang="en-GB" sz="1400" b="1" dirty="0">
                          <a:latin typeface="Century Gothic" panose="020B0502020202020204" pitchFamily="34" charset="0"/>
                        </a:rPr>
                        <a:t>C3</a:t>
                      </a:r>
                      <a:endParaRPr lang="en-GB" sz="1400" b="1" dirty="0">
                        <a:solidFill>
                          <a:schemeClr val="tx1"/>
                        </a:solidFill>
                        <a:latin typeface="Century Gothic" panose="020B0502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entury Gothic" panose="020B0502020202020204" pitchFamily="34" charset="0"/>
                        </a:rPr>
                        <a:t>Discuss and apply their own and others’ ideas about ethical questions, including ideas about what is right and wrong and what is just and fair, and express their own ideas clearly in response.</a:t>
                      </a:r>
                    </a:p>
                  </a:txBody>
                  <a:tcPr anchor="ctr"/>
                </a:tc>
                <a:extLst>
                  <a:ext uri="{0D108BD9-81ED-4DB2-BD59-A6C34878D82A}">
                    <a16:rowId xmlns:a16="http://schemas.microsoft.com/office/drawing/2014/main" val="10004"/>
                  </a:ext>
                </a:extLst>
              </a:tr>
            </a:tbl>
          </a:graphicData>
        </a:graphic>
      </p:graphicFrame>
      <p:graphicFrame>
        <p:nvGraphicFramePr>
          <p:cNvPr id="8" name="Table 7"/>
          <p:cNvGraphicFramePr>
            <a:graphicFrameLocks noGrp="1"/>
          </p:cNvGraphicFramePr>
          <p:nvPr/>
        </p:nvGraphicFramePr>
        <p:xfrm>
          <a:off x="8696325" y="2419350"/>
          <a:ext cx="208280" cy="2838450"/>
        </p:xfrm>
        <a:graphic>
          <a:graphicData uri="http://schemas.openxmlformats.org/drawingml/2006/table">
            <a:tbl>
              <a:tblPr/>
              <a:tblGrid>
                <a:gridCol w="208280">
                  <a:extLst>
                    <a:ext uri="{9D8B030D-6E8A-4147-A177-3AD203B41FA5}">
                      <a16:colId xmlns:a16="http://schemas.microsoft.com/office/drawing/2014/main" val="20000"/>
                    </a:ext>
                  </a:extLst>
                </a:gridCol>
              </a:tblGrid>
              <a:tr h="2838450">
                <a:tc>
                  <a:txBody>
                    <a:bodyPr/>
                    <a:lstStyle/>
                    <a:p>
                      <a:endParaRPr lang="en-GB" dirty="0"/>
                    </a:p>
                  </a:txBody>
                  <a:tcPr>
                    <a:lnL w="12700" cmpd="sng">
                      <a:solidFill>
                        <a:schemeClr val="bg1"/>
                      </a:solidFill>
                      <a:prstDash val="solid"/>
                    </a:lnL>
                    <a:lnR w="12700" cmpd="sng">
                      <a:solidFill>
                        <a:schemeClr val="bg1"/>
                      </a:solidFill>
                      <a:prstDash val="solid"/>
                    </a:lnR>
                    <a:lnT w="12700" cmpd="sng">
                      <a:solidFill>
                        <a:schemeClr val="bg1"/>
                      </a:solidFill>
                      <a:prstDash val="solid"/>
                    </a:lnT>
                    <a:lnB w="12700" cmpd="sng">
                      <a:solidFill>
                        <a:schemeClr val="bg1"/>
                      </a:solidFill>
                      <a:prstDash val="solid"/>
                    </a:lnB>
                  </a:tcPr>
                </a:tc>
                <a:extLst>
                  <a:ext uri="{0D108BD9-81ED-4DB2-BD59-A6C34878D82A}">
                    <a16:rowId xmlns:a16="http://schemas.microsoft.com/office/drawing/2014/main" val="10000"/>
                  </a:ext>
                </a:extLst>
              </a:tr>
            </a:tbl>
          </a:graphicData>
        </a:graphic>
      </p:graphicFrame>
      <p:sp>
        <p:nvSpPr>
          <p:cNvPr id="2" name="Footer Placeholder 1">
            <a:extLst>
              <a:ext uri="{FF2B5EF4-FFF2-40B4-BE49-F238E27FC236}">
                <a16:creationId xmlns:a16="http://schemas.microsoft.com/office/drawing/2014/main" id="{512A7319-365D-4D31-BEF2-4423A5524F32}"/>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8</a:t>
            </a:fld>
            <a:endParaRPr lang="en-GB" dirty="0"/>
          </a:p>
        </p:txBody>
      </p:sp>
    </p:spTree>
    <p:extLst>
      <p:ext uri="{BB962C8B-B14F-4D97-AF65-F5344CB8AC3E}">
        <p14:creationId xmlns:p14="http://schemas.microsoft.com/office/powerpoint/2010/main" val="10135702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6725</TotalTime>
  <Words>1130</Words>
  <Application>Microsoft Office PowerPoint</Application>
  <PresentationFormat>On-screen Show (4:3)</PresentationFormat>
  <Paragraphs>162</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Calibri</vt:lpstr>
      <vt:lpstr>Calibri Light</vt:lpstr>
      <vt:lpstr>Century Gothic</vt:lpstr>
      <vt:lpstr>Comic Sans MS</vt:lpstr>
      <vt:lpstr>Lato</vt:lpstr>
      <vt:lpstr>Roboto</vt:lpstr>
      <vt:lpstr>Symbol</vt:lpstr>
      <vt:lpstr>Office Theme</vt:lpstr>
      <vt:lpstr>PowerPoint Presentation</vt:lpstr>
      <vt:lpstr>PowerPoint Presentation</vt:lpstr>
      <vt:lpstr>RE: key stage 1 overview</vt:lpstr>
      <vt:lpstr>RE: key stage 1 overview</vt:lpstr>
      <vt:lpstr>RE: key stage 1 overview</vt:lpstr>
      <vt:lpstr>RE: key stage 2 overview</vt:lpstr>
      <vt:lpstr>RE: key stage 2 overview</vt:lpstr>
      <vt:lpstr>RE: key stage 2 overview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Leadership – Geography</dc:title>
  <dc:creator>Tim Nelson</dc:creator>
  <cp:lastModifiedBy>Rudd, Sarah</cp:lastModifiedBy>
  <cp:revision>41</cp:revision>
  <dcterms:created xsi:type="dcterms:W3CDTF">2019-05-08T10:59:27Z</dcterms:created>
  <dcterms:modified xsi:type="dcterms:W3CDTF">2019-11-29T10:07:39Z</dcterms:modified>
</cp:coreProperties>
</file>