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574" r:id="rId2"/>
    <p:sldId id="575" r:id="rId3"/>
    <p:sldId id="576" r:id="rId4"/>
    <p:sldId id="571" r:id="rId5"/>
    <p:sldId id="565" r:id="rId6"/>
    <p:sldId id="566" r:id="rId7"/>
    <p:sldId id="567" r:id="rId8"/>
    <p:sldId id="568" r:id="rId9"/>
    <p:sldId id="569" r:id="rId10"/>
    <p:sldId id="57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CF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7" autoAdjust="0"/>
    <p:restoredTop sz="94660"/>
  </p:normalViewPr>
  <p:slideViewPr>
    <p:cSldViewPr snapToGrid="0">
      <p:cViewPr varScale="1">
        <p:scale>
          <a:sx n="115" d="100"/>
          <a:sy n="115" d="100"/>
        </p:scale>
        <p:origin x="15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E5502-AA08-4CF5-82E2-BC309D7688C1}" type="datetimeFigureOut">
              <a:rPr lang="en-GB" smtClean="0"/>
              <a:t>29/11/2019</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AA5C2A-F50E-498B-8416-1DAB4A761A84}" type="slidenum">
              <a:rPr lang="en-GB" smtClean="0"/>
              <a:t>‹#›</a:t>
            </a:fld>
            <a:endParaRPr lang="en-GB" dirty="0"/>
          </a:p>
        </p:txBody>
      </p:sp>
    </p:spTree>
    <p:extLst>
      <p:ext uri="{BB962C8B-B14F-4D97-AF65-F5344CB8AC3E}">
        <p14:creationId xmlns:p14="http://schemas.microsoft.com/office/powerpoint/2010/main" val="4158012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0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78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2C5E61-B5D1-4A5A-9BDC-35D21B91B711}" type="slidenum">
              <a:rPr lang="en-GB" smtClean="0"/>
              <a:pPr fontAlgn="base">
                <a:spcBef>
                  <a:spcPct val="0"/>
                </a:spcBef>
                <a:spcAft>
                  <a:spcPct val="0"/>
                </a:spcAft>
                <a:defRPr/>
              </a:pPr>
              <a:t>5</a:t>
            </a:fld>
            <a:endParaRPr lang="en-GB" dirty="0"/>
          </a:p>
        </p:txBody>
      </p:sp>
    </p:spTree>
    <p:extLst>
      <p:ext uri="{BB962C8B-B14F-4D97-AF65-F5344CB8AC3E}">
        <p14:creationId xmlns:p14="http://schemas.microsoft.com/office/powerpoint/2010/main" val="3347493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79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643B91-C03B-4516-AD4A-588DC1B35EFD}" type="slidenum">
              <a:rPr lang="en-GB" smtClean="0"/>
              <a:pPr fontAlgn="base">
                <a:spcBef>
                  <a:spcPct val="0"/>
                </a:spcBef>
                <a:spcAft>
                  <a:spcPct val="0"/>
                </a:spcAft>
                <a:defRPr/>
              </a:pPr>
              <a:t>6</a:t>
            </a:fld>
            <a:endParaRPr lang="en-GB" dirty="0"/>
          </a:p>
        </p:txBody>
      </p:sp>
    </p:spTree>
    <p:extLst>
      <p:ext uri="{BB962C8B-B14F-4D97-AF65-F5344CB8AC3E}">
        <p14:creationId xmlns:p14="http://schemas.microsoft.com/office/powerpoint/2010/main" val="3917241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2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80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476D5-F7CD-44A6-8808-37143E9775EB}" type="slidenum">
              <a:rPr lang="en-GB" smtClean="0"/>
              <a:pPr fontAlgn="base">
                <a:spcBef>
                  <a:spcPct val="0"/>
                </a:spcBef>
                <a:spcAft>
                  <a:spcPct val="0"/>
                </a:spcAft>
                <a:defRPr/>
              </a:pPr>
              <a:t>7</a:t>
            </a:fld>
            <a:endParaRPr lang="en-GB" dirty="0"/>
          </a:p>
        </p:txBody>
      </p:sp>
    </p:spTree>
    <p:extLst>
      <p:ext uri="{BB962C8B-B14F-4D97-AF65-F5344CB8AC3E}">
        <p14:creationId xmlns:p14="http://schemas.microsoft.com/office/powerpoint/2010/main" val="2787228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2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80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3476D5-F7CD-44A6-8808-37143E9775EB}" type="slidenum">
              <a:rPr lang="en-GB" smtClean="0"/>
              <a:pPr fontAlgn="base">
                <a:spcBef>
                  <a:spcPct val="0"/>
                </a:spcBef>
                <a:spcAft>
                  <a:spcPct val="0"/>
                </a:spcAft>
                <a:defRPr/>
              </a:pPr>
              <a:t>8</a:t>
            </a:fld>
            <a:endParaRPr lang="en-GB" dirty="0"/>
          </a:p>
        </p:txBody>
      </p:sp>
    </p:spTree>
    <p:extLst>
      <p:ext uri="{BB962C8B-B14F-4D97-AF65-F5344CB8AC3E}">
        <p14:creationId xmlns:p14="http://schemas.microsoft.com/office/powerpoint/2010/main" val="2199916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3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81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3C8D67-9D86-4CFE-9487-FCEEB138F122}" type="slidenum">
              <a:rPr lang="en-GB" smtClean="0"/>
              <a:pPr fontAlgn="base">
                <a:spcBef>
                  <a:spcPct val="0"/>
                </a:spcBef>
                <a:spcAft>
                  <a:spcPct val="0"/>
                </a:spcAft>
                <a:defRPr/>
              </a:pPr>
              <a:t>9</a:t>
            </a:fld>
            <a:endParaRPr lang="en-GB" dirty="0"/>
          </a:p>
        </p:txBody>
      </p:sp>
    </p:spTree>
    <p:extLst>
      <p:ext uri="{BB962C8B-B14F-4D97-AF65-F5344CB8AC3E}">
        <p14:creationId xmlns:p14="http://schemas.microsoft.com/office/powerpoint/2010/main" val="610395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4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a:p>
        </p:txBody>
      </p:sp>
      <p:sp>
        <p:nvSpPr>
          <p:cNvPr id="4823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450C1F-0098-429E-A7A2-89DAEBDD3CEB}" type="slidenum">
              <a:rPr lang="en-GB" smtClean="0"/>
              <a:pPr fontAlgn="base">
                <a:spcBef>
                  <a:spcPct val="0"/>
                </a:spcBef>
                <a:spcAft>
                  <a:spcPct val="0"/>
                </a:spcAft>
                <a:defRPr/>
              </a:pPr>
              <a:t>10</a:t>
            </a:fld>
            <a:endParaRPr lang="en-GB" dirty="0"/>
          </a:p>
        </p:txBody>
      </p:sp>
    </p:spTree>
    <p:extLst>
      <p:ext uri="{BB962C8B-B14F-4D97-AF65-F5344CB8AC3E}">
        <p14:creationId xmlns:p14="http://schemas.microsoft.com/office/powerpoint/2010/main" val="2278244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8E6285-9C0C-4641-8539-3F230C85EDBD}" type="datetime1">
              <a:rPr lang="en-GB" smtClean="0"/>
              <a:t>29/11/2019</a:t>
            </a:fld>
            <a:endParaRPr lang="en-GB" dirty="0"/>
          </a:p>
        </p:txBody>
      </p:sp>
      <p:sp>
        <p:nvSpPr>
          <p:cNvPr id="5" name="Footer Placeholder 4"/>
          <p:cNvSpPr>
            <a:spLocks noGrp="1"/>
          </p:cNvSpPr>
          <p:nvPr>
            <p:ph type="ftr" sz="quarter" idx="11"/>
          </p:nvPr>
        </p:nvSpPr>
        <p:spPr/>
        <p:txBody>
          <a:bodyPr/>
          <a:lstStyle>
            <a:lvl1pPr>
              <a:defRPr sz="1000"/>
            </a:lvl1pPr>
          </a:lstStyle>
          <a:p>
            <a:r>
              <a:rPr lang="en-GB" dirty="0" smtClean="0"/>
              <a:t>(c) Focus Education (UK)  Ltd</a:t>
            </a:r>
            <a:endParaRPr lang="en-GB" dirty="0"/>
          </a:p>
        </p:txBody>
      </p:sp>
      <p:sp>
        <p:nvSpPr>
          <p:cNvPr id="6" name="Slide Number Placeholder 5"/>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417384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85F6E9-5270-4CD1-A835-8486057CBD30}" type="datetime1">
              <a:rPr lang="en-GB" smtClean="0"/>
              <a:t>29/11/2019</a:t>
            </a:fld>
            <a:endParaRPr lang="en-GB" dirty="0"/>
          </a:p>
        </p:txBody>
      </p:sp>
      <p:sp>
        <p:nvSpPr>
          <p:cNvPr id="5" name="Footer Placeholder 4"/>
          <p:cNvSpPr>
            <a:spLocks noGrp="1"/>
          </p:cNvSpPr>
          <p:nvPr>
            <p:ph type="ftr" sz="quarter" idx="11"/>
          </p:nvPr>
        </p:nvSpPr>
        <p:spPr/>
        <p:txBody>
          <a:bodyPr/>
          <a:lstStyle>
            <a:lvl1pPr>
              <a:defRPr sz="1000"/>
            </a:lvl1pPr>
          </a:lstStyle>
          <a:p>
            <a:r>
              <a:rPr lang="en-GB" dirty="0" smtClean="0"/>
              <a:t>(c) Focus Education (UK)  Ltd</a:t>
            </a:r>
            <a:endParaRPr lang="en-GB" dirty="0"/>
          </a:p>
        </p:txBody>
      </p:sp>
      <p:sp>
        <p:nvSpPr>
          <p:cNvPr id="6" name="Slide Number Placeholder 5"/>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1753054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30EC58-DF13-4C7C-BB49-1A72F22621C6}" type="datetime1">
              <a:rPr lang="en-GB" smtClean="0"/>
              <a:t>29/11/2019</a:t>
            </a:fld>
            <a:endParaRPr lang="en-GB" dirty="0"/>
          </a:p>
        </p:txBody>
      </p:sp>
      <p:sp>
        <p:nvSpPr>
          <p:cNvPr id="3" name="Footer Placeholder 2"/>
          <p:cNvSpPr>
            <a:spLocks noGrp="1"/>
          </p:cNvSpPr>
          <p:nvPr>
            <p:ph type="ftr" sz="quarter" idx="11"/>
          </p:nvPr>
        </p:nvSpPr>
        <p:spPr/>
        <p:txBody>
          <a:bodyPr/>
          <a:lstStyle>
            <a:lvl1pPr>
              <a:defRPr sz="1000"/>
            </a:lvl1pPr>
          </a:lstStyle>
          <a:p>
            <a:r>
              <a:rPr lang="en-GB" dirty="0" smtClean="0"/>
              <a:t>(c) Focus Education (UK)  Ltd</a:t>
            </a:r>
            <a:endParaRPr lang="en-GB" dirty="0"/>
          </a:p>
        </p:txBody>
      </p:sp>
      <p:sp>
        <p:nvSpPr>
          <p:cNvPr id="4" name="Slide Number Placeholder 3"/>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1246791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E1CE74-6B07-40F0-BFBC-78DA02CEC0A4}" type="datetime1">
              <a:rPr lang="en-GB" smtClean="0"/>
              <a:t>29/11/2019</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GB" smtClean="0"/>
              <a:t>(c) Focus Education (UK)  Ltd</a:t>
            </a:r>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3639628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1</a:t>
            </a:fld>
            <a:endParaRPr lang="en-GB" dirty="0"/>
          </a:p>
        </p:txBody>
      </p:sp>
      <p:sp>
        <p:nvSpPr>
          <p:cNvPr id="4" name="Rectangle 3"/>
          <p:cNvSpPr/>
          <p:nvPr/>
        </p:nvSpPr>
        <p:spPr>
          <a:xfrm>
            <a:off x="403167" y="852551"/>
            <a:ext cx="8337665" cy="4307846"/>
          </a:xfrm>
          <a:prstGeom prst="rect">
            <a:avLst/>
          </a:prstGeom>
        </p:spPr>
        <p:txBody>
          <a:bodyPr wrap="square">
            <a:spAutoFit/>
          </a:bodyPr>
          <a:lstStyle/>
          <a:p>
            <a:pPr>
              <a:spcBef>
                <a:spcPts val="295"/>
              </a:spcBef>
              <a:spcAft>
                <a:spcPts val="0"/>
              </a:spcAft>
            </a:pPr>
            <a:r>
              <a:rPr lang="en-GB" sz="2400" b="1" dirty="0">
                <a:solidFill>
                  <a:srgbClr val="0082C9"/>
                </a:solidFill>
                <a:latin typeface="Comic Sans MS" panose="030F0702030302020204" pitchFamily="66" charset="0"/>
                <a:ea typeface="Roboto"/>
                <a:cs typeface="Roboto"/>
              </a:rPr>
              <a:t>Learning in EYFS:</a:t>
            </a:r>
            <a:endParaRPr lang="en-GB" sz="2400" dirty="0">
              <a:latin typeface="Roboto"/>
              <a:ea typeface="Roboto"/>
              <a:cs typeface="Roboto"/>
            </a:endParaRPr>
          </a:p>
          <a:p>
            <a:pPr>
              <a:spcBef>
                <a:spcPts val="295"/>
              </a:spcBef>
              <a:spcAft>
                <a:spcPts val="0"/>
              </a:spcAft>
            </a:pPr>
            <a:r>
              <a:rPr lang="en-GB" sz="1400" b="1" dirty="0">
                <a:latin typeface="Comic Sans MS" panose="030F0702030302020204" pitchFamily="66" charset="0"/>
                <a:ea typeface="Roboto"/>
                <a:cs typeface="Roboto"/>
              </a:rPr>
              <a:t> </a:t>
            </a:r>
            <a:endParaRPr lang="en-GB" sz="1400" dirty="0">
              <a:latin typeface="Roboto"/>
              <a:ea typeface="Roboto"/>
              <a:cs typeface="Roboto"/>
            </a:endParaRPr>
          </a:p>
          <a:p>
            <a:pPr marL="67310" marR="268605" algn="just">
              <a:lnSpc>
                <a:spcPct val="105000"/>
              </a:lnSpc>
              <a:spcBef>
                <a:spcPts val="570"/>
              </a:spcBef>
              <a:spcAft>
                <a:spcPts val="0"/>
              </a:spcAft>
            </a:pPr>
            <a:r>
              <a:rPr lang="en-GB" sz="1600" dirty="0" smtClean="0">
                <a:solidFill>
                  <a:srgbClr val="292526"/>
                </a:solidFill>
                <a:latin typeface="Comic Sans MS" panose="030F0702030302020204" pitchFamily="66" charset="0"/>
                <a:ea typeface="Roboto"/>
                <a:cs typeface="Roboto"/>
              </a:rPr>
              <a:t>The following document </a:t>
            </a:r>
            <a:r>
              <a:rPr lang="en-GB" sz="1600" dirty="0">
                <a:solidFill>
                  <a:srgbClr val="292526"/>
                </a:solidFill>
                <a:latin typeface="Comic Sans MS" panose="030F0702030302020204" pitchFamily="66" charset="0"/>
                <a:ea typeface="Roboto"/>
                <a:cs typeface="Roboto"/>
              </a:rPr>
              <a:t>demonstrates which early years outcomes are prerequisite skills for PE within the national curriculum.</a:t>
            </a:r>
            <a:r>
              <a:rPr lang="en-GB" sz="1600" spc="-80" dirty="0">
                <a:solidFill>
                  <a:srgbClr val="292526"/>
                </a:solidFill>
                <a:latin typeface="Comic Sans MS" panose="030F0702030302020204" pitchFamily="66" charset="0"/>
                <a:ea typeface="Roboto"/>
                <a:cs typeface="Roboto"/>
              </a:rPr>
              <a:t> </a:t>
            </a:r>
            <a:endParaRPr lang="en-GB" sz="1600" spc="-80" dirty="0" smtClean="0">
              <a:solidFill>
                <a:srgbClr val="292526"/>
              </a:solidFill>
              <a:latin typeface="Comic Sans MS" panose="030F0702030302020204" pitchFamily="66" charset="0"/>
              <a:ea typeface="Roboto"/>
              <a:cs typeface="Roboto"/>
            </a:endParaRPr>
          </a:p>
          <a:p>
            <a:pPr marL="67310" marR="268605" algn="just">
              <a:lnSpc>
                <a:spcPct val="105000"/>
              </a:lnSpc>
              <a:spcBef>
                <a:spcPts val="570"/>
              </a:spcBef>
              <a:spcAft>
                <a:spcPts val="0"/>
              </a:spcAft>
            </a:pPr>
            <a:endParaRPr lang="en-GB" sz="1600" spc="-80" dirty="0" smtClean="0">
              <a:solidFill>
                <a:srgbClr val="292526"/>
              </a:solidFill>
              <a:latin typeface="Comic Sans MS" panose="030F0702030302020204" pitchFamily="66" charset="0"/>
              <a:ea typeface="Roboto"/>
              <a:cs typeface="Roboto"/>
            </a:endParaRPr>
          </a:p>
          <a:p>
            <a:pPr marL="67310" marR="268605" algn="just">
              <a:lnSpc>
                <a:spcPct val="105000"/>
              </a:lnSpc>
              <a:spcBef>
                <a:spcPts val="570"/>
              </a:spcBef>
              <a:spcAft>
                <a:spcPts val="0"/>
              </a:spcAft>
            </a:pPr>
            <a:r>
              <a:rPr lang="en-GB" sz="1600" dirty="0" smtClean="0">
                <a:solidFill>
                  <a:srgbClr val="292526"/>
                </a:solidFill>
                <a:latin typeface="Comic Sans MS" panose="030F0702030302020204" pitchFamily="66" charset="0"/>
                <a:ea typeface="Roboto"/>
                <a:cs typeface="Roboto"/>
              </a:rPr>
              <a:t>The</a:t>
            </a:r>
            <a:r>
              <a:rPr lang="en-GB" sz="1600" spc="-55" dirty="0" smtClean="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table</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below</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outlines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most</a:t>
            </a:r>
            <a:r>
              <a:rPr lang="en-GB" sz="1600" spc="-6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relevant</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early</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years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outcomes</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from</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30-50</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months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to</a:t>
            </a:r>
            <a:r>
              <a:rPr lang="en-GB" sz="1600" spc="-60" dirty="0">
                <a:solidFill>
                  <a:srgbClr val="292526"/>
                </a:solidFill>
                <a:latin typeface="Comic Sans MS" panose="030F0702030302020204" pitchFamily="66" charset="0"/>
                <a:ea typeface="Roboto"/>
                <a:cs typeface="Roboto"/>
              </a:rPr>
              <a:t> </a:t>
            </a:r>
            <a:r>
              <a:rPr lang="en-GB" sz="1600" spc="-15" dirty="0">
                <a:solidFill>
                  <a:srgbClr val="292526"/>
                </a:solidFill>
                <a:latin typeface="Comic Sans MS" panose="030F0702030302020204" pitchFamily="66" charset="0"/>
                <a:ea typeface="Roboto"/>
                <a:cs typeface="Roboto"/>
              </a:rPr>
              <a:t>ELG,</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brought together</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from</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different</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areas</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of</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Early</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Years</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Foundation</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Stage,</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to</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match</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programme</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of</a:t>
            </a:r>
            <a:r>
              <a:rPr lang="en-GB" sz="1600" spc="-2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study</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for</a:t>
            </a:r>
            <a:r>
              <a:rPr lang="en-GB" sz="1600" spc="-1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PE</a:t>
            </a:r>
            <a:r>
              <a:rPr lang="en-GB" sz="1600" dirty="0" smtClean="0">
                <a:solidFill>
                  <a:srgbClr val="292526"/>
                </a:solidFill>
                <a:latin typeface="Comic Sans MS" panose="030F0702030302020204" pitchFamily="66" charset="0"/>
                <a:ea typeface="Roboto"/>
                <a:cs typeface="Roboto"/>
              </a:rPr>
              <a:t>.</a:t>
            </a:r>
          </a:p>
          <a:p>
            <a:pPr marL="67310" marR="268605" algn="just">
              <a:lnSpc>
                <a:spcPct val="105000"/>
              </a:lnSpc>
              <a:spcBef>
                <a:spcPts val="570"/>
              </a:spcBef>
              <a:spcAft>
                <a:spcPts val="0"/>
              </a:spcAft>
            </a:pPr>
            <a:endParaRPr lang="en-GB" sz="1600" dirty="0">
              <a:latin typeface="Roboto"/>
              <a:ea typeface="Roboto"/>
              <a:cs typeface="Roboto"/>
            </a:endParaRPr>
          </a:p>
          <a:p>
            <a:pPr marL="67310" algn="just">
              <a:spcBef>
                <a:spcPts val="570"/>
              </a:spcBef>
              <a:spcAft>
                <a:spcPts val="0"/>
              </a:spcAft>
            </a:pPr>
            <a:r>
              <a:rPr lang="en-GB" sz="1600" dirty="0">
                <a:solidFill>
                  <a:srgbClr val="292526"/>
                </a:solidFill>
                <a:latin typeface="Comic Sans MS" panose="030F0702030302020204" pitchFamily="66" charset="0"/>
                <a:ea typeface="Roboto"/>
                <a:cs typeface="Roboto"/>
              </a:rPr>
              <a:t>The most relevant early years outcomes for PE are taken from the following areas of learning:</a:t>
            </a:r>
            <a:endParaRPr lang="en-GB" sz="1600" dirty="0">
              <a:latin typeface="Roboto"/>
              <a:ea typeface="Roboto"/>
              <a:cs typeface="Roboto"/>
            </a:endParaRPr>
          </a:p>
          <a:p>
            <a:pPr marL="67310" algn="just">
              <a:spcBef>
                <a:spcPts val="570"/>
              </a:spcBef>
              <a:spcAft>
                <a:spcPts val="0"/>
              </a:spcAft>
            </a:pPr>
            <a:r>
              <a:rPr lang="en-GB" sz="1600" dirty="0">
                <a:latin typeface="Comic Sans MS" panose="030F0702030302020204" pitchFamily="66" charset="0"/>
                <a:ea typeface="Roboto"/>
                <a:cs typeface="Roboto"/>
              </a:rPr>
              <a:t> </a:t>
            </a:r>
            <a:endParaRPr lang="en-GB" sz="1600" dirty="0">
              <a:latin typeface="Roboto"/>
              <a:ea typeface="Roboto"/>
              <a:cs typeface="Roboto"/>
            </a:endParaRPr>
          </a:p>
          <a:p>
            <a:pPr marL="342900" lvl="0" indent="-342900">
              <a:spcBef>
                <a:spcPts val="360"/>
              </a:spcBef>
              <a:spcAft>
                <a:spcPts val="0"/>
              </a:spcAft>
              <a:buClr>
                <a:srgbClr val="231F20"/>
              </a:buClr>
              <a:buSzPts val="1100"/>
              <a:buFont typeface="Roboto"/>
              <a:buChar char="•"/>
              <a:tabLst>
                <a:tab pos="571500" algn="l"/>
              </a:tabLst>
            </a:pPr>
            <a:r>
              <a:rPr lang="en-GB" sz="1600" spc="-55" dirty="0">
                <a:solidFill>
                  <a:srgbClr val="231F20"/>
                </a:solidFill>
                <a:latin typeface="Comic Sans MS" panose="030F0702030302020204" pitchFamily="66" charset="0"/>
                <a:ea typeface="Roboto"/>
                <a:cs typeface="Roboto"/>
              </a:rPr>
              <a:t>Physical</a:t>
            </a:r>
            <a:r>
              <a:rPr lang="en-GB" sz="1600" spc="-60" dirty="0">
                <a:solidFill>
                  <a:srgbClr val="231F20"/>
                </a:solidFill>
                <a:latin typeface="Comic Sans MS" panose="030F0702030302020204" pitchFamily="66" charset="0"/>
                <a:ea typeface="Roboto"/>
                <a:cs typeface="Roboto"/>
              </a:rPr>
              <a:t> </a:t>
            </a:r>
            <a:r>
              <a:rPr lang="en-GB" sz="1600" spc="-55" dirty="0">
                <a:solidFill>
                  <a:srgbClr val="231F20"/>
                </a:solidFill>
                <a:latin typeface="Comic Sans MS" panose="030F0702030302020204" pitchFamily="66" charset="0"/>
                <a:ea typeface="Roboto"/>
                <a:cs typeface="Roboto"/>
              </a:rPr>
              <a:t>Development</a:t>
            </a:r>
            <a:endParaRPr lang="en-GB" sz="1600" spc="-55" dirty="0">
              <a:latin typeface="Roboto"/>
              <a:ea typeface="Roboto"/>
              <a:cs typeface="Roboto"/>
            </a:endParaRPr>
          </a:p>
          <a:p>
            <a:pPr marL="342900" lvl="0" indent="-342900">
              <a:spcBef>
                <a:spcPts val="250"/>
              </a:spcBef>
              <a:spcAft>
                <a:spcPts val="0"/>
              </a:spcAft>
              <a:buClr>
                <a:srgbClr val="231F20"/>
              </a:buClr>
              <a:buSzPts val="1100"/>
              <a:buFont typeface="Roboto"/>
              <a:buChar char="•"/>
              <a:tabLst>
                <a:tab pos="571500" algn="l"/>
              </a:tabLst>
            </a:pPr>
            <a:r>
              <a:rPr lang="en-GB" sz="1600" spc="-55" dirty="0">
                <a:solidFill>
                  <a:srgbClr val="231F20"/>
                </a:solidFill>
                <a:latin typeface="Comic Sans MS" panose="030F0702030302020204" pitchFamily="66" charset="0"/>
                <a:ea typeface="Roboto"/>
                <a:cs typeface="Roboto"/>
              </a:rPr>
              <a:t>Expressive Arts and</a:t>
            </a:r>
            <a:r>
              <a:rPr lang="en-GB" sz="1600" spc="-170" dirty="0">
                <a:solidFill>
                  <a:srgbClr val="231F20"/>
                </a:solidFill>
                <a:latin typeface="Comic Sans MS" panose="030F0702030302020204" pitchFamily="66" charset="0"/>
                <a:ea typeface="Roboto"/>
                <a:cs typeface="Roboto"/>
              </a:rPr>
              <a:t> </a:t>
            </a:r>
            <a:r>
              <a:rPr lang="en-GB" sz="1600" spc="-55" dirty="0">
                <a:solidFill>
                  <a:srgbClr val="231F20"/>
                </a:solidFill>
                <a:latin typeface="Comic Sans MS" panose="030F0702030302020204" pitchFamily="66" charset="0"/>
                <a:ea typeface="Roboto"/>
                <a:cs typeface="Roboto"/>
              </a:rPr>
              <a:t>Design</a:t>
            </a:r>
            <a:endParaRPr lang="en-GB" sz="1600" spc="-55" dirty="0">
              <a:effectLst/>
              <a:latin typeface="Roboto"/>
              <a:ea typeface="Roboto"/>
              <a:cs typeface="Roboto"/>
            </a:endParaRPr>
          </a:p>
        </p:txBody>
      </p:sp>
    </p:spTree>
    <p:extLst>
      <p:ext uri="{BB962C8B-B14F-4D97-AF65-F5344CB8AC3E}">
        <p14:creationId xmlns:p14="http://schemas.microsoft.com/office/powerpoint/2010/main" val="197391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2</a:t>
            </a:fld>
            <a:endParaRPr lang="en-GB" dirty="0"/>
          </a:p>
        </p:txBody>
      </p:sp>
      <p:graphicFrame>
        <p:nvGraphicFramePr>
          <p:cNvPr id="4" name="Table 3"/>
          <p:cNvGraphicFramePr>
            <a:graphicFrameLocks noGrp="1"/>
          </p:cNvGraphicFramePr>
          <p:nvPr>
            <p:extLst/>
          </p:nvPr>
        </p:nvGraphicFramePr>
        <p:xfrm>
          <a:off x="570461" y="523504"/>
          <a:ext cx="8041524" cy="4242093"/>
        </p:xfrm>
        <a:graphic>
          <a:graphicData uri="http://schemas.openxmlformats.org/drawingml/2006/table">
            <a:tbl>
              <a:tblPr firstRow="1" firstCol="1" lastRow="1" lastCol="1" bandRow="1" bandCol="1">
                <a:tableStyleId>{5C22544A-7EE6-4342-B048-85BDC9FD1C3A}</a:tableStyleId>
              </a:tblPr>
              <a:tblGrid>
                <a:gridCol w="894561">
                  <a:extLst>
                    <a:ext uri="{9D8B030D-6E8A-4147-A177-3AD203B41FA5}">
                      <a16:colId xmlns:a16="http://schemas.microsoft.com/office/drawing/2014/main" val="2707147048"/>
                    </a:ext>
                  </a:extLst>
                </a:gridCol>
                <a:gridCol w="894561">
                  <a:extLst>
                    <a:ext uri="{9D8B030D-6E8A-4147-A177-3AD203B41FA5}">
                      <a16:colId xmlns:a16="http://schemas.microsoft.com/office/drawing/2014/main" val="2512337081"/>
                    </a:ext>
                  </a:extLst>
                </a:gridCol>
                <a:gridCol w="3126201">
                  <a:extLst>
                    <a:ext uri="{9D8B030D-6E8A-4147-A177-3AD203B41FA5}">
                      <a16:colId xmlns:a16="http://schemas.microsoft.com/office/drawing/2014/main" val="3125403058"/>
                    </a:ext>
                  </a:extLst>
                </a:gridCol>
                <a:gridCol w="3126201">
                  <a:extLst>
                    <a:ext uri="{9D8B030D-6E8A-4147-A177-3AD203B41FA5}">
                      <a16:colId xmlns:a16="http://schemas.microsoft.com/office/drawing/2014/main" val="4079880302"/>
                    </a:ext>
                  </a:extLst>
                </a:gridCol>
              </a:tblGrid>
              <a:tr h="273974">
                <a:tc gridSpan="4">
                  <a:txBody>
                    <a:bodyPr/>
                    <a:lstStyle/>
                    <a:p>
                      <a:pPr marL="116205" indent="-107950">
                        <a:spcBef>
                          <a:spcPts val="670"/>
                        </a:spcBef>
                        <a:spcAft>
                          <a:spcPts val="0"/>
                        </a:spcAft>
                      </a:pPr>
                      <a:r>
                        <a:rPr lang="en-GB" sz="900" b="1">
                          <a:solidFill>
                            <a:schemeClr val="tx1"/>
                          </a:solidFill>
                          <a:effectLst/>
                        </a:rPr>
                        <a:t>PE</a:t>
                      </a:r>
                      <a:endParaRPr lang="en-GB" sz="900" b="1">
                        <a:solidFill>
                          <a:schemeClr val="tx1"/>
                        </a:solidFill>
                        <a:effectLst/>
                        <a:latin typeface="Roboto"/>
                        <a:ea typeface="Roboto"/>
                        <a:cs typeface="Roboto"/>
                      </a:endParaRPr>
                    </a:p>
                  </a:txBody>
                  <a:tcPr marL="0" marR="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372602"/>
                  </a:ext>
                </a:extLst>
              </a:tr>
              <a:tr h="1936787">
                <a:tc rowSpan="4">
                  <a:txBody>
                    <a:bodyPr/>
                    <a:lstStyle/>
                    <a:p>
                      <a:pPr marL="73660" indent="-107950">
                        <a:spcBef>
                          <a:spcPts val="315"/>
                        </a:spcBef>
                        <a:spcAft>
                          <a:spcPts val="0"/>
                        </a:spcAft>
                      </a:pPr>
                      <a:r>
                        <a:rPr lang="en-GB" sz="800" b="1" dirty="0">
                          <a:solidFill>
                            <a:schemeClr val="tx1"/>
                          </a:solidFill>
                          <a:effectLst/>
                        </a:rPr>
                        <a:t>30-50 Months</a:t>
                      </a:r>
                      <a:endParaRPr lang="en-GB" sz="900" b="1" dirty="0">
                        <a:solidFill>
                          <a:schemeClr val="tx1"/>
                        </a:solidFill>
                        <a:effectLst/>
                        <a:latin typeface="Roboto"/>
                        <a:ea typeface="Roboto"/>
                        <a:cs typeface="Roboto"/>
                      </a:endParaRPr>
                    </a:p>
                  </a:txBody>
                  <a:tcPr marL="0" marR="0" marT="0" marB="0"/>
                </a:tc>
                <a:tc rowSpan="2">
                  <a:txBody>
                    <a:bodyPr/>
                    <a:lstStyle/>
                    <a:p>
                      <a:pPr marL="74295" marR="222885" indent="-107950">
                        <a:spcBef>
                          <a:spcPts val="315"/>
                        </a:spcBef>
                        <a:spcAft>
                          <a:spcPts val="0"/>
                        </a:spcAft>
                      </a:pPr>
                      <a:r>
                        <a:rPr lang="en-GB" sz="900" b="0">
                          <a:solidFill>
                            <a:schemeClr val="tx1"/>
                          </a:solidFill>
                          <a:effectLst/>
                        </a:rPr>
                        <a:t>Physical Development</a:t>
                      </a:r>
                      <a:endParaRPr lang="en-GB" sz="900" b="0">
                        <a:solidFill>
                          <a:schemeClr val="tx1"/>
                        </a:solidFill>
                        <a:effectLst/>
                        <a:latin typeface="Roboto"/>
                        <a:ea typeface="Roboto"/>
                        <a:cs typeface="Roboto"/>
                      </a:endParaRPr>
                    </a:p>
                  </a:txBody>
                  <a:tcPr marL="0" marR="0" marT="0" marB="0"/>
                </a:tc>
                <a:tc>
                  <a:txBody>
                    <a:bodyPr/>
                    <a:lstStyle/>
                    <a:p>
                      <a:pPr marL="75565" indent="-107950">
                        <a:spcBef>
                          <a:spcPts val="315"/>
                        </a:spcBef>
                        <a:spcAft>
                          <a:spcPts val="0"/>
                        </a:spcAft>
                      </a:pPr>
                      <a:r>
                        <a:rPr lang="en-GB" sz="900" b="0">
                          <a:solidFill>
                            <a:schemeClr val="tx1"/>
                          </a:solidFill>
                          <a:effectLst/>
                        </a:rPr>
                        <a:t>Moving</a:t>
                      </a:r>
                    </a:p>
                    <a:p>
                      <a:pPr marL="75565" indent="-107950">
                        <a:spcBef>
                          <a:spcPts val="315"/>
                        </a:spcBef>
                        <a:spcAft>
                          <a:spcPts val="0"/>
                        </a:spcAft>
                      </a:pPr>
                      <a:r>
                        <a:rPr lang="en-GB" sz="900" b="0">
                          <a:solidFill>
                            <a:schemeClr val="tx1"/>
                          </a:solidFill>
                          <a:effectLst/>
                        </a:rPr>
                        <a:t>and Handling</a:t>
                      </a:r>
                      <a:endParaRPr lang="en-GB" sz="900" b="0">
                        <a:solidFill>
                          <a:schemeClr val="tx1"/>
                        </a:solidFill>
                        <a:effectLst/>
                        <a:latin typeface="Roboto"/>
                        <a:ea typeface="Roboto"/>
                        <a:cs typeface="Roboto"/>
                      </a:endParaRPr>
                    </a:p>
                  </a:txBody>
                  <a:tcPr marL="0" marR="0" marT="0" marB="0"/>
                </a:tc>
                <a:tc>
                  <a:txBody>
                    <a:bodyPr/>
                    <a:lstStyle/>
                    <a:p>
                      <a:pPr marL="342900" marR="147320" lvl="0" indent="-342900">
                        <a:lnSpc>
                          <a:spcPct val="111000"/>
                        </a:lnSpc>
                        <a:spcBef>
                          <a:spcPts val="31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70">
                          <a:solidFill>
                            <a:schemeClr val="tx1"/>
                          </a:solidFill>
                          <a:effectLst/>
                        </a:rPr>
                        <a:t> </a:t>
                      </a:r>
                      <a:r>
                        <a:rPr lang="en-GB" sz="900" b="0" spc="-55">
                          <a:solidFill>
                            <a:schemeClr val="tx1"/>
                          </a:solidFill>
                          <a:effectLst/>
                        </a:rPr>
                        <a:t>move</a:t>
                      </a:r>
                      <a:r>
                        <a:rPr lang="en-GB" sz="900" b="0" spc="-65">
                          <a:solidFill>
                            <a:schemeClr val="tx1"/>
                          </a:solidFill>
                          <a:effectLst/>
                        </a:rPr>
                        <a:t> </a:t>
                      </a:r>
                      <a:r>
                        <a:rPr lang="en-GB" sz="900" b="0" spc="-55">
                          <a:solidFill>
                            <a:schemeClr val="tx1"/>
                          </a:solidFill>
                          <a:effectLst/>
                        </a:rPr>
                        <a:t>freely</a:t>
                      </a:r>
                      <a:r>
                        <a:rPr lang="en-GB" sz="900" b="0" spc="-70">
                          <a:solidFill>
                            <a:schemeClr val="tx1"/>
                          </a:solidFill>
                          <a:effectLst/>
                        </a:rPr>
                        <a:t> </a:t>
                      </a:r>
                      <a:r>
                        <a:rPr lang="en-GB" sz="900" b="0" spc="-55">
                          <a:solidFill>
                            <a:schemeClr val="tx1"/>
                          </a:solidFill>
                          <a:effectLst/>
                        </a:rPr>
                        <a:t>and</a:t>
                      </a:r>
                      <a:r>
                        <a:rPr lang="en-GB" sz="900" b="0" spc="-65">
                          <a:solidFill>
                            <a:schemeClr val="tx1"/>
                          </a:solidFill>
                          <a:effectLst/>
                        </a:rPr>
                        <a:t> </a:t>
                      </a:r>
                      <a:r>
                        <a:rPr lang="en-GB" sz="900" b="0" spc="-55">
                          <a:solidFill>
                            <a:schemeClr val="tx1"/>
                          </a:solidFill>
                          <a:effectLst/>
                        </a:rPr>
                        <a:t>with</a:t>
                      </a:r>
                      <a:r>
                        <a:rPr lang="en-GB" sz="900" b="0" spc="-65">
                          <a:solidFill>
                            <a:schemeClr val="tx1"/>
                          </a:solidFill>
                          <a:effectLst/>
                        </a:rPr>
                        <a:t> </a:t>
                      </a:r>
                      <a:r>
                        <a:rPr lang="en-GB" sz="900" b="0" spc="-55">
                          <a:solidFill>
                            <a:schemeClr val="tx1"/>
                          </a:solidFill>
                          <a:effectLst/>
                        </a:rPr>
                        <a:t>pleasure</a:t>
                      </a:r>
                      <a:r>
                        <a:rPr lang="en-GB" sz="900" b="0" spc="-65">
                          <a:solidFill>
                            <a:schemeClr val="tx1"/>
                          </a:solidFill>
                          <a:effectLst/>
                        </a:rPr>
                        <a:t> </a:t>
                      </a:r>
                      <a:r>
                        <a:rPr lang="en-GB" sz="900" b="0" spc="-55">
                          <a:solidFill>
                            <a:schemeClr val="tx1"/>
                          </a:solidFill>
                          <a:effectLst/>
                        </a:rPr>
                        <a:t>and</a:t>
                      </a:r>
                      <a:r>
                        <a:rPr lang="en-GB" sz="900" b="0" spc="-65">
                          <a:solidFill>
                            <a:schemeClr val="tx1"/>
                          </a:solidFill>
                          <a:effectLst/>
                        </a:rPr>
                        <a:t> </a:t>
                      </a:r>
                      <a:r>
                        <a:rPr lang="en-GB" sz="900" b="0" spc="-55">
                          <a:solidFill>
                            <a:schemeClr val="tx1"/>
                          </a:solidFill>
                          <a:effectLst/>
                        </a:rPr>
                        <a:t>confidence</a:t>
                      </a:r>
                      <a:r>
                        <a:rPr lang="en-GB" sz="900" b="0" spc="-65">
                          <a:solidFill>
                            <a:schemeClr val="tx1"/>
                          </a:solidFill>
                          <a:effectLst/>
                        </a:rPr>
                        <a:t> </a:t>
                      </a:r>
                      <a:r>
                        <a:rPr lang="en-GB" sz="900" b="0" spc="-55">
                          <a:solidFill>
                            <a:schemeClr val="tx1"/>
                          </a:solidFill>
                          <a:effectLst/>
                        </a:rPr>
                        <a:t>in</a:t>
                      </a:r>
                      <a:r>
                        <a:rPr lang="en-GB" sz="900" b="0" spc="-70">
                          <a:solidFill>
                            <a:schemeClr val="tx1"/>
                          </a:solidFill>
                          <a:effectLst/>
                        </a:rPr>
                        <a:t> </a:t>
                      </a:r>
                      <a:r>
                        <a:rPr lang="en-GB" sz="900" b="0" spc="-55">
                          <a:solidFill>
                            <a:schemeClr val="tx1"/>
                          </a:solidFill>
                          <a:effectLst/>
                        </a:rPr>
                        <a:t>a</a:t>
                      </a:r>
                      <a:r>
                        <a:rPr lang="en-GB" sz="900" b="0" spc="-65">
                          <a:solidFill>
                            <a:schemeClr val="tx1"/>
                          </a:solidFill>
                          <a:effectLst/>
                        </a:rPr>
                        <a:t> </a:t>
                      </a:r>
                      <a:r>
                        <a:rPr lang="en-GB" sz="900" b="0" spc="-55">
                          <a:solidFill>
                            <a:schemeClr val="tx1"/>
                          </a:solidFill>
                          <a:effectLst/>
                        </a:rPr>
                        <a:t>range</a:t>
                      </a:r>
                      <a:r>
                        <a:rPr lang="en-GB" sz="900" b="0" spc="-70">
                          <a:solidFill>
                            <a:schemeClr val="tx1"/>
                          </a:solidFill>
                          <a:effectLst/>
                        </a:rPr>
                        <a:t> </a:t>
                      </a:r>
                      <a:r>
                        <a:rPr lang="en-GB" sz="900" b="0" spc="-55">
                          <a:solidFill>
                            <a:schemeClr val="tx1"/>
                          </a:solidFill>
                          <a:effectLst/>
                        </a:rPr>
                        <a:t>of ways, such as slithering, shuffling, rolling, crawling, walking, running,</a:t>
                      </a:r>
                      <a:r>
                        <a:rPr lang="en-GB" sz="900" b="0" spc="-60">
                          <a:solidFill>
                            <a:schemeClr val="tx1"/>
                          </a:solidFill>
                          <a:effectLst/>
                        </a:rPr>
                        <a:t> </a:t>
                      </a:r>
                      <a:r>
                        <a:rPr lang="en-GB" sz="900" b="0" spc="-55">
                          <a:solidFill>
                            <a:schemeClr val="tx1"/>
                          </a:solidFill>
                          <a:effectLst/>
                        </a:rPr>
                        <a:t>jumping,</a:t>
                      </a:r>
                      <a:r>
                        <a:rPr lang="en-GB" sz="900" b="0" spc="-50">
                          <a:solidFill>
                            <a:schemeClr val="tx1"/>
                          </a:solidFill>
                          <a:effectLst/>
                        </a:rPr>
                        <a:t> </a:t>
                      </a:r>
                      <a:r>
                        <a:rPr lang="en-GB" sz="900" b="0" spc="-55">
                          <a:solidFill>
                            <a:schemeClr val="tx1"/>
                          </a:solidFill>
                          <a:effectLst/>
                        </a:rPr>
                        <a:t>skipping,</a:t>
                      </a:r>
                      <a:r>
                        <a:rPr lang="en-GB" sz="900" b="0" spc="-50">
                          <a:solidFill>
                            <a:schemeClr val="tx1"/>
                          </a:solidFill>
                          <a:effectLst/>
                        </a:rPr>
                        <a:t> </a:t>
                      </a:r>
                      <a:r>
                        <a:rPr lang="en-GB" sz="900" b="0" spc="-55">
                          <a:solidFill>
                            <a:schemeClr val="tx1"/>
                          </a:solidFill>
                          <a:effectLst/>
                        </a:rPr>
                        <a:t>sliding and</a:t>
                      </a:r>
                      <a:r>
                        <a:rPr lang="en-GB" sz="900" b="0" spc="-50">
                          <a:solidFill>
                            <a:schemeClr val="tx1"/>
                          </a:solidFill>
                          <a:effectLst/>
                        </a:rPr>
                        <a:t> </a:t>
                      </a:r>
                      <a:r>
                        <a:rPr lang="en-GB" sz="900" b="0" spc="-55">
                          <a:solidFill>
                            <a:schemeClr val="tx1"/>
                          </a:solidFill>
                          <a:effectLst/>
                        </a:rPr>
                        <a:t>hopping.</a:t>
                      </a:r>
                    </a:p>
                    <a:p>
                      <a:pPr marL="342900" marR="715645" lvl="0" indent="-342900">
                        <a:lnSpc>
                          <a:spcPct val="111000"/>
                        </a:lnSpc>
                        <a:spcBef>
                          <a:spcPts val="300"/>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65">
                          <a:solidFill>
                            <a:schemeClr val="tx1"/>
                          </a:solidFill>
                          <a:effectLst/>
                        </a:rPr>
                        <a:t> </a:t>
                      </a:r>
                      <a:r>
                        <a:rPr lang="en-GB" sz="900" b="0" spc="-55">
                          <a:solidFill>
                            <a:schemeClr val="tx1"/>
                          </a:solidFill>
                          <a:effectLst/>
                        </a:rPr>
                        <a:t>mount</a:t>
                      </a:r>
                      <a:r>
                        <a:rPr lang="en-GB" sz="900" b="0" spc="-60">
                          <a:solidFill>
                            <a:schemeClr val="tx1"/>
                          </a:solidFill>
                          <a:effectLst/>
                        </a:rPr>
                        <a:t> </a:t>
                      </a:r>
                      <a:r>
                        <a:rPr lang="en-GB" sz="900" b="0" spc="-55">
                          <a:solidFill>
                            <a:schemeClr val="tx1"/>
                          </a:solidFill>
                          <a:effectLst/>
                        </a:rPr>
                        <a:t>stairs,</a:t>
                      </a:r>
                      <a:r>
                        <a:rPr lang="en-GB" sz="900" b="0" spc="-60">
                          <a:solidFill>
                            <a:schemeClr val="tx1"/>
                          </a:solidFill>
                          <a:effectLst/>
                        </a:rPr>
                        <a:t> </a:t>
                      </a:r>
                      <a:r>
                        <a:rPr lang="en-GB" sz="900" b="0" spc="-55">
                          <a:solidFill>
                            <a:schemeClr val="tx1"/>
                          </a:solidFill>
                          <a:effectLst/>
                        </a:rPr>
                        <a:t>steps</a:t>
                      </a:r>
                      <a:r>
                        <a:rPr lang="en-GB" sz="900" b="0" spc="-65">
                          <a:solidFill>
                            <a:schemeClr val="tx1"/>
                          </a:solidFill>
                          <a:effectLst/>
                        </a:rPr>
                        <a:t> </a:t>
                      </a:r>
                      <a:r>
                        <a:rPr lang="en-GB" sz="900" b="0" spc="-55">
                          <a:solidFill>
                            <a:schemeClr val="tx1"/>
                          </a:solidFill>
                          <a:effectLst/>
                        </a:rPr>
                        <a:t>or</a:t>
                      </a:r>
                      <a:r>
                        <a:rPr lang="en-GB" sz="900" b="0" spc="-65">
                          <a:solidFill>
                            <a:schemeClr val="tx1"/>
                          </a:solidFill>
                          <a:effectLst/>
                        </a:rPr>
                        <a:t> </a:t>
                      </a:r>
                      <a:r>
                        <a:rPr lang="en-GB" sz="900" b="0" spc="-55">
                          <a:solidFill>
                            <a:schemeClr val="tx1"/>
                          </a:solidFill>
                          <a:effectLst/>
                        </a:rPr>
                        <a:t>climbing</a:t>
                      </a:r>
                      <a:r>
                        <a:rPr lang="en-GB" sz="900" b="0" spc="-65">
                          <a:solidFill>
                            <a:schemeClr val="tx1"/>
                          </a:solidFill>
                          <a:effectLst/>
                        </a:rPr>
                        <a:t> </a:t>
                      </a:r>
                      <a:r>
                        <a:rPr lang="en-GB" sz="900" b="0" spc="-55">
                          <a:solidFill>
                            <a:schemeClr val="tx1"/>
                          </a:solidFill>
                          <a:effectLst/>
                        </a:rPr>
                        <a:t>equipment</a:t>
                      </a:r>
                      <a:r>
                        <a:rPr lang="en-GB" sz="900" b="0" spc="-60">
                          <a:solidFill>
                            <a:schemeClr val="tx1"/>
                          </a:solidFill>
                          <a:effectLst/>
                        </a:rPr>
                        <a:t> </a:t>
                      </a:r>
                      <a:r>
                        <a:rPr lang="en-GB" sz="900" b="0" spc="-55">
                          <a:solidFill>
                            <a:schemeClr val="tx1"/>
                          </a:solidFill>
                          <a:effectLst/>
                        </a:rPr>
                        <a:t>using alternate</a:t>
                      </a:r>
                      <a:r>
                        <a:rPr lang="en-GB" sz="900" b="0" spc="-60">
                          <a:solidFill>
                            <a:schemeClr val="tx1"/>
                          </a:solidFill>
                          <a:effectLst/>
                        </a:rPr>
                        <a:t> </a:t>
                      </a:r>
                      <a:r>
                        <a:rPr lang="en-GB" sz="900" b="0" spc="-55">
                          <a:solidFill>
                            <a:schemeClr val="tx1"/>
                          </a:solidFill>
                          <a:effectLst/>
                        </a:rPr>
                        <a:t>feet.</a:t>
                      </a:r>
                    </a:p>
                    <a:p>
                      <a:pPr marL="342900" marR="352425" lvl="0" indent="-342900">
                        <a:lnSpc>
                          <a:spcPct val="111000"/>
                        </a:lnSpc>
                        <a:spcBef>
                          <a:spcPts val="29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walk</a:t>
                      </a:r>
                      <a:r>
                        <a:rPr lang="en-GB" sz="900" b="0" spc="-65">
                          <a:solidFill>
                            <a:schemeClr val="tx1"/>
                          </a:solidFill>
                          <a:effectLst/>
                        </a:rPr>
                        <a:t> </a:t>
                      </a:r>
                      <a:r>
                        <a:rPr lang="en-GB" sz="900" b="0" spc="-55">
                          <a:solidFill>
                            <a:schemeClr val="tx1"/>
                          </a:solidFill>
                          <a:effectLst/>
                        </a:rPr>
                        <a:t>downstairs, two</a:t>
                      </a:r>
                      <a:r>
                        <a:rPr lang="en-GB" sz="900" b="0" spc="-60">
                          <a:solidFill>
                            <a:schemeClr val="tx1"/>
                          </a:solidFill>
                          <a:effectLst/>
                        </a:rPr>
                        <a:t> </a:t>
                      </a:r>
                      <a:r>
                        <a:rPr lang="en-GB" sz="900" b="0" spc="-55">
                          <a:solidFill>
                            <a:schemeClr val="tx1"/>
                          </a:solidFill>
                          <a:effectLst/>
                        </a:rPr>
                        <a:t>feet</a:t>
                      </a:r>
                      <a:r>
                        <a:rPr lang="en-GB" sz="900" b="0" spc="-60">
                          <a:solidFill>
                            <a:schemeClr val="tx1"/>
                          </a:solidFill>
                          <a:effectLst/>
                        </a:rPr>
                        <a:t> </a:t>
                      </a:r>
                      <a:r>
                        <a:rPr lang="en-GB" sz="900" b="0" spc="-55">
                          <a:solidFill>
                            <a:schemeClr val="tx1"/>
                          </a:solidFill>
                          <a:effectLst/>
                        </a:rPr>
                        <a:t>to each</a:t>
                      </a:r>
                      <a:r>
                        <a:rPr lang="en-GB" sz="900" b="0" spc="-60">
                          <a:solidFill>
                            <a:schemeClr val="tx1"/>
                          </a:solidFill>
                          <a:effectLst/>
                        </a:rPr>
                        <a:t> </a:t>
                      </a:r>
                      <a:r>
                        <a:rPr lang="en-GB" sz="900" b="0" spc="-55">
                          <a:solidFill>
                            <a:schemeClr val="tx1"/>
                          </a:solidFill>
                          <a:effectLst/>
                        </a:rPr>
                        <a:t>step, while</a:t>
                      </a:r>
                      <a:r>
                        <a:rPr lang="en-GB" sz="900" b="0" spc="-65">
                          <a:solidFill>
                            <a:schemeClr val="tx1"/>
                          </a:solidFill>
                          <a:effectLst/>
                        </a:rPr>
                        <a:t> </a:t>
                      </a:r>
                      <a:r>
                        <a:rPr lang="en-GB" sz="900" b="0" spc="-55">
                          <a:solidFill>
                            <a:schemeClr val="tx1"/>
                          </a:solidFill>
                          <a:effectLst/>
                        </a:rPr>
                        <a:t>carrying</a:t>
                      </a:r>
                      <a:r>
                        <a:rPr lang="en-GB" sz="900" b="0" spc="-65">
                          <a:solidFill>
                            <a:schemeClr val="tx1"/>
                          </a:solidFill>
                          <a:effectLst/>
                        </a:rPr>
                        <a:t> </a:t>
                      </a:r>
                      <a:r>
                        <a:rPr lang="en-GB" sz="900" b="0" spc="-55">
                          <a:solidFill>
                            <a:schemeClr val="tx1"/>
                          </a:solidFill>
                          <a:effectLst/>
                        </a:rPr>
                        <a:t>a small object.</a:t>
                      </a:r>
                    </a:p>
                    <a:p>
                      <a:pPr marL="342900" marR="304165" lvl="0" indent="-342900">
                        <a:lnSpc>
                          <a:spcPct val="111000"/>
                        </a:lnSpc>
                        <a:spcBef>
                          <a:spcPts val="29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run</a:t>
                      </a:r>
                      <a:r>
                        <a:rPr lang="en-GB" sz="900" b="0" spc="-60">
                          <a:solidFill>
                            <a:schemeClr val="tx1"/>
                          </a:solidFill>
                          <a:effectLst/>
                        </a:rPr>
                        <a:t> </a:t>
                      </a:r>
                      <a:r>
                        <a:rPr lang="en-GB" sz="900" b="0" spc="-55">
                          <a:solidFill>
                            <a:schemeClr val="tx1"/>
                          </a:solidFill>
                          <a:effectLst/>
                        </a:rPr>
                        <a:t>skilfully</a:t>
                      </a:r>
                      <a:r>
                        <a:rPr lang="en-GB" sz="900" b="0" spc="-60">
                          <a:solidFill>
                            <a:schemeClr val="tx1"/>
                          </a:solidFill>
                          <a:effectLst/>
                        </a:rPr>
                        <a:t> </a:t>
                      </a:r>
                      <a:r>
                        <a:rPr lang="en-GB" sz="900" b="0" spc="-55">
                          <a:solidFill>
                            <a:schemeClr val="tx1"/>
                          </a:solidFill>
                          <a:effectLst/>
                        </a:rPr>
                        <a:t>and</a:t>
                      </a:r>
                      <a:r>
                        <a:rPr lang="en-GB" sz="900" b="0" spc="-60">
                          <a:solidFill>
                            <a:schemeClr val="tx1"/>
                          </a:solidFill>
                          <a:effectLst/>
                        </a:rPr>
                        <a:t> </a:t>
                      </a:r>
                      <a:r>
                        <a:rPr lang="en-GB" sz="900" b="0" spc="-55">
                          <a:solidFill>
                            <a:schemeClr val="tx1"/>
                          </a:solidFill>
                          <a:effectLst/>
                        </a:rPr>
                        <a:t>negotiate</a:t>
                      </a:r>
                      <a:r>
                        <a:rPr lang="en-GB" sz="900" b="0" spc="-60">
                          <a:solidFill>
                            <a:schemeClr val="tx1"/>
                          </a:solidFill>
                          <a:effectLst/>
                        </a:rPr>
                        <a:t> </a:t>
                      </a:r>
                      <a:r>
                        <a:rPr lang="en-GB" sz="900" b="0" spc="-55">
                          <a:solidFill>
                            <a:schemeClr val="tx1"/>
                          </a:solidFill>
                          <a:effectLst/>
                        </a:rPr>
                        <a:t>space</a:t>
                      </a:r>
                      <a:r>
                        <a:rPr lang="en-GB" sz="900" b="0" spc="-60">
                          <a:solidFill>
                            <a:schemeClr val="tx1"/>
                          </a:solidFill>
                          <a:effectLst/>
                        </a:rPr>
                        <a:t> </a:t>
                      </a:r>
                      <a:r>
                        <a:rPr lang="en-GB" sz="900" b="0" spc="-55">
                          <a:solidFill>
                            <a:schemeClr val="tx1"/>
                          </a:solidFill>
                          <a:effectLst/>
                        </a:rPr>
                        <a:t>successfully,</a:t>
                      </a:r>
                      <a:r>
                        <a:rPr lang="en-GB" sz="900" b="0" spc="-60">
                          <a:solidFill>
                            <a:schemeClr val="tx1"/>
                          </a:solidFill>
                          <a:effectLst/>
                        </a:rPr>
                        <a:t> </a:t>
                      </a:r>
                      <a:r>
                        <a:rPr lang="en-GB" sz="900" b="0" spc="-55">
                          <a:solidFill>
                            <a:schemeClr val="tx1"/>
                          </a:solidFill>
                          <a:effectLst/>
                        </a:rPr>
                        <a:t>adjusting speed or</a:t>
                      </a:r>
                      <a:r>
                        <a:rPr lang="en-GB" sz="900" b="0" spc="-50">
                          <a:solidFill>
                            <a:schemeClr val="tx1"/>
                          </a:solidFill>
                          <a:effectLst/>
                        </a:rPr>
                        <a:t> </a:t>
                      </a:r>
                      <a:r>
                        <a:rPr lang="en-GB" sz="900" b="0" spc="-55">
                          <a:solidFill>
                            <a:schemeClr val="tx1"/>
                          </a:solidFill>
                          <a:effectLst/>
                        </a:rPr>
                        <a:t>direction to</a:t>
                      </a:r>
                      <a:r>
                        <a:rPr lang="en-GB" sz="900" b="0" spc="-50">
                          <a:solidFill>
                            <a:schemeClr val="tx1"/>
                          </a:solidFill>
                          <a:effectLst/>
                        </a:rPr>
                        <a:t> </a:t>
                      </a:r>
                      <a:r>
                        <a:rPr lang="en-GB" sz="900" b="0" spc="-55">
                          <a:solidFill>
                            <a:schemeClr val="tx1"/>
                          </a:solidFill>
                          <a:effectLst/>
                        </a:rPr>
                        <a:t>avoid obstacles.</a:t>
                      </a:r>
                    </a:p>
                    <a:p>
                      <a:pPr marL="342900" lvl="0" indent="-342900">
                        <a:spcBef>
                          <a:spcPts val="29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55">
                          <a:solidFill>
                            <a:schemeClr val="tx1"/>
                          </a:solidFill>
                          <a:effectLst/>
                        </a:rPr>
                        <a:t> stand</a:t>
                      </a:r>
                      <a:r>
                        <a:rPr lang="en-GB" sz="900" b="0" spc="-50">
                          <a:solidFill>
                            <a:schemeClr val="tx1"/>
                          </a:solidFill>
                          <a:effectLst/>
                        </a:rPr>
                        <a:t> </a:t>
                      </a:r>
                      <a:r>
                        <a:rPr lang="en-GB" sz="900" b="0" spc="-55">
                          <a:solidFill>
                            <a:schemeClr val="tx1"/>
                          </a:solidFill>
                          <a:effectLst/>
                        </a:rPr>
                        <a:t>momentarily</a:t>
                      </a:r>
                      <a:r>
                        <a:rPr lang="en-GB" sz="900" b="0" spc="-60">
                          <a:solidFill>
                            <a:schemeClr val="tx1"/>
                          </a:solidFill>
                          <a:effectLst/>
                        </a:rPr>
                        <a:t> </a:t>
                      </a:r>
                      <a:r>
                        <a:rPr lang="en-GB" sz="900" b="0" spc="-55">
                          <a:solidFill>
                            <a:schemeClr val="tx1"/>
                          </a:solidFill>
                          <a:effectLst/>
                        </a:rPr>
                        <a:t>on one</a:t>
                      </a:r>
                      <a:r>
                        <a:rPr lang="en-GB" sz="900" b="0" spc="-60">
                          <a:solidFill>
                            <a:schemeClr val="tx1"/>
                          </a:solidFill>
                          <a:effectLst/>
                        </a:rPr>
                        <a:t> </a:t>
                      </a:r>
                      <a:r>
                        <a:rPr lang="en-GB" sz="900" b="0" spc="-55">
                          <a:solidFill>
                            <a:schemeClr val="tx1"/>
                          </a:solidFill>
                          <a:effectLst/>
                        </a:rPr>
                        <a:t>foot</a:t>
                      </a:r>
                      <a:r>
                        <a:rPr lang="en-GB" sz="900" b="0" spc="-50">
                          <a:solidFill>
                            <a:schemeClr val="tx1"/>
                          </a:solidFill>
                          <a:effectLst/>
                        </a:rPr>
                        <a:t> </a:t>
                      </a:r>
                      <a:r>
                        <a:rPr lang="en-GB" sz="900" b="0" spc="-55">
                          <a:solidFill>
                            <a:schemeClr val="tx1"/>
                          </a:solidFill>
                          <a:effectLst/>
                        </a:rPr>
                        <a:t>when shown.</a:t>
                      </a:r>
                    </a:p>
                    <a:p>
                      <a:pPr marL="342900" lvl="0" indent="-342900">
                        <a:spcBef>
                          <a:spcPts val="435"/>
                        </a:spcBef>
                        <a:spcAft>
                          <a:spcPts val="0"/>
                        </a:spcAft>
                        <a:buClr>
                          <a:srgbClr val="231F20"/>
                        </a:buClr>
                        <a:buSzPts val="1000"/>
                        <a:buFont typeface="Roboto"/>
                        <a:buChar char="•"/>
                        <a:tabLst>
                          <a:tab pos="179070" algn="l"/>
                        </a:tabLst>
                      </a:pPr>
                      <a:r>
                        <a:rPr lang="en-GB" sz="900" b="0" spc="-25">
                          <a:solidFill>
                            <a:schemeClr val="tx1"/>
                          </a:solidFill>
                          <a:effectLst/>
                        </a:rPr>
                        <a:t>To </a:t>
                      </a:r>
                      <a:r>
                        <a:rPr lang="en-GB" sz="900" b="0" spc="-55">
                          <a:solidFill>
                            <a:schemeClr val="tx1"/>
                          </a:solidFill>
                          <a:effectLst/>
                        </a:rPr>
                        <a:t>catch a large</a:t>
                      </a:r>
                      <a:r>
                        <a:rPr lang="en-GB" sz="900" b="0" spc="-185">
                          <a:solidFill>
                            <a:schemeClr val="tx1"/>
                          </a:solidFill>
                          <a:effectLst/>
                        </a:rPr>
                        <a:t> </a:t>
                      </a:r>
                      <a:r>
                        <a:rPr lang="en-GB" sz="900" b="0" spc="-55">
                          <a:solidFill>
                            <a:schemeClr val="tx1"/>
                          </a:solidFill>
                          <a:effectLst/>
                        </a:rPr>
                        <a:t>ball.</a:t>
                      </a:r>
                    </a:p>
                    <a:p>
                      <a:pPr marL="342900" lvl="0" indent="-342900">
                        <a:spcBef>
                          <a:spcPts val="43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draw lines</a:t>
                      </a:r>
                      <a:r>
                        <a:rPr lang="en-GB" sz="900" b="0" spc="-60">
                          <a:solidFill>
                            <a:schemeClr val="tx1"/>
                          </a:solidFill>
                          <a:effectLst/>
                        </a:rPr>
                        <a:t> </a:t>
                      </a:r>
                      <a:r>
                        <a:rPr lang="en-GB" sz="900" b="0" spc="-55">
                          <a:solidFill>
                            <a:schemeClr val="tx1"/>
                          </a:solidFill>
                          <a:effectLst/>
                        </a:rPr>
                        <a:t>and circles</a:t>
                      </a:r>
                      <a:r>
                        <a:rPr lang="en-GB" sz="900" b="0" spc="-60">
                          <a:solidFill>
                            <a:schemeClr val="tx1"/>
                          </a:solidFill>
                          <a:effectLst/>
                        </a:rPr>
                        <a:t> </a:t>
                      </a:r>
                      <a:r>
                        <a:rPr lang="en-GB" sz="900" b="0" spc="-55">
                          <a:solidFill>
                            <a:schemeClr val="tx1"/>
                          </a:solidFill>
                          <a:effectLst/>
                        </a:rPr>
                        <a:t>using</a:t>
                      </a:r>
                      <a:r>
                        <a:rPr lang="en-GB" sz="900" b="0" spc="-60">
                          <a:solidFill>
                            <a:schemeClr val="tx1"/>
                          </a:solidFill>
                          <a:effectLst/>
                        </a:rPr>
                        <a:t> </a:t>
                      </a:r>
                      <a:r>
                        <a:rPr lang="en-GB" sz="900" b="0" spc="-55">
                          <a:solidFill>
                            <a:schemeClr val="tx1"/>
                          </a:solidFill>
                          <a:effectLst/>
                        </a:rPr>
                        <a:t>gross</a:t>
                      </a:r>
                      <a:r>
                        <a:rPr lang="en-GB" sz="900" b="0" spc="-60">
                          <a:solidFill>
                            <a:schemeClr val="tx1"/>
                          </a:solidFill>
                          <a:effectLst/>
                        </a:rPr>
                        <a:t> </a:t>
                      </a:r>
                      <a:r>
                        <a:rPr lang="en-GB" sz="900" b="0" spc="-55">
                          <a:solidFill>
                            <a:schemeClr val="tx1"/>
                          </a:solidFill>
                          <a:effectLst/>
                        </a:rPr>
                        <a:t>motor movements.</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1744791965"/>
                  </a:ext>
                </a:extLst>
              </a:tr>
              <a:tr h="359854">
                <a:tc vMerge="1">
                  <a:txBody>
                    <a:bodyPr/>
                    <a:lstStyle/>
                    <a:p>
                      <a:endParaRPr lang="en-GB"/>
                    </a:p>
                  </a:txBody>
                  <a:tcPr/>
                </a:tc>
                <a:tc vMerge="1">
                  <a:txBody>
                    <a:bodyPr/>
                    <a:lstStyle/>
                    <a:p>
                      <a:endParaRPr lang="en-GB"/>
                    </a:p>
                  </a:txBody>
                  <a:tcPr/>
                </a:tc>
                <a:tc>
                  <a:txBody>
                    <a:bodyPr/>
                    <a:lstStyle/>
                    <a:p>
                      <a:pPr marL="75565" indent="-107950">
                        <a:spcBef>
                          <a:spcPts val="315"/>
                        </a:spcBef>
                        <a:spcAft>
                          <a:spcPts val="0"/>
                        </a:spcAft>
                      </a:pPr>
                      <a:r>
                        <a:rPr lang="en-GB" sz="900" b="0">
                          <a:solidFill>
                            <a:schemeClr val="tx1"/>
                          </a:solidFill>
                          <a:effectLst/>
                        </a:rPr>
                        <a:t>Health</a:t>
                      </a:r>
                    </a:p>
                    <a:p>
                      <a:pPr marL="75565" indent="-107950">
                        <a:spcBef>
                          <a:spcPts val="315"/>
                        </a:spcBef>
                        <a:spcAft>
                          <a:spcPts val="0"/>
                        </a:spcAft>
                      </a:pPr>
                      <a:r>
                        <a:rPr lang="en-GB" sz="900" b="0">
                          <a:solidFill>
                            <a:schemeClr val="tx1"/>
                          </a:solidFill>
                          <a:effectLst/>
                        </a:rPr>
                        <a:t>and Self-Care</a:t>
                      </a:r>
                      <a:endParaRPr lang="en-GB" sz="900" b="0">
                        <a:solidFill>
                          <a:schemeClr val="tx1"/>
                        </a:solidFill>
                        <a:effectLst/>
                        <a:latin typeface="Roboto"/>
                        <a:ea typeface="Roboto"/>
                        <a:cs typeface="Roboto"/>
                      </a:endParaRPr>
                    </a:p>
                  </a:txBody>
                  <a:tcPr marL="0" marR="0" marT="0" marB="0"/>
                </a:tc>
                <a:tc>
                  <a:txBody>
                    <a:bodyPr/>
                    <a:lstStyle/>
                    <a:p>
                      <a:pPr marL="342900" lvl="0" indent="-342900">
                        <a:spcBef>
                          <a:spcPts val="31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observe</a:t>
                      </a:r>
                      <a:r>
                        <a:rPr lang="en-GB" sz="900" b="0" spc="-50">
                          <a:solidFill>
                            <a:schemeClr val="tx1"/>
                          </a:solidFill>
                          <a:effectLst/>
                        </a:rPr>
                        <a:t> </a:t>
                      </a:r>
                      <a:r>
                        <a:rPr lang="en-GB" sz="900" b="0" spc="-55">
                          <a:solidFill>
                            <a:schemeClr val="tx1"/>
                          </a:solidFill>
                          <a:effectLst/>
                        </a:rPr>
                        <a:t>the</a:t>
                      </a:r>
                      <a:r>
                        <a:rPr lang="en-GB" sz="900" b="0" spc="-50">
                          <a:solidFill>
                            <a:schemeClr val="tx1"/>
                          </a:solidFill>
                          <a:effectLst/>
                        </a:rPr>
                        <a:t> </a:t>
                      </a:r>
                      <a:r>
                        <a:rPr lang="en-GB" sz="900" b="0" spc="-55">
                          <a:solidFill>
                            <a:schemeClr val="tx1"/>
                          </a:solidFill>
                          <a:effectLst/>
                        </a:rPr>
                        <a:t>effects</a:t>
                      </a:r>
                      <a:r>
                        <a:rPr lang="en-GB" sz="900" b="0" spc="-50">
                          <a:solidFill>
                            <a:schemeClr val="tx1"/>
                          </a:solidFill>
                          <a:effectLst/>
                        </a:rPr>
                        <a:t> </a:t>
                      </a:r>
                      <a:r>
                        <a:rPr lang="en-GB" sz="900" b="0" spc="-55">
                          <a:solidFill>
                            <a:schemeClr val="tx1"/>
                          </a:solidFill>
                          <a:effectLst/>
                        </a:rPr>
                        <a:t>of activity</a:t>
                      </a:r>
                      <a:r>
                        <a:rPr lang="en-GB" sz="900" b="0" spc="-50">
                          <a:solidFill>
                            <a:schemeClr val="tx1"/>
                          </a:solidFill>
                          <a:effectLst/>
                        </a:rPr>
                        <a:t> </a:t>
                      </a:r>
                      <a:r>
                        <a:rPr lang="en-GB" sz="900" b="0" spc="-55">
                          <a:solidFill>
                            <a:schemeClr val="tx1"/>
                          </a:solidFill>
                          <a:effectLst/>
                        </a:rPr>
                        <a:t>on</a:t>
                      </a:r>
                      <a:r>
                        <a:rPr lang="en-GB" sz="900" b="0" spc="-50">
                          <a:solidFill>
                            <a:schemeClr val="tx1"/>
                          </a:solidFill>
                          <a:effectLst/>
                        </a:rPr>
                        <a:t> </a:t>
                      </a:r>
                      <a:r>
                        <a:rPr lang="en-GB" sz="900" b="0" spc="-55">
                          <a:solidFill>
                            <a:schemeClr val="tx1"/>
                          </a:solidFill>
                          <a:effectLst/>
                        </a:rPr>
                        <a:t>their</a:t>
                      </a:r>
                      <a:r>
                        <a:rPr lang="en-GB" sz="900" b="0" spc="-50">
                          <a:solidFill>
                            <a:schemeClr val="tx1"/>
                          </a:solidFill>
                          <a:effectLst/>
                        </a:rPr>
                        <a:t> </a:t>
                      </a:r>
                      <a:r>
                        <a:rPr lang="en-GB" sz="900" b="0" spc="-55">
                          <a:solidFill>
                            <a:schemeClr val="tx1"/>
                          </a:solidFill>
                          <a:effectLst/>
                        </a:rPr>
                        <a:t>bodies.</a:t>
                      </a:r>
                    </a:p>
                    <a:p>
                      <a:pPr marL="342900" lvl="0" indent="-342900">
                        <a:spcBef>
                          <a:spcPts val="43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70">
                          <a:solidFill>
                            <a:schemeClr val="tx1"/>
                          </a:solidFill>
                          <a:effectLst/>
                        </a:rPr>
                        <a:t> </a:t>
                      </a:r>
                      <a:r>
                        <a:rPr lang="en-GB" sz="900" b="0" spc="-55">
                          <a:solidFill>
                            <a:schemeClr val="tx1"/>
                          </a:solidFill>
                          <a:effectLst/>
                        </a:rPr>
                        <a:t>understand</a:t>
                      </a:r>
                      <a:r>
                        <a:rPr lang="en-GB" sz="900" b="0" spc="-70">
                          <a:solidFill>
                            <a:schemeClr val="tx1"/>
                          </a:solidFill>
                          <a:effectLst/>
                        </a:rPr>
                        <a:t> </a:t>
                      </a:r>
                      <a:r>
                        <a:rPr lang="en-GB" sz="900" b="0" spc="-55">
                          <a:solidFill>
                            <a:schemeClr val="tx1"/>
                          </a:solidFill>
                          <a:effectLst/>
                        </a:rPr>
                        <a:t>that</a:t>
                      </a:r>
                      <a:r>
                        <a:rPr lang="en-GB" sz="900" b="0" spc="-70">
                          <a:solidFill>
                            <a:schemeClr val="tx1"/>
                          </a:solidFill>
                          <a:effectLst/>
                        </a:rPr>
                        <a:t> </a:t>
                      </a:r>
                      <a:r>
                        <a:rPr lang="en-GB" sz="900" b="0" spc="-55">
                          <a:solidFill>
                            <a:schemeClr val="tx1"/>
                          </a:solidFill>
                          <a:effectLst/>
                        </a:rPr>
                        <a:t>equipment</a:t>
                      </a:r>
                      <a:r>
                        <a:rPr lang="en-GB" sz="900" b="0" spc="-70">
                          <a:solidFill>
                            <a:schemeClr val="tx1"/>
                          </a:solidFill>
                          <a:effectLst/>
                        </a:rPr>
                        <a:t> </a:t>
                      </a:r>
                      <a:r>
                        <a:rPr lang="en-GB" sz="900" b="0" spc="-55">
                          <a:solidFill>
                            <a:schemeClr val="tx1"/>
                          </a:solidFill>
                          <a:effectLst/>
                        </a:rPr>
                        <a:t>and</a:t>
                      </a:r>
                      <a:r>
                        <a:rPr lang="en-GB" sz="900" b="0" spc="-70">
                          <a:solidFill>
                            <a:schemeClr val="tx1"/>
                          </a:solidFill>
                          <a:effectLst/>
                        </a:rPr>
                        <a:t> </a:t>
                      </a:r>
                      <a:r>
                        <a:rPr lang="en-GB" sz="900" b="0" spc="-55">
                          <a:solidFill>
                            <a:schemeClr val="tx1"/>
                          </a:solidFill>
                          <a:effectLst/>
                        </a:rPr>
                        <a:t>tools</a:t>
                      </a:r>
                      <a:r>
                        <a:rPr lang="en-GB" sz="900" b="0" spc="-70">
                          <a:solidFill>
                            <a:schemeClr val="tx1"/>
                          </a:solidFill>
                          <a:effectLst/>
                        </a:rPr>
                        <a:t> </a:t>
                      </a:r>
                      <a:r>
                        <a:rPr lang="en-GB" sz="900" b="0" spc="-55">
                          <a:solidFill>
                            <a:schemeClr val="tx1"/>
                          </a:solidFill>
                          <a:effectLst/>
                        </a:rPr>
                        <a:t>have</a:t>
                      </a:r>
                      <a:r>
                        <a:rPr lang="en-GB" sz="900" b="0" spc="-70">
                          <a:solidFill>
                            <a:schemeClr val="tx1"/>
                          </a:solidFill>
                          <a:effectLst/>
                        </a:rPr>
                        <a:t> </a:t>
                      </a:r>
                      <a:r>
                        <a:rPr lang="en-GB" sz="900" b="0" spc="-55">
                          <a:solidFill>
                            <a:schemeClr val="tx1"/>
                          </a:solidFill>
                          <a:effectLst/>
                        </a:rPr>
                        <a:t>to</a:t>
                      </a:r>
                      <a:r>
                        <a:rPr lang="en-GB" sz="900" b="0" spc="-70">
                          <a:solidFill>
                            <a:schemeClr val="tx1"/>
                          </a:solidFill>
                          <a:effectLst/>
                        </a:rPr>
                        <a:t> </a:t>
                      </a:r>
                      <a:r>
                        <a:rPr lang="en-GB" sz="900" b="0" spc="-55">
                          <a:solidFill>
                            <a:schemeClr val="tx1"/>
                          </a:solidFill>
                          <a:effectLst/>
                        </a:rPr>
                        <a:t>be</a:t>
                      </a:r>
                      <a:r>
                        <a:rPr lang="en-GB" sz="900" b="0" spc="-70">
                          <a:solidFill>
                            <a:schemeClr val="tx1"/>
                          </a:solidFill>
                          <a:effectLst/>
                        </a:rPr>
                        <a:t> </a:t>
                      </a:r>
                      <a:r>
                        <a:rPr lang="en-GB" sz="900" b="0" spc="-55">
                          <a:solidFill>
                            <a:schemeClr val="tx1"/>
                          </a:solidFill>
                          <a:effectLst/>
                        </a:rPr>
                        <a:t>used</a:t>
                      </a:r>
                      <a:r>
                        <a:rPr lang="en-GB" sz="900" b="0" spc="-70">
                          <a:solidFill>
                            <a:schemeClr val="tx1"/>
                          </a:solidFill>
                          <a:effectLst/>
                        </a:rPr>
                        <a:t> </a:t>
                      </a:r>
                      <a:r>
                        <a:rPr lang="en-GB" sz="900" b="0" spc="-55">
                          <a:solidFill>
                            <a:schemeClr val="tx1"/>
                          </a:solidFill>
                          <a:effectLst/>
                        </a:rPr>
                        <a:t>safely.</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3634726439"/>
                  </a:ext>
                </a:extLst>
              </a:tr>
              <a:tr h="703902">
                <a:tc vMerge="1">
                  <a:txBody>
                    <a:bodyPr/>
                    <a:lstStyle/>
                    <a:p>
                      <a:endParaRPr lang="en-GB"/>
                    </a:p>
                  </a:txBody>
                  <a:tcPr/>
                </a:tc>
                <a:tc rowSpan="2">
                  <a:txBody>
                    <a:bodyPr/>
                    <a:lstStyle/>
                    <a:p>
                      <a:pPr marL="74295" marR="95250" indent="-107950">
                        <a:spcBef>
                          <a:spcPts val="315"/>
                        </a:spcBef>
                        <a:spcAft>
                          <a:spcPts val="0"/>
                        </a:spcAft>
                      </a:pPr>
                      <a:r>
                        <a:rPr lang="en-GB" sz="900" b="0" dirty="0">
                          <a:solidFill>
                            <a:schemeClr val="tx1"/>
                          </a:solidFill>
                          <a:effectLst/>
                        </a:rPr>
                        <a:t>Expressive Arts and Design</a:t>
                      </a:r>
                      <a:endParaRPr lang="en-GB" sz="900" b="0" dirty="0">
                        <a:solidFill>
                          <a:schemeClr val="tx1"/>
                        </a:solidFill>
                        <a:effectLst/>
                        <a:latin typeface="Roboto"/>
                        <a:ea typeface="Roboto"/>
                        <a:cs typeface="Roboto"/>
                      </a:endParaRPr>
                    </a:p>
                  </a:txBody>
                  <a:tcPr marL="0" marR="0" marT="0" marB="0"/>
                </a:tc>
                <a:tc>
                  <a:txBody>
                    <a:bodyPr/>
                    <a:lstStyle/>
                    <a:p>
                      <a:pPr marL="75565" marR="201930" indent="-107950">
                        <a:spcBef>
                          <a:spcPts val="315"/>
                        </a:spcBef>
                        <a:spcAft>
                          <a:spcPts val="0"/>
                        </a:spcAft>
                      </a:pPr>
                      <a:r>
                        <a:rPr lang="en-GB" sz="900" b="0">
                          <a:solidFill>
                            <a:schemeClr val="tx1"/>
                          </a:solidFill>
                          <a:effectLst/>
                        </a:rPr>
                        <a:t>Exploring and Using Media and Materials</a:t>
                      </a:r>
                      <a:endParaRPr lang="en-GB" sz="900" b="0">
                        <a:solidFill>
                          <a:schemeClr val="tx1"/>
                        </a:solidFill>
                        <a:effectLst/>
                        <a:latin typeface="Roboto"/>
                        <a:ea typeface="Roboto"/>
                        <a:cs typeface="Roboto"/>
                      </a:endParaRPr>
                    </a:p>
                  </a:txBody>
                  <a:tcPr marL="0" marR="0" marT="0" marB="0"/>
                </a:tc>
                <a:tc>
                  <a:txBody>
                    <a:bodyPr/>
                    <a:lstStyle/>
                    <a:p>
                      <a:pPr marL="342900" lvl="0" indent="-342900">
                        <a:spcBef>
                          <a:spcPts val="31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55">
                          <a:solidFill>
                            <a:schemeClr val="tx1"/>
                          </a:solidFill>
                          <a:effectLst/>
                        </a:rPr>
                        <a:t> enjoy</a:t>
                      </a:r>
                      <a:r>
                        <a:rPr lang="en-GB" sz="900" b="0" spc="-50">
                          <a:solidFill>
                            <a:schemeClr val="tx1"/>
                          </a:solidFill>
                          <a:effectLst/>
                        </a:rPr>
                        <a:t> </a:t>
                      </a:r>
                      <a:r>
                        <a:rPr lang="en-GB" sz="900" b="0" spc="-55">
                          <a:solidFill>
                            <a:schemeClr val="tx1"/>
                          </a:solidFill>
                          <a:effectLst/>
                        </a:rPr>
                        <a:t>joining in</a:t>
                      </a:r>
                      <a:r>
                        <a:rPr lang="en-GB" sz="900" b="0" spc="-50">
                          <a:solidFill>
                            <a:schemeClr val="tx1"/>
                          </a:solidFill>
                          <a:effectLst/>
                        </a:rPr>
                        <a:t> </a:t>
                      </a:r>
                      <a:r>
                        <a:rPr lang="en-GB" sz="900" b="0" spc="-55">
                          <a:solidFill>
                            <a:schemeClr val="tx1"/>
                          </a:solidFill>
                          <a:effectLst/>
                        </a:rPr>
                        <a:t>with dancing and</a:t>
                      </a:r>
                      <a:r>
                        <a:rPr lang="en-GB" sz="900" b="0" spc="-50">
                          <a:solidFill>
                            <a:schemeClr val="tx1"/>
                          </a:solidFill>
                          <a:effectLst/>
                        </a:rPr>
                        <a:t> </a:t>
                      </a:r>
                      <a:r>
                        <a:rPr lang="en-GB" sz="900" b="0" spc="-55">
                          <a:solidFill>
                            <a:schemeClr val="tx1"/>
                          </a:solidFill>
                          <a:effectLst/>
                        </a:rPr>
                        <a:t>ring games.</a:t>
                      </a:r>
                    </a:p>
                    <a:p>
                      <a:pPr marL="342900" lvl="0" indent="-342900">
                        <a:spcBef>
                          <a:spcPts val="435"/>
                        </a:spcBef>
                        <a:spcAft>
                          <a:spcPts val="0"/>
                        </a:spcAft>
                        <a:buClr>
                          <a:srgbClr val="231F20"/>
                        </a:buClr>
                        <a:buSzPts val="1000"/>
                        <a:buFont typeface="Roboto"/>
                        <a:buChar char="•"/>
                        <a:tabLst>
                          <a:tab pos="179070" algn="l"/>
                        </a:tabLst>
                      </a:pPr>
                      <a:r>
                        <a:rPr lang="en-GB" sz="900" b="0" spc="-25">
                          <a:solidFill>
                            <a:schemeClr val="tx1"/>
                          </a:solidFill>
                          <a:effectLst/>
                        </a:rPr>
                        <a:t>To </a:t>
                      </a:r>
                      <a:r>
                        <a:rPr lang="en-GB" sz="900" b="0" spc="-55">
                          <a:solidFill>
                            <a:schemeClr val="tx1"/>
                          </a:solidFill>
                          <a:effectLst/>
                        </a:rPr>
                        <a:t>begin to move</a:t>
                      </a:r>
                      <a:r>
                        <a:rPr lang="en-GB" sz="900" b="0" spc="-190">
                          <a:solidFill>
                            <a:schemeClr val="tx1"/>
                          </a:solidFill>
                          <a:effectLst/>
                        </a:rPr>
                        <a:t> </a:t>
                      </a:r>
                      <a:r>
                        <a:rPr lang="en-GB" sz="900" b="0" spc="-55">
                          <a:solidFill>
                            <a:schemeClr val="tx1"/>
                          </a:solidFill>
                          <a:effectLst/>
                        </a:rPr>
                        <a:t>rhythmically.</a:t>
                      </a:r>
                    </a:p>
                    <a:p>
                      <a:pPr marL="342900" lvl="0" indent="-342900">
                        <a:spcBef>
                          <a:spcPts val="430"/>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55">
                          <a:solidFill>
                            <a:schemeClr val="tx1"/>
                          </a:solidFill>
                          <a:effectLst/>
                        </a:rPr>
                        <a:t> imitate</a:t>
                      </a:r>
                      <a:r>
                        <a:rPr lang="en-GB" sz="900" b="0" spc="-50">
                          <a:solidFill>
                            <a:schemeClr val="tx1"/>
                          </a:solidFill>
                          <a:effectLst/>
                        </a:rPr>
                        <a:t> </a:t>
                      </a:r>
                      <a:r>
                        <a:rPr lang="en-GB" sz="900" b="0" spc="-55">
                          <a:solidFill>
                            <a:schemeClr val="tx1"/>
                          </a:solidFill>
                          <a:effectLst/>
                        </a:rPr>
                        <a:t>movement</a:t>
                      </a:r>
                      <a:r>
                        <a:rPr lang="en-GB" sz="900" b="0" spc="-50">
                          <a:solidFill>
                            <a:schemeClr val="tx1"/>
                          </a:solidFill>
                          <a:effectLst/>
                        </a:rPr>
                        <a:t> </a:t>
                      </a:r>
                      <a:r>
                        <a:rPr lang="en-GB" sz="900" b="0" spc="-55">
                          <a:solidFill>
                            <a:schemeClr val="tx1"/>
                          </a:solidFill>
                          <a:effectLst/>
                        </a:rPr>
                        <a:t>in response to</a:t>
                      </a:r>
                      <a:r>
                        <a:rPr lang="en-GB" sz="900" b="0" spc="-50">
                          <a:solidFill>
                            <a:schemeClr val="tx1"/>
                          </a:solidFill>
                          <a:effectLst/>
                        </a:rPr>
                        <a:t> </a:t>
                      </a:r>
                      <a:r>
                        <a:rPr lang="en-GB" sz="900" b="0" spc="-55">
                          <a:solidFill>
                            <a:schemeClr val="tx1"/>
                          </a:solidFill>
                          <a:effectLst/>
                        </a:rPr>
                        <a:t>music.</a:t>
                      </a:r>
                    </a:p>
                    <a:p>
                      <a:pPr marL="342900" lvl="0" indent="-342900">
                        <a:spcBef>
                          <a:spcPts val="435"/>
                        </a:spcBef>
                        <a:spcAft>
                          <a:spcPts val="0"/>
                        </a:spcAft>
                        <a:buClr>
                          <a:srgbClr val="231F20"/>
                        </a:buClr>
                        <a:buSzPts val="1000"/>
                        <a:buFont typeface="Roboto"/>
                        <a:buChar char="•"/>
                        <a:tabLst>
                          <a:tab pos="179070" algn="l"/>
                        </a:tabLst>
                      </a:pPr>
                      <a:r>
                        <a:rPr lang="en-GB" sz="900" b="0" spc="-25">
                          <a:solidFill>
                            <a:schemeClr val="tx1"/>
                          </a:solidFill>
                          <a:effectLst/>
                        </a:rPr>
                        <a:t>To</a:t>
                      </a:r>
                      <a:r>
                        <a:rPr lang="en-GB" sz="900" b="0" spc="-55">
                          <a:solidFill>
                            <a:schemeClr val="tx1"/>
                          </a:solidFill>
                          <a:effectLst/>
                        </a:rPr>
                        <a:t> tap</a:t>
                      </a:r>
                      <a:r>
                        <a:rPr lang="en-GB" sz="900" b="0" spc="-50">
                          <a:solidFill>
                            <a:schemeClr val="tx1"/>
                          </a:solidFill>
                          <a:effectLst/>
                        </a:rPr>
                        <a:t> </a:t>
                      </a:r>
                      <a:r>
                        <a:rPr lang="en-GB" sz="900" b="0" spc="-55">
                          <a:solidFill>
                            <a:schemeClr val="tx1"/>
                          </a:solidFill>
                          <a:effectLst/>
                        </a:rPr>
                        <a:t>out</a:t>
                      </a:r>
                      <a:r>
                        <a:rPr lang="en-GB" sz="900" b="0" spc="-50">
                          <a:solidFill>
                            <a:schemeClr val="tx1"/>
                          </a:solidFill>
                          <a:effectLst/>
                        </a:rPr>
                        <a:t> </a:t>
                      </a:r>
                      <a:r>
                        <a:rPr lang="en-GB" sz="900" b="0" spc="-55">
                          <a:solidFill>
                            <a:schemeClr val="tx1"/>
                          </a:solidFill>
                          <a:effectLst/>
                        </a:rPr>
                        <a:t>simple</a:t>
                      </a:r>
                      <a:r>
                        <a:rPr lang="en-GB" sz="900" b="0" spc="-50">
                          <a:solidFill>
                            <a:schemeClr val="tx1"/>
                          </a:solidFill>
                          <a:effectLst/>
                        </a:rPr>
                        <a:t> </a:t>
                      </a:r>
                      <a:r>
                        <a:rPr lang="en-GB" sz="900" b="0" spc="-55">
                          <a:solidFill>
                            <a:schemeClr val="tx1"/>
                          </a:solidFill>
                          <a:effectLst/>
                        </a:rPr>
                        <a:t>repeated rhythms.</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311410566"/>
                  </a:ext>
                </a:extLst>
              </a:tr>
              <a:tr h="848793">
                <a:tc vMerge="1">
                  <a:txBody>
                    <a:bodyPr/>
                    <a:lstStyle/>
                    <a:p>
                      <a:endParaRPr lang="en-GB"/>
                    </a:p>
                  </a:txBody>
                  <a:tcPr/>
                </a:tc>
                <a:tc vMerge="1">
                  <a:txBody>
                    <a:bodyPr/>
                    <a:lstStyle/>
                    <a:p>
                      <a:endParaRPr lang="en-GB"/>
                    </a:p>
                  </a:txBody>
                  <a:tcPr/>
                </a:tc>
                <a:tc>
                  <a:txBody>
                    <a:bodyPr/>
                    <a:lstStyle/>
                    <a:p>
                      <a:pPr marL="75565" marR="314325" indent="-107950">
                        <a:spcBef>
                          <a:spcPts val="315"/>
                        </a:spcBef>
                        <a:spcAft>
                          <a:spcPts val="0"/>
                        </a:spcAft>
                      </a:pPr>
                      <a:r>
                        <a:rPr lang="en-GB" sz="900" b="0" dirty="0">
                          <a:solidFill>
                            <a:schemeClr val="tx1"/>
                          </a:solidFill>
                          <a:effectLst/>
                        </a:rPr>
                        <a:t>Being Imaginative</a:t>
                      </a:r>
                      <a:endParaRPr lang="en-GB" sz="900" b="0" dirty="0">
                        <a:solidFill>
                          <a:schemeClr val="tx1"/>
                        </a:solidFill>
                        <a:effectLst/>
                        <a:latin typeface="Roboto"/>
                        <a:ea typeface="Roboto"/>
                        <a:cs typeface="Roboto"/>
                      </a:endParaRPr>
                    </a:p>
                  </a:txBody>
                  <a:tcPr marL="0" marR="0" marT="0" marB="0"/>
                </a:tc>
                <a:tc>
                  <a:txBody>
                    <a:bodyPr/>
                    <a:lstStyle/>
                    <a:p>
                      <a:pPr marL="342900" lvl="0" indent="-342900">
                        <a:spcBef>
                          <a:spcPts val="315"/>
                        </a:spcBef>
                        <a:spcAft>
                          <a:spcPts val="0"/>
                        </a:spcAft>
                        <a:buClr>
                          <a:srgbClr val="231F20"/>
                        </a:buClr>
                        <a:buSzPts val="1000"/>
                        <a:buFont typeface="Roboto"/>
                        <a:buChar char="•"/>
                        <a:tabLst>
                          <a:tab pos="179070" algn="l"/>
                        </a:tabLst>
                      </a:pPr>
                      <a:r>
                        <a:rPr lang="en-GB" sz="900" b="0" spc="-25" dirty="0">
                          <a:solidFill>
                            <a:schemeClr val="tx1"/>
                          </a:solidFill>
                          <a:effectLst/>
                        </a:rPr>
                        <a:t>To</a:t>
                      </a:r>
                      <a:r>
                        <a:rPr lang="en-GB" sz="900" b="0" spc="-55" dirty="0">
                          <a:solidFill>
                            <a:schemeClr val="tx1"/>
                          </a:solidFill>
                          <a:effectLst/>
                        </a:rPr>
                        <a:t> </a:t>
                      </a:r>
                      <a:r>
                        <a:rPr lang="en-GB" sz="900" b="0" spc="-50" dirty="0">
                          <a:solidFill>
                            <a:schemeClr val="tx1"/>
                          </a:solidFill>
                          <a:effectLst/>
                        </a:rPr>
                        <a:t>develop preferences</a:t>
                      </a:r>
                      <a:r>
                        <a:rPr lang="en-GB" sz="900" b="0" spc="-55" dirty="0">
                          <a:solidFill>
                            <a:schemeClr val="tx1"/>
                          </a:solidFill>
                          <a:effectLst/>
                        </a:rPr>
                        <a:t> </a:t>
                      </a:r>
                      <a:r>
                        <a:rPr lang="en-GB" sz="900" b="0" spc="-50" dirty="0">
                          <a:solidFill>
                            <a:schemeClr val="tx1"/>
                          </a:solidFill>
                          <a:effectLst/>
                        </a:rPr>
                        <a:t>for forms</a:t>
                      </a:r>
                      <a:r>
                        <a:rPr lang="en-GB" sz="900" b="0" spc="-55" dirty="0">
                          <a:solidFill>
                            <a:schemeClr val="tx1"/>
                          </a:solidFill>
                          <a:effectLst/>
                        </a:rPr>
                        <a:t> </a:t>
                      </a:r>
                      <a:r>
                        <a:rPr lang="en-GB" sz="900" b="0" spc="-50" dirty="0">
                          <a:solidFill>
                            <a:schemeClr val="tx1"/>
                          </a:solidFill>
                          <a:effectLst/>
                        </a:rPr>
                        <a:t>of expression.</a:t>
                      </a:r>
                    </a:p>
                    <a:p>
                      <a:pPr marL="342900" lvl="0" indent="-342900">
                        <a:spcBef>
                          <a:spcPts val="435"/>
                        </a:spcBef>
                        <a:spcAft>
                          <a:spcPts val="0"/>
                        </a:spcAft>
                        <a:buClr>
                          <a:srgbClr val="231F20"/>
                        </a:buClr>
                        <a:buSzPts val="1000"/>
                        <a:buFont typeface="Roboto"/>
                        <a:buChar char="•"/>
                        <a:tabLst>
                          <a:tab pos="179070" algn="l"/>
                        </a:tabLst>
                      </a:pPr>
                      <a:r>
                        <a:rPr lang="en-GB" sz="900" b="0" spc="-25" dirty="0">
                          <a:solidFill>
                            <a:schemeClr val="tx1"/>
                          </a:solidFill>
                          <a:effectLst/>
                        </a:rPr>
                        <a:t>To</a:t>
                      </a:r>
                      <a:r>
                        <a:rPr lang="en-GB" sz="900" b="0" spc="-55" dirty="0">
                          <a:solidFill>
                            <a:schemeClr val="tx1"/>
                          </a:solidFill>
                          <a:effectLst/>
                        </a:rPr>
                        <a:t> </a:t>
                      </a:r>
                      <a:r>
                        <a:rPr lang="en-GB" sz="900" b="0" spc="-50" dirty="0">
                          <a:solidFill>
                            <a:schemeClr val="tx1"/>
                          </a:solidFill>
                          <a:effectLst/>
                        </a:rPr>
                        <a:t>use</a:t>
                      </a:r>
                      <a:r>
                        <a:rPr lang="en-GB" sz="900" b="0" spc="-55" dirty="0">
                          <a:solidFill>
                            <a:schemeClr val="tx1"/>
                          </a:solidFill>
                          <a:effectLst/>
                        </a:rPr>
                        <a:t> </a:t>
                      </a:r>
                      <a:r>
                        <a:rPr lang="en-GB" sz="900" b="0" spc="-50" dirty="0">
                          <a:solidFill>
                            <a:schemeClr val="tx1"/>
                          </a:solidFill>
                          <a:effectLst/>
                        </a:rPr>
                        <a:t>movement to express</a:t>
                      </a:r>
                      <a:r>
                        <a:rPr lang="en-GB" sz="900" b="0" spc="-55" dirty="0">
                          <a:solidFill>
                            <a:schemeClr val="tx1"/>
                          </a:solidFill>
                          <a:effectLst/>
                        </a:rPr>
                        <a:t> </a:t>
                      </a:r>
                      <a:r>
                        <a:rPr lang="en-GB" sz="900" b="0" spc="-50" dirty="0">
                          <a:solidFill>
                            <a:schemeClr val="tx1"/>
                          </a:solidFill>
                          <a:effectLst/>
                        </a:rPr>
                        <a:t>feelings.</a:t>
                      </a:r>
                    </a:p>
                    <a:p>
                      <a:pPr marL="342900" lvl="0" indent="-342900">
                        <a:spcBef>
                          <a:spcPts val="430"/>
                        </a:spcBef>
                        <a:spcAft>
                          <a:spcPts val="0"/>
                        </a:spcAft>
                        <a:buClr>
                          <a:srgbClr val="231F20"/>
                        </a:buClr>
                        <a:buSzPts val="1000"/>
                        <a:buFont typeface="Roboto"/>
                        <a:buChar char="•"/>
                        <a:tabLst>
                          <a:tab pos="179070" algn="l"/>
                        </a:tabLst>
                      </a:pPr>
                      <a:r>
                        <a:rPr lang="en-GB" sz="900" b="0" spc="-25" dirty="0">
                          <a:solidFill>
                            <a:schemeClr val="tx1"/>
                          </a:solidFill>
                          <a:effectLst/>
                        </a:rPr>
                        <a:t>To</a:t>
                      </a:r>
                      <a:r>
                        <a:rPr lang="en-GB" sz="900" b="0" spc="-55" dirty="0">
                          <a:solidFill>
                            <a:schemeClr val="tx1"/>
                          </a:solidFill>
                          <a:effectLst/>
                        </a:rPr>
                        <a:t> </a:t>
                      </a:r>
                      <a:r>
                        <a:rPr lang="en-GB" sz="900" b="0" spc="-50" dirty="0">
                          <a:solidFill>
                            <a:schemeClr val="tx1"/>
                          </a:solidFill>
                          <a:effectLst/>
                        </a:rPr>
                        <a:t>create movement in</a:t>
                      </a:r>
                      <a:r>
                        <a:rPr lang="en-GB" sz="900" b="0" spc="-55" dirty="0">
                          <a:solidFill>
                            <a:schemeClr val="tx1"/>
                          </a:solidFill>
                          <a:effectLst/>
                        </a:rPr>
                        <a:t> </a:t>
                      </a:r>
                      <a:r>
                        <a:rPr lang="en-GB" sz="900" b="0" spc="-50" dirty="0">
                          <a:solidFill>
                            <a:schemeClr val="tx1"/>
                          </a:solidFill>
                          <a:effectLst/>
                        </a:rPr>
                        <a:t>response</a:t>
                      </a:r>
                      <a:r>
                        <a:rPr lang="en-GB" sz="900" b="0" spc="-55" dirty="0">
                          <a:solidFill>
                            <a:schemeClr val="tx1"/>
                          </a:solidFill>
                          <a:effectLst/>
                        </a:rPr>
                        <a:t> </a:t>
                      </a:r>
                      <a:r>
                        <a:rPr lang="en-GB" sz="900" b="0" spc="-50" dirty="0">
                          <a:solidFill>
                            <a:schemeClr val="tx1"/>
                          </a:solidFill>
                          <a:effectLst/>
                        </a:rPr>
                        <a:t>to music.</a:t>
                      </a:r>
                    </a:p>
                    <a:p>
                      <a:pPr marL="342900" marR="165100" lvl="0" indent="-342900">
                        <a:lnSpc>
                          <a:spcPct val="111000"/>
                        </a:lnSpc>
                        <a:spcBef>
                          <a:spcPts val="435"/>
                        </a:spcBef>
                        <a:spcAft>
                          <a:spcPts val="0"/>
                        </a:spcAft>
                        <a:buClr>
                          <a:srgbClr val="231F20"/>
                        </a:buClr>
                        <a:buSzPts val="1000"/>
                        <a:buFont typeface="Roboto"/>
                        <a:buChar char="•"/>
                        <a:tabLst>
                          <a:tab pos="179070" algn="l"/>
                        </a:tabLst>
                      </a:pPr>
                      <a:r>
                        <a:rPr lang="en-GB" sz="900" b="0" spc="-25" dirty="0">
                          <a:solidFill>
                            <a:schemeClr val="tx1"/>
                          </a:solidFill>
                          <a:effectLst/>
                        </a:rPr>
                        <a:t>To</a:t>
                      </a:r>
                      <a:r>
                        <a:rPr lang="en-GB" sz="900" b="0" spc="-65" dirty="0">
                          <a:solidFill>
                            <a:schemeClr val="tx1"/>
                          </a:solidFill>
                          <a:effectLst/>
                        </a:rPr>
                        <a:t> </a:t>
                      </a:r>
                      <a:r>
                        <a:rPr lang="en-GB" sz="900" b="0" spc="-50" dirty="0">
                          <a:solidFill>
                            <a:schemeClr val="tx1"/>
                          </a:solidFill>
                          <a:effectLst/>
                        </a:rPr>
                        <a:t>capture</a:t>
                      </a:r>
                      <a:r>
                        <a:rPr lang="en-GB" sz="900" b="0" spc="-60" dirty="0">
                          <a:solidFill>
                            <a:schemeClr val="tx1"/>
                          </a:solidFill>
                          <a:effectLst/>
                        </a:rPr>
                        <a:t> </a:t>
                      </a:r>
                      <a:r>
                        <a:rPr lang="en-GB" sz="900" b="0" spc="-50" dirty="0">
                          <a:solidFill>
                            <a:schemeClr val="tx1"/>
                          </a:solidFill>
                          <a:effectLst/>
                        </a:rPr>
                        <a:t>experiences</a:t>
                      </a:r>
                      <a:r>
                        <a:rPr lang="en-GB" sz="900" b="0" spc="-70" dirty="0">
                          <a:solidFill>
                            <a:schemeClr val="tx1"/>
                          </a:solidFill>
                          <a:effectLst/>
                        </a:rPr>
                        <a:t> </a:t>
                      </a:r>
                      <a:r>
                        <a:rPr lang="en-GB" sz="900" b="0" spc="-50" dirty="0">
                          <a:solidFill>
                            <a:schemeClr val="tx1"/>
                          </a:solidFill>
                          <a:effectLst/>
                        </a:rPr>
                        <a:t>and</a:t>
                      </a:r>
                      <a:r>
                        <a:rPr lang="en-GB" sz="900" b="0" spc="-60" dirty="0">
                          <a:solidFill>
                            <a:schemeClr val="tx1"/>
                          </a:solidFill>
                          <a:effectLst/>
                        </a:rPr>
                        <a:t> </a:t>
                      </a:r>
                      <a:r>
                        <a:rPr lang="en-GB" sz="900" b="0" spc="-50" dirty="0">
                          <a:solidFill>
                            <a:schemeClr val="tx1"/>
                          </a:solidFill>
                          <a:effectLst/>
                        </a:rPr>
                        <a:t>responses</a:t>
                      </a:r>
                      <a:r>
                        <a:rPr lang="en-GB" sz="900" b="0" spc="-65" dirty="0">
                          <a:solidFill>
                            <a:schemeClr val="tx1"/>
                          </a:solidFill>
                          <a:effectLst/>
                        </a:rPr>
                        <a:t> </a:t>
                      </a:r>
                      <a:r>
                        <a:rPr lang="en-GB" sz="900" b="0" spc="-50" dirty="0">
                          <a:solidFill>
                            <a:schemeClr val="tx1"/>
                          </a:solidFill>
                          <a:effectLst/>
                        </a:rPr>
                        <a:t>with</a:t>
                      </a:r>
                      <a:r>
                        <a:rPr lang="en-GB" sz="900" b="0" spc="-70" dirty="0">
                          <a:solidFill>
                            <a:schemeClr val="tx1"/>
                          </a:solidFill>
                          <a:effectLst/>
                        </a:rPr>
                        <a:t> </a:t>
                      </a:r>
                      <a:r>
                        <a:rPr lang="en-GB" sz="900" b="0" spc="-50" dirty="0">
                          <a:solidFill>
                            <a:schemeClr val="tx1"/>
                          </a:solidFill>
                          <a:effectLst/>
                        </a:rPr>
                        <a:t>a</a:t>
                      </a:r>
                      <a:r>
                        <a:rPr lang="en-GB" sz="900" b="0" spc="-60" dirty="0">
                          <a:solidFill>
                            <a:schemeClr val="tx1"/>
                          </a:solidFill>
                          <a:effectLst/>
                        </a:rPr>
                        <a:t> </a:t>
                      </a:r>
                      <a:r>
                        <a:rPr lang="en-GB" sz="900" b="0" spc="-50" dirty="0">
                          <a:solidFill>
                            <a:schemeClr val="tx1"/>
                          </a:solidFill>
                          <a:effectLst/>
                        </a:rPr>
                        <a:t>range</a:t>
                      </a:r>
                      <a:r>
                        <a:rPr lang="en-GB" sz="900" b="0" spc="-60" dirty="0">
                          <a:solidFill>
                            <a:schemeClr val="tx1"/>
                          </a:solidFill>
                          <a:effectLst/>
                        </a:rPr>
                        <a:t> </a:t>
                      </a:r>
                      <a:r>
                        <a:rPr lang="en-GB" sz="900" b="0" spc="-50" dirty="0">
                          <a:solidFill>
                            <a:schemeClr val="tx1"/>
                          </a:solidFill>
                          <a:effectLst/>
                        </a:rPr>
                        <a:t>of</a:t>
                      </a:r>
                      <a:r>
                        <a:rPr lang="en-GB" sz="900" b="0" spc="-65" dirty="0">
                          <a:solidFill>
                            <a:schemeClr val="tx1"/>
                          </a:solidFill>
                          <a:effectLst/>
                        </a:rPr>
                        <a:t> </a:t>
                      </a:r>
                      <a:r>
                        <a:rPr lang="en-GB" sz="900" b="0" spc="-50" dirty="0">
                          <a:solidFill>
                            <a:schemeClr val="tx1"/>
                          </a:solidFill>
                          <a:effectLst/>
                        </a:rPr>
                        <a:t>media, such</a:t>
                      </a:r>
                      <a:r>
                        <a:rPr lang="en-GB" sz="900" b="0" spc="-65" dirty="0">
                          <a:solidFill>
                            <a:schemeClr val="tx1"/>
                          </a:solidFill>
                          <a:effectLst/>
                        </a:rPr>
                        <a:t> </a:t>
                      </a:r>
                      <a:r>
                        <a:rPr lang="en-GB" sz="900" b="0" spc="-50" dirty="0">
                          <a:solidFill>
                            <a:schemeClr val="tx1"/>
                          </a:solidFill>
                          <a:effectLst/>
                        </a:rPr>
                        <a:t>as</a:t>
                      </a:r>
                      <a:r>
                        <a:rPr lang="en-GB" sz="900" b="0" spc="-60" dirty="0">
                          <a:solidFill>
                            <a:schemeClr val="tx1"/>
                          </a:solidFill>
                          <a:effectLst/>
                        </a:rPr>
                        <a:t> </a:t>
                      </a:r>
                      <a:r>
                        <a:rPr lang="en-GB" sz="900" b="0" spc="-50" dirty="0">
                          <a:solidFill>
                            <a:schemeClr val="tx1"/>
                          </a:solidFill>
                          <a:effectLst/>
                        </a:rPr>
                        <a:t>music,</a:t>
                      </a:r>
                      <a:r>
                        <a:rPr lang="en-GB" sz="900" b="0" spc="-65" dirty="0">
                          <a:solidFill>
                            <a:schemeClr val="tx1"/>
                          </a:solidFill>
                          <a:effectLst/>
                        </a:rPr>
                        <a:t> </a:t>
                      </a:r>
                      <a:r>
                        <a:rPr lang="en-GB" sz="900" b="0" spc="-50" dirty="0">
                          <a:solidFill>
                            <a:schemeClr val="tx1"/>
                          </a:solidFill>
                          <a:effectLst/>
                        </a:rPr>
                        <a:t>dance</a:t>
                      </a:r>
                      <a:r>
                        <a:rPr lang="en-GB" sz="900" b="0" spc="-60" dirty="0">
                          <a:solidFill>
                            <a:schemeClr val="tx1"/>
                          </a:solidFill>
                          <a:effectLst/>
                        </a:rPr>
                        <a:t> </a:t>
                      </a:r>
                      <a:r>
                        <a:rPr lang="en-GB" sz="900" b="0" spc="-50" dirty="0">
                          <a:solidFill>
                            <a:schemeClr val="tx1"/>
                          </a:solidFill>
                          <a:effectLst/>
                        </a:rPr>
                        <a:t>and</a:t>
                      </a:r>
                      <a:r>
                        <a:rPr lang="en-GB" sz="900" b="0" spc="-65" dirty="0">
                          <a:solidFill>
                            <a:schemeClr val="tx1"/>
                          </a:solidFill>
                          <a:effectLst/>
                        </a:rPr>
                        <a:t> </a:t>
                      </a:r>
                      <a:r>
                        <a:rPr lang="en-GB" sz="900" b="0" spc="-50" dirty="0">
                          <a:solidFill>
                            <a:schemeClr val="tx1"/>
                          </a:solidFill>
                          <a:effectLst/>
                        </a:rPr>
                        <a:t>paint</a:t>
                      </a:r>
                      <a:r>
                        <a:rPr lang="en-GB" sz="900" b="0" spc="-65" dirty="0">
                          <a:solidFill>
                            <a:schemeClr val="tx1"/>
                          </a:solidFill>
                          <a:effectLst/>
                        </a:rPr>
                        <a:t> </a:t>
                      </a:r>
                      <a:r>
                        <a:rPr lang="en-GB" sz="900" b="0" spc="-50" dirty="0">
                          <a:solidFill>
                            <a:schemeClr val="tx1"/>
                          </a:solidFill>
                          <a:effectLst/>
                        </a:rPr>
                        <a:t>and</a:t>
                      </a:r>
                      <a:r>
                        <a:rPr lang="en-GB" sz="900" b="0" spc="-65" dirty="0">
                          <a:solidFill>
                            <a:schemeClr val="tx1"/>
                          </a:solidFill>
                          <a:effectLst/>
                        </a:rPr>
                        <a:t> </a:t>
                      </a:r>
                      <a:r>
                        <a:rPr lang="en-GB" sz="900" b="0" spc="-50" dirty="0">
                          <a:solidFill>
                            <a:schemeClr val="tx1"/>
                          </a:solidFill>
                          <a:effectLst/>
                        </a:rPr>
                        <a:t>other</a:t>
                      </a:r>
                      <a:r>
                        <a:rPr lang="en-GB" sz="900" b="0" spc="-65" dirty="0">
                          <a:solidFill>
                            <a:schemeClr val="tx1"/>
                          </a:solidFill>
                          <a:effectLst/>
                        </a:rPr>
                        <a:t> </a:t>
                      </a:r>
                      <a:r>
                        <a:rPr lang="en-GB" sz="900" b="0" spc="-50" dirty="0">
                          <a:solidFill>
                            <a:schemeClr val="tx1"/>
                          </a:solidFill>
                          <a:effectLst/>
                        </a:rPr>
                        <a:t>materials</a:t>
                      </a:r>
                      <a:r>
                        <a:rPr lang="en-GB" sz="900" b="0" spc="-65" dirty="0">
                          <a:solidFill>
                            <a:schemeClr val="tx1"/>
                          </a:solidFill>
                          <a:effectLst/>
                        </a:rPr>
                        <a:t> </a:t>
                      </a:r>
                      <a:r>
                        <a:rPr lang="en-GB" sz="900" b="0" spc="-50" dirty="0">
                          <a:solidFill>
                            <a:schemeClr val="tx1"/>
                          </a:solidFill>
                          <a:effectLst/>
                        </a:rPr>
                        <a:t>or</a:t>
                      </a:r>
                      <a:r>
                        <a:rPr lang="en-GB" sz="900" b="0" spc="-65" dirty="0">
                          <a:solidFill>
                            <a:schemeClr val="tx1"/>
                          </a:solidFill>
                          <a:effectLst/>
                        </a:rPr>
                        <a:t> </a:t>
                      </a:r>
                      <a:r>
                        <a:rPr lang="en-GB" sz="900" b="0" spc="-50" dirty="0">
                          <a:solidFill>
                            <a:schemeClr val="tx1"/>
                          </a:solidFill>
                          <a:effectLst/>
                        </a:rPr>
                        <a:t>words.</a:t>
                      </a:r>
                      <a:endParaRPr lang="en-GB" sz="900" b="0" spc="-50" dirty="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4200844026"/>
                  </a:ext>
                </a:extLst>
              </a:tr>
            </a:tbl>
          </a:graphicData>
        </a:graphic>
      </p:graphicFrame>
    </p:spTree>
    <p:extLst>
      <p:ext uri="{BB962C8B-B14F-4D97-AF65-F5344CB8AC3E}">
        <p14:creationId xmlns:p14="http://schemas.microsoft.com/office/powerpoint/2010/main" val="751842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3</a:t>
            </a:fld>
            <a:endParaRPr lang="en-GB" dirty="0"/>
          </a:p>
        </p:txBody>
      </p:sp>
      <p:graphicFrame>
        <p:nvGraphicFramePr>
          <p:cNvPr id="4" name="Table 3"/>
          <p:cNvGraphicFramePr>
            <a:graphicFrameLocks noGrp="1"/>
          </p:cNvGraphicFramePr>
          <p:nvPr>
            <p:extLst/>
          </p:nvPr>
        </p:nvGraphicFramePr>
        <p:xfrm>
          <a:off x="628650" y="748909"/>
          <a:ext cx="7886700" cy="4228560"/>
        </p:xfrm>
        <a:graphic>
          <a:graphicData uri="http://schemas.openxmlformats.org/drawingml/2006/table">
            <a:tbl>
              <a:tblPr firstRow="1" firstCol="1" lastRow="1" lastCol="1" bandRow="1" bandCol="1">
                <a:tableStyleId>{5C22544A-7EE6-4342-B048-85BDC9FD1C3A}</a:tableStyleId>
              </a:tblPr>
              <a:tblGrid>
                <a:gridCol w="874221">
                  <a:extLst>
                    <a:ext uri="{9D8B030D-6E8A-4147-A177-3AD203B41FA5}">
                      <a16:colId xmlns:a16="http://schemas.microsoft.com/office/drawing/2014/main" val="3706857180"/>
                    </a:ext>
                  </a:extLst>
                </a:gridCol>
                <a:gridCol w="874221">
                  <a:extLst>
                    <a:ext uri="{9D8B030D-6E8A-4147-A177-3AD203B41FA5}">
                      <a16:colId xmlns:a16="http://schemas.microsoft.com/office/drawing/2014/main" val="3322796098"/>
                    </a:ext>
                  </a:extLst>
                </a:gridCol>
                <a:gridCol w="3069129">
                  <a:extLst>
                    <a:ext uri="{9D8B030D-6E8A-4147-A177-3AD203B41FA5}">
                      <a16:colId xmlns:a16="http://schemas.microsoft.com/office/drawing/2014/main" val="4038961163"/>
                    </a:ext>
                  </a:extLst>
                </a:gridCol>
                <a:gridCol w="3069129">
                  <a:extLst>
                    <a:ext uri="{9D8B030D-6E8A-4147-A177-3AD203B41FA5}">
                      <a16:colId xmlns:a16="http://schemas.microsoft.com/office/drawing/2014/main" val="2055773990"/>
                    </a:ext>
                  </a:extLst>
                </a:gridCol>
              </a:tblGrid>
              <a:tr h="1425677">
                <a:tc rowSpan="3">
                  <a:txBody>
                    <a:bodyPr/>
                    <a:lstStyle/>
                    <a:p>
                      <a:pPr marL="71755" indent="-107950">
                        <a:spcBef>
                          <a:spcPts val="315"/>
                        </a:spcBef>
                        <a:spcAft>
                          <a:spcPts val="0"/>
                        </a:spcAft>
                      </a:pPr>
                      <a:r>
                        <a:rPr lang="en-GB" sz="900">
                          <a:solidFill>
                            <a:schemeClr val="tx1"/>
                          </a:solidFill>
                          <a:effectLst/>
                        </a:rPr>
                        <a:t>40-60 Months</a:t>
                      </a:r>
                      <a:endParaRPr lang="en-GB" sz="900">
                        <a:solidFill>
                          <a:schemeClr val="tx1"/>
                        </a:solidFill>
                        <a:effectLst/>
                        <a:latin typeface="Roboto"/>
                        <a:ea typeface="Roboto"/>
                        <a:cs typeface="Roboto"/>
                      </a:endParaRPr>
                    </a:p>
                  </a:txBody>
                  <a:tcPr marL="0" marR="0" marT="0" marB="0"/>
                </a:tc>
                <a:tc rowSpan="2">
                  <a:txBody>
                    <a:bodyPr/>
                    <a:lstStyle/>
                    <a:p>
                      <a:pPr marL="71755" marR="226695" indent="-107950">
                        <a:spcBef>
                          <a:spcPts val="315"/>
                        </a:spcBef>
                        <a:spcAft>
                          <a:spcPts val="0"/>
                        </a:spcAft>
                      </a:pPr>
                      <a:r>
                        <a:rPr lang="en-GB" sz="900" b="0" dirty="0" smtClean="0">
                          <a:solidFill>
                            <a:schemeClr val="tx1"/>
                          </a:solidFill>
                          <a:effectLst/>
                        </a:rPr>
                        <a:t>Physical</a:t>
                      </a:r>
                    </a:p>
                    <a:p>
                      <a:pPr marL="71755" marR="226695" indent="-107950">
                        <a:spcBef>
                          <a:spcPts val="315"/>
                        </a:spcBef>
                        <a:spcAft>
                          <a:spcPts val="0"/>
                        </a:spcAft>
                      </a:pPr>
                      <a:r>
                        <a:rPr lang="en-GB" sz="900" b="0" dirty="0" smtClean="0">
                          <a:solidFill>
                            <a:schemeClr val="tx1"/>
                          </a:solidFill>
                          <a:effectLst/>
                        </a:rPr>
                        <a:t>Development</a:t>
                      </a:r>
                      <a:endParaRPr lang="en-GB" sz="900" b="0" dirty="0">
                        <a:solidFill>
                          <a:schemeClr val="tx1"/>
                        </a:solidFill>
                        <a:effectLst/>
                        <a:latin typeface="Roboto"/>
                        <a:ea typeface="Roboto"/>
                        <a:cs typeface="Roboto"/>
                      </a:endParaRPr>
                    </a:p>
                  </a:txBody>
                  <a:tcPr marL="0" marR="0" marT="0" marB="0"/>
                </a:tc>
                <a:tc>
                  <a:txBody>
                    <a:bodyPr/>
                    <a:lstStyle/>
                    <a:p>
                      <a:pPr marL="71755" indent="-107950">
                        <a:spcBef>
                          <a:spcPts val="315"/>
                        </a:spcBef>
                        <a:spcAft>
                          <a:spcPts val="0"/>
                        </a:spcAft>
                      </a:pPr>
                      <a:r>
                        <a:rPr lang="en-GB" sz="900" b="0">
                          <a:solidFill>
                            <a:schemeClr val="tx1"/>
                          </a:solidFill>
                          <a:effectLst/>
                        </a:rPr>
                        <a:t>Moving</a:t>
                      </a:r>
                    </a:p>
                    <a:p>
                      <a:pPr marL="71755" indent="-107950">
                        <a:spcBef>
                          <a:spcPts val="315"/>
                        </a:spcBef>
                        <a:spcAft>
                          <a:spcPts val="0"/>
                        </a:spcAft>
                      </a:pPr>
                      <a:r>
                        <a:rPr lang="en-GB" sz="900" b="0">
                          <a:solidFill>
                            <a:schemeClr val="tx1"/>
                          </a:solidFill>
                          <a:effectLst/>
                        </a:rPr>
                        <a:t>and Handling</a:t>
                      </a:r>
                      <a:endParaRPr lang="en-GB" sz="900" b="0">
                        <a:solidFill>
                          <a:schemeClr val="tx1"/>
                        </a:solidFill>
                        <a:effectLst/>
                        <a:latin typeface="Roboto"/>
                        <a:ea typeface="Roboto"/>
                        <a:cs typeface="Roboto"/>
                      </a:endParaRPr>
                    </a:p>
                  </a:txBody>
                  <a:tcPr marL="0" marR="0" marT="0" marB="0"/>
                </a:tc>
                <a:tc>
                  <a:txBody>
                    <a:bodyPr/>
                    <a:lstStyle/>
                    <a:p>
                      <a:pPr marL="342900" lvl="0" indent="-342900">
                        <a:spcBef>
                          <a:spcPts val="315"/>
                        </a:spcBef>
                        <a:spcAft>
                          <a:spcPts val="0"/>
                        </a:spcAft>
                        <a:buClr>
                          <a:srgbClr val="231F20"/>
                        </a:buClr>
                        <a:buSzPts val="1000"/>
                        <a:buFont typeface="Roboto"/>
                        <a:buChar char="•"/>
                        <a:tabLst>
                          <a:tab pos="180340" algn="l"/>
                        </a:tabLst>
                      </a:pPr>
                      <a:r>
                        <a:rPr lang="en-GB" sz="900" b="0" spc="-25" dirty="0">
                          <a:solidFill>
                            <a:schemeClr val="tx1"/>
                          </a:solidFill>
                          <a:effectLst/>
                        </a:rPr>
                        <a:t>To</a:t>
                      </a:r>
                      <a:r>
                        <a:rPr lang="en-GB" sz="900" b="0" spc="-60" dirty="0">
                          <a:solidFill>
                            <a:schemeClr val="tx1"/>
                          </a:solidFill>
                          <a:effectLst/>
                        </a:rPr>
                        <a:t> </a:t>
                      </a:r>
                      <a:r>
                        <a:rPr lang="en-GB" sz="900" b="0" spc="-55" dirty="0">
                          <a:solidFill>
                            <a:schemeClr val="tx1"/>
                          </a:solidFill>
                          <a:effectLst/>
                        </a:rPr>
                        <a:t>experiment with</a:t>
                      </a:r>
                      <a:r>
                        <a:rPr lang="en-GB" sz="900" b="0" spc="-60" dirty="0">
                          <a:solidFill>
                            <a:schemeClr val="tx1"/>
                          </a:solidFill>
                          <a:effectLst/>
                        </a:rPr>
                        <a:t> </a:t>
                      </a:r>
                      <a:r>
                        <a:rPr lang="en-GB" sz="900" b="0" spc="-55" dirty="0">
                          <a:solidFill>
                            <a:schemeClr val="tx1"/>
                          </a:solidFill>
                          <a:effectLst/>
                        </a:rPr>
                        <a:t>different</a:t>
                      </a:r>
                      <a:r>
                        <a:rPr lang="en-GB" sz="900" b="0" spc="-50" dirty="0">
                          <a:solidFill>
                            <a:schemeClr val="tx1"/>
                          </a:solidFill>
                          <a:effectLst/>
                        </a:rPr>
                        <a:t> </a:t>
                      </a:r>
                      <a:r>
                        <a:rPr lang="en-GB" sz="900" b="0" spc="-55" dirty="0">
                          <a:solidFill>
                            <a:schemeClr val="tx1"/>
                          </a:solidFill>
                          <a:effectLst/>
                        </a:rPr>
                        <a:t>ways of</a:t>
                      </a:r>
                      <a:r>
                        <a:rPr lang="en-GB" sz="900" b="0" spc="-50" dirty="0">
                          <a:solidFill>
                            <a:schemeClr val="tx1"/>
                          </a:solidFill>
                          <a:effectLst/>
                        </a:rPr>
                        <a:t> </a:t>
                      </a:r>
                      <a:r>
                        <a:rPr lang="en-GB" sz="900" b="0" spc="-55" dirty="0">
                          <a:solidFill>
                            <a:schemeClr val="tx1"/>
                          </a:solidFill>
                          <a:effectLst/>
                        </a:rPr>
                        <a:t>moving.</a:t>
                      </a:r>
                    </a:p>
                    <a:p>
                      <a:pPr marL="342900" lvl="0" indent="-342900">
                        <a:spcBef>
                          <a:spcPts val="435"/>
                        </a:spcBef>
                        <a:spcAft>
                          <a:spcPts val="0"/>
                        </a:spcAft>
                        <a:buClr>
                          <a:srgbClr val="231F20"/>
                        </a:buClr>
                        <a:buSzPts val="1000"/>
                        <a:buFont typeface="Roboto"/>
                        <a:buChar char="•"/>
                        <a:tabLst>
                          <a:tab pos="180340" algn="l"/>
                        </a:tabLst>
                      </a:pPr>
                      <a:r>
                        <a:rPr lang="en-GB" sz="900" b="0" spc="-25" dirty="0">
                          <a:solidFill>
                            <a:schemeClr val="tx1"/>
                          </a:solidFill>
                          <a:effectLst/>
                        </a:rPr>
                        <a:t>To</a:t>
                      </a:r>
                      <a:r>
                        <a:rPr lang="en-GB" sz="900" b="0" spc="-55" dirty="0">
                          <a:solidFill>
                            <a:schemeClr val="tx1"/>
                          </a:solidFill>
                          <a:effectLst/>
                        </a:rPr>
                        <a:t> jump off</a:t>
                      </a:r>
                      <a:r>
                        <a:rPr lang="en-GB" sz="900" b="0" spc="-50" dirty="0">
                          <a:solidFill>
                            <a:schemeClr val="tx1"/>
                          </a:solidFill>
                          <a:effectLst/>
                        </a:rPr>
                        <a:t> </a:t>
                      </a:r>
                      <a:r>
                        <a:rPr lang="en-GB" sz="900" b="0" spc="-55" dirty="0">
                          <a:solidFill>
                            <a:schemeClr val="tx1"/>
                          </a:solidFill>
                          <a:effectLst/>
                        </a:rPr>
                        <a:t>an object and land</a:t>
                      </a:r>
                      <a:r>
                        <a:rPr lang="en-GB" sz="900" b="0" spc="-50" dirty="0">
                          <a:solidFill>
                            <a:schemeClr val="tx1"/>
                          </a:solidFill>
                          <a:effectLst/>
                        </a:rPr>
                        <a:t> </a:t>
                      </a:r>
                      <a:r>
                        <a:rPr lang="en-GB" sz="900" b="0" spc="-55" dirty="0">
                          <a:solidFill>
                            <a:schemeClr val="tx1"/>
                          </a:solidFill>
                          <a:effectLst/>
                        </a:rPr>
                        <a:t>appropriately.</a:t>
                      </a:r>
                    </a:p>
                    <a:p>
                      <a:pPr marL="342900" marR="398780" lvl="0" indent="-342900">
                        <a:lnSpc>
                          <a:spcPct val="111000"/>
                        </a:lnSpc>
                        <a:spcBef>
                          <a:spcPts val="430"/>
                        </a:spcBef>
                        <a:spcAft>
                          <a:spcPts val="0"/>
                        </a:spcAft>
                        <a:buClr>
                          <a:srgbClr val="231F20"/>
                        </a:buClr>
                        <a:buSzPts val="1000"/>
                        <a:buFont typeface="Roboto"/>
                        <a:buChar char="•"/>
                        <a:tabLst>
                          <a:tab pos="180340" algn="l"/>
                        </a:tabLst>
                      </a:pPr>
                      <a:r>
                        <a:rPr lang="en-GB" sz="900" b="0" spc="-25" dirty="0">
                          <a:solidFill>
                            <a:schemeClr val="tx1"/>
                          </a:solidFill>
                          <a:effectLst/>
                        </a:rPr>
                        <a:t>To</a:t>
                      </a:r>
                      <a:r>
                        <a:rPr lang="en-GB" sz="900" b="0" spc="-60" dirty="0">
                          <a:solidFill>
                            <a:schemeClr val="tx1"/>
                          </a:solidFill>
                          <a:effectLst/>
                        </a:rPr>
                        <a:t> </a:t>
                      </a:r>
                      <a:r>
                        <a:rPr lang="en-GB" sz="900" b="0" spc="-55" dirty="0">
                          <a:solidFill>
                            <a:schemeClr val="tx1"/>
                          </a:solidFill>
                          <a:effectLst/>
                        </a:rPr>
                        <a:t>negotiate</a:t>
                      </a:r>
                      <a:r>
                        <a:rPr lang="en-GB" sz="900" b="0" spc="-65" dirty="0">
                          <a:solidFill>
                            <a:schemeClr val="tx1"/>
                          </a:solidFill>
                          <a:effectLst/>
                        </a:rPr>
                        <a:t> </a:t>
                      </a:r>
                      <a:r>
                        <a:rPr lang="en-GB" sz="900" b="0" spc="-55" dirty="0">
                          <a:solidFill>
                            <a:schemeClr val="tx1"/>
                          </a:solidFill>
                          <a:effectLst/>
                        </a:rPr>
                        <a:t>space successfully</a:t>
                      </a:r>
                      <a:r>
                        <a:rPr lang="en-GB" sz="900" b="0" spc="-60" dirty="0">
                          <a:solidFill>
                            <a:schemeClr val="tx1"/>
                          </a:solidFill>
                          <a:effectLst/>
                        </a:rPr>
                        <a:t> </a:t>
                      </a:r>
                      <a:r>
                        <a:rPr lang="en-GB" sz="900" b="0" spc="-55" dirty="0">
                          <a:solidFill>
                            <a:schemeClr val="tx1"/>
                          </a:solidFill>
                          <a:effectLst/>
                        </a:rPr>
                        <a:t>when</a:t>
                      </a:r>
                      <a:r>
                        <a:rPr lang="en-GB" sz="900" b="0" spc="-65" dirty="0">
                          <a:solidFill>
                            <a:schemeClr val="tx1"/>
                          </a:solidFill>
                          <a:effectLst/>
                        </a:rPr>
                        <a:t> </a:t>
                      </a:r>
                      <a:r>
                        <a:rPr lang="en-GB" sz="900" b="0" spc="-55" dirty="0">
                          <a:solidFill>
                            <a:schemeClr val="tx1"/>
                          </a:solidFill>
                          <a:effectLst/>
                        </a:rPr>
                        <a:t>playing</a:t>
                      </a:r>
                      <a:r>
                        <a:rPr lang="en-GB" sz="900" b="0" spc="-60" dirty="0">
                          <a:solidFill>
                            <a:schemeClr val="tx1"/>
                          </a:solidFill>
                          <a:effectLst/>
                        </a:rPr>
                        <a:t> </a:t>
                      </a:r>
                      <a:r>
                        <a:rPr lang="en-GB" sz="900" b="0" spc="-55" dirty="0">
                          <a:solidFill>
                            <a:schemeClr val="tx1"/>
                          </a:solidFill>
                          <a:effectLst/>
                        </a:rPr>
                        <a:t>racing</a:t>
                      </a:r>
                      <a:r>
                        <a:rPr lang="en-GB" sz="900" b="0" spc="-60" dirty="0">
                          <a:solidFill>
                            <a:schemeClr val="tx1"/>
                          </a:solidFill>
                          <a:effectLst/>
                        </a:rPr>
                        <a:t> </a:t>
                      </a:r>
                      <a:r>
                        <a:rPr lang="en-GB" sz="900" b="0" spc="-55" dirty="0">
                          <a:solidFill>
                            <a:schemeClr val="tx1"/>
                          </a:solidFill>
                          <a:effectLst/>
                        </a:rPr>
                        <a:t>and chasing games with other children, adjusting speed or changing</a:t>
                      </a:r>
                      <a:r>
                        <a:rPr lang="en-GB" sz="900" b="0" spc="-60" dirty="0">
                          <a:solidFill>
                            <a:schemeClr val="tx1"/>
                          </a:solidFill>
                          <a:effectLst/>
                        </a:rPr>
                        <a:t> </a:t>
                      </a:r>
                      <a:r>
                        <a:rPr lang="en-GB" sz="900" b="0" spc="-55" dirty="0">
                          <a:solidFill>
                            <a:schemeClr val="tx1"/>
                          </a:solidFill>
                          <a:effectLst/>
                        </a:rPr>
                        <a:t>direction to</a:t>
                      </a:r>
                      <a:r>
                        <a:rPr lang="en-GB" sz="900" b="0" spc="-50" dirty="0">
                          <a:solidFill>
                            <a:schemeClr val="tx1"/>
                          </a:solidFill>
                          <a:effectLst/>
                        </a:rPr>
                        <a:t> </a:t>
                      </a:r>
                      <a:r>
                        <a:rPr lang="en-GB" sz="900" b="0" spc="-55" dirty="0">
                          <a:solidFill>
                            <a:schemeClr val="tx1"/>
                          </a:solidFill>
                          <a:effectLst/>
                        </a:rPr>
                        <a:t>avoid</a:t>
                      </a:r>
                      <a:r>
                        <a:rPr lang="en-GB" sz="900" b="0" spc="-60" dirty="0">
                          <a:solidFill>
                            <a:schemeClr val="tx1"/>
                          </a:solidFill>
                          <a:effectLst/>
                        </a:rPr>
                        <a:t> </a:t>
                      </a:r>
                      <a:r>
                        <a:rPr lang="en-GB" sz="900" b="0" spc="-55" dirty="0">
                          <a:solidFill>
                            <a:schemeClr val="tx1"/>
                          </a:solidFill>
                          <a:effectLst/>
                        </a:rPr>
                        <a:t>obstacles.</a:t>
                      </a:r>
                    </a:p>
                    <a:p>
                      <a:pPr marL="342900" lvl="0" indent="-342900">
                        <a:spcBef>
                          <a:spcPts val="305"/>
                        </a:spcBef>
                        <a:spcAft>
                          <a:spcPts val="0"/>
                        </a:spcAft>
                        <a:buClr>
                          <a:srgbClr val="231F20"/>
                        </a:buClr>
                        <a:buSzPts val="1000"/>
                        <a:buFont typeface="Roboto"/>
                        <a:buChar char="•"/>
                        <a:tabLst>
                          <a:tab pos="180340" algn="l"/>
                        </a:tabLst>
                      </a:pPr>
                      <a:r>
                        <a:rPr lang="en-GB" sz="900" b="0" spc="-25" dirty="0">
                          <a:solidFill>
                            <a:schemeClr val="tx1"/>
                          </a:solidFill>
                          <a:effectLst/>
                        </a:rPr>
                        <a:t>To</a:t>
                      </a:r>
                      <a:r>
                        <a:rPr lang="en-GB" sz="900" b="0" spc="-60" dirty="0">
                          <a:solidFill>
                            <a:schemeClr val="tx1"/>
                          </a:solidFill>
                          <a:effectLst/>
                        </a:rPr>
                        <a:t> </a:t>
                      </a:r>
                      <a:r>
                        <a:rPr lang="en-GB" sz="900" b="0" spc="-55" dirty="0">
                          <a:solidFill>
                            <a:schemeClr val="tx1"/>
                          </a:solidFill>
                          <a:effectLst/>
                        </a:rPr>
                        <a:t>travel</a:t>
                      </a:r>
                      <a:r>
                        <a:rPr lang="en-GB" sz="900" b="0" spc="-60" dirty="0">
                          <a:solidFill>
                            <a:schemeClr val="tx1"/>
                          </a:solidFill>
                          <a:effectLst/>
                        </a:rPr>
                        <a:t> </a:t>
                      </a:r>
                      <a:r>
                        <a:rPr lang="en-GB" sz="900" b="0" spc="-55" dirty="0">
                          <a:solidFill>
                            <a:schemeClr val="tx1"/>
                          </a:solidFill>
                          <a:effectLst/>
                        </a:rPr>
                        <a:t>with</a:t>
                      </a:r>
                      <a:r>
                        <a:rPr lang="en-GB" sz="900" b="0" spc="-60" dirty="0">
                          <a:solidFill>
                            <a:schemeClr val="tx1"/>
                          </a:solidFill>
                          <a:effectLst/>
                        </a:rPr>
                        <a:t> </a:t>
                      </a:r>
                      <a:r>
                        <a:rPr lang="en-GB" sz="900" b="0" spc="-55" dirty="0">
                          <a:solidFill>
                            <a:schemeClr val="tx1"/>
                          </a:solidFill>
                          <a:effectLst/>
                        </a:rPr>
                        <a:t>confidence and</a:t>
                      </a:r>
                      <a:r>
                        <a:rPr lang="en-GB" sz="900" b="0" spc="-60" dirty="0">
                          <a:solidFill>
                            <a:schemeClr val="tx1"/>
                          </a:solidFill>
                          <a:effectLst/>
                        </a:rPr>
                        <a:t> </a:t>
                      </a:r>
                      <a:r>
                        <a:rPr lang="en-GB" sz="900" b="0" spc="-55" dirty="0">
                          <a:solidFill>
                            <a:schemeClr val="tx1"/>
                          </a:solidFill>
                          <a:effectLst/>
                        </a:rPr>
                        <a:t>skill</a:t>
                      </a:r>
                      <a:r>
                        <a:rPr lang="en-GB" sz="900" b="0" spc="-60" dirty="0">
                          <a:solidFill>
                            <a:schemeClr val="tx1"/>
                          </a:solidFill>
                          <a:effectLst/>
                        </a:rPr>
                        <a:t> </a:t>
                      </a:r>
                      <a:r>
                        <a:rPr lang="en-GB" sz="900" b="0" spc="-55" dirty="0">
                          <a:solidFill>
                            <a:schemeClr val="tx1"/>
                          </a:solidFill>
                          <a:effectLst/>
                        </a:rPr>
                        <a:t>around,</a:t>
                      </a:r>
                      <a:r>
                        <a:rPr lang="en-GB" sz="900" b="0" spc="-60" dirty="0">
                          <a:solidFill>
                            <a:schemeClr val="tx1"/>
                          </a:solidFill>
                          <a:effectLst/>
                        </a:rPr>
                        <a:t> </a:t>
                      </a:r>
                      <a:r>
                        <a:rPr lang="en-GB" sz="900" b="0" spc="-15" dirty="0">
                          <a:solidFill>
                            <a:schemeClr val="tx1"/>
                          </a:solidFill>
                          <a:effectLst/>
                        </a:rPr>
                        <a:t>under,</a:t>
                      </a:r>
                      <a:r>
                        <a:rPr lang="en-GB" sz="900" b="0" spc="-55" dirty="0">
                          <a:solidFill>
                            <a:schemeClr val="tx1"/>
                          </a:solidFill>
                          <a:effectLst/>
                        </a:rPr>
                        <a:t> over</a:t>
                      </a:r>
                      <a:r>
                        <a:rPr lang="en-GB" sz="900" b="0" spc="-60" dirty="0">
                          <a:solidFill>
                            <a:schemeClr val="tx1"/>
                          </a:solidFill>
                          <a:effectLst/>
                        </a:rPr>
                        <a:t> </a:t>
                      </a:r>
                      <a:r>
                        <a:rPr lang="en-GB" sz="900" b="0" spc="-55" dirty="0">
                          <a:solidFill>
                            <a:schemeClr val="tx1"/>
                          </a:solidFill>
                          <a:effectLst/>
                        </a:rPr>
                        <a:t>and</a:t>
                      </a:r>
                    </a:p>
                    <a:p>
                      <a:pPr marL="179705" indent="-107950">
                        <a:spcBef>
                          <a:spcPts val="145"/>
                        </a:spcBef>
                        <a:spcAft>
                          <a:spcPts val="0"/>
                        </a:spcAft>
                      </a:pPr>
                      <a:r>
                        <a:rPr lang="en-GB" sz="900" b="0" dirty="0" smtClean="0">
                          <a:solidFill>
                            <a:schemeClr val="tx1"/>
                          </a:solidFill>
                          <a:effectLst/>
                        </a:rPr>
                        <a:t>          through </a:t>
                      </a:r>
                      <a:r>
                        <a:rPr lang="en-GB" sz="900" b="0" dirty="0">
                          <a:solidFill>
                            <a:schemeClr val="tx1"/>
                          </a:solidFill>
                          <a:effectLst/>
                        </a:rPr>
                        <a:t>balancing and climbing equipment.</a:t>
                      </a:r>
                    </a:p>
                    <a:p>
                      <a:pPr marL="342900" marR="179705" lvl="0" indent="-342900">
                        <a:lnSpc>
                          <a:spcPct val="111000"/>
                        </a:lnSpc>
                        <a:spcBef>
                          <a:spcPts val="435"/>
                        </a:spcBef>
                        <a:spcAft>
                          <a:spcPts val="0"/>
                        </a:spcAft>
                        <a:buClr>
                          <a:srgbClr val="231F20"/>
                        </a:buClr>
                        <a:buSzPts val="1000"/>
                        <a:buFont typeface="Roboto"/>
                        <a:buChar char="•"/>
                        <a:tabLst>
                          <a:tab pos="180340" algn="l"/>
                        </a:tabLst>
                      </a:pPr>
                      <a:r>
                        <a:rPr lang="en-GB" sz="900" b="0" spc="-25" dirty="0">
                          <a:solidFill>
                            <a:schemeClr val="tx1"/>
                          </a:solidFill>
                          <a:effectLst/>
                        </a:rPr>
                        <a:t>To</a:t>
                      </a:r>
                      <a:r>
                        <a:rPr lang="en-GB" sz="900" b="0" spc="-70" dirty="0">
                          <a:solidFill>
                            <a:schemeClr val="tx1"/>
                          </a:solidFill>
                          <a:effectLst/>
                        </a:rPr>
                        <a:t> </a:t>
                      </a:r>
                      <a:r>
                        <a:rPr lang="en-GB" sz="900" b="0" spc="-55" dirty="0">
                          <a:solidFill>
                            <a:schemeClr val="tx1"/>
                          </a:solidFill>
                          <a:effectLst/>
                        </a:rPr>
                        <a:t>show</a:t>
                      </a:r>
                      <a:r>
                        <a:rPr lang="en-GB" sz="900" b="0" spc="-65" dirty="0">
                          <a:solidFill>
                            <a:schemeClr val="tx1"/>
                          </a:solidFill>
                          <a:effectLst/>
                        </a:rPr>
                        <a:t> </a:t>
                      </a:r>
                      <a:r>
                        <a:rPr lang="en-GB" sz="900" b="0" spc="-55" dirty="0">
                          <a:solidFill>
                            <a:schemeClr val="tx1"/>
                          </a:solidFill>
                          <a:effectLst/>
                        </a:rPr>
                        <a:t>increasing</a:t>
                      </a:r>
                      <a:r>
                        <a:rPr lang="en-GB" sz="900" b="0" spc="-75" dirty="0">
                          <a:solidFill>
                            <a:schemeClr val="tx1"/>
                          </a:solidFill>
                          <a:effectLst/>
                        </a:rPr>
                        <a:t> </a:t>
                      </a:r>
                      <a:r>
                        <a:rPr lang="en-GB" sz="900" b="0" spc="-55" dirty="0">
                          <a:solidFill>
                            <a:schemeClr val="tx1"/>
                          </a:solidFill>
                          <a:effectLst/>
                        </a:rPr>
                        <a:t>control</a:t>
                      </a:r>
                      <a:r>
                        <a:rPr lang="en-GB" sz="900" b="0" spc="-70" dirty="0">
                          <a:solidFill>
                            <a:schemeClr val="tx1"/>
                          </a:solidFill>
                          <a:effectLst/>
                        </a:rPr>
                        <a:t> </a:t>
                      </a:r>
                      <a:r>
                        <a:rPr lang="en-GB" sz="900" b="0" spc="-55" dirty="0">
                          <a:solidFill>
                            <a:schemeClr val="tx1"/>
                          </a:solidFill>
                          <a:effectLst/>
                        </a:rPr>
                        <a:t>over</a:t>
                      </a:r>
                      <a:r>
                        <a:rPr lang="en-GB" sz="900" b="0" spc="-65" dirty="0">
                          <a:solidFill>
                            <a:schemeClr val="tx1"/>
                          </a:solidFill>
                          <a:effectLst/>
                        </a:rPr>
                        <a:t> </a:t>
                      </a:r>
                      <a:r>
                        <a:rPr lang="en-GB" sz="900" b="0" spc="-55" dirty="0">
                          <a:solidFill>
                            <a:schemeClr val="tx1"/>
                          </a:solidFill>
                          <a:effectLst/>
                        </a:rPr>
                        <a:t>an</a:t>
                      </a:r>
                      <a:r>
                        <a:rPr lang="en-GB" sz="900" b="0" spc="-70" dirty="0">
                          <a:solidFill>
                            <a:schemeClr val="tx1"/>
                          </a:solidFill>
                          <a:effectLst/>
                        </a:rPr>
                        <a:t> </a:t>
                      </a:r>
                      <a:r>
                        <a:rPr lang="en-GB" sz="900" b="0" spc="-55" dirty="0">
                          <a:solidFill>
                            <a:schemeClr val="tx1"/>
                          </a:solidFill>
                          <a:effectLst/>
                        </a:rPr>
                        <a:t>object</a:t>
                      </a:r>
                      <a:r>
                        <a:rPr lang="en-GB" sz="900" b="0" spc="-70" dirty="0">
                          <a:solidFill>
                            <a:schemeClr val="tx1"/>
                          </a:solidFill>
                          <a:effectLst/>
                        </a:rPr>
                        <a:t> </a:t>
                      </a:r>
                      <a:r>
                        <a:rPr lang="en-GB" sz="900" b="0" spc="-55" dirty="0">
                          <a:solidFill>
                            <a:schemeClr val="tx1"/>
                          </a:solidFill>
                          <a:effectLst/>
                        </a:rPr>
                        <a:t>in</a:t>
                      </a:r>
                      <a:r>
                        <a:rPr lang="en-GB" sz="900" b="0" spc="-65" dirty="0">
                          <a:solidFill>
                            <a:schemeClr val="tx1"/>
                          </a:solidFill>
                          <a:effectLst/>
                        </a:rPr>
                        <a:t> </a:t>
                      </a:r>
                      <a:r>
                        <a:rPr lang="en-GB" sz="900" b="0" spc="-55" dirty="0">
                          <a:solidFill>
                            <a:schemeClr val="tx1"/>
                          </a:solidFill>
                          <a:effectLst/>
                        </a:rPr>
                        <a:t>pushing,</a:t>
                      </a:r>
                      <a:r>
                        <a:rPr lang="en-GB" sz="900" b="0" spc="-75" dirty="0">
                          <a:solidFill>
                            <a:schemeClr val="tx1"/>
                          </a:solidFill>
                          <a:effectLst/>
                        </a:rPr>
                        <a:t> </a:t>
                      </a:r>
                      <a:r>
                        <a:rPr lang="en-GB" sz="900" b="0" spc="-55" dirty="0">
                          <a:solidFill>
                            <a:schemeClr val="tx1"/>
                          </a:solidFill>
                          <a:effectLst/>
                        </a:rPr>
                        <a:t>patting, throwing, catching or</a:t>
                      </a:r>
                      <a:r>
                        <a:rPr lang="en-GB" sz="900" b="0" spc="-50" dirty="0">
                          <a:solidFill>
                            <a:schemeClr val="tx1"/>
                          </a:solidFill>
                          <a:effectLst/>
                        </a:rPr>
                        <a:t> </a:t>
                      </a:r>
                      <a:r>
                        <a:rPr lang="en-GB" sz="900" b="0" spc="-55" dirty="0">
                          <a:solidFill>
                            <a:schemeClr val="tx1"/>
                          </a:solidFill>
                          <a:effectLst/>
                        </a:rPr>
                        <a:t>kicking</a:t>
                      </a:r>
                      <a:r>
                        <a:rPr lang="en-GB" sz="900" b="0" spc="-50" dirty="0">
                          <a:solidFill>
                            <a:schemeClr val="tx1"/>
                          </a:solidFill>
                          <a:effectLst/>
                        </a:rPr>
                        <a:t> </a:t>
                      </a:r>
                      <a:r>
                        <a:rPr lang="en-GB" sz="900" b="0" spc="-55" dirty="0">
                          <a:solidFill>
                            <a:schemeClr val="tx1"/>
                          </a:solidFill>
                          <a:effectLst/>
                        </a:rPr>
                        <a:t>it.</a:t>
                      </a:r>
                      <a:endParaRPr lang="en-GB" sz="900" b="0" spc="-55" dirty="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3932194234"/>
                  </a:ext>
                </a:extLst>
              </a:tr>
              <a:tr h="945947">
                <a:tc vMerge="1">
                  <a:txBody>
                    <a:bodyPr/>
                    <a:lstStyle/>
                    <a:p>
                      <a:endParaRPr lang="en-GB"/>
                    </a:p>
                  </a:txBody>
                  <a:tcPr/>
                </a:tc>
                <a:tc vMerge="1">
                  <a:txBody>
                    <a:bodyPr/>
                    <a:lstStyle/>
                    <a:p>
                      <a:endParaRPr lang="en-GB"/>
                    </a:p>
                  </a:txBody>
                  <a:tcPr/>
                </a:tc>
                <a:tc>
                  <a:txBody>
                    <a:bodyPr/>
                    <a:lstStyle/>
                    <a:p>
                      <a:pPr marL="71755" indent="-107950">
                        <a:spcBef>
                          <a:spcPts val="315"/>
                        </a:spcBef>
                        <a:spcAft>
                          <a:spcPts val="0"/>
                        </a:spcAft>
                      </a:pPr>
                      <a:r>
                        <a:rPr lang="en-GB" sz="900" b="0">
                          <a:solidFill>
                            <a:schemeClr val="tx1"/>
                          </a:solidFill>
                          <a:effectLst/>
                        </a:rPr>
                        <a:t>Health</a:t>
                      </a:r>
                    </a:p>
                    <a:p>
                      <a:pPr marL="71755" indent="-107950">
                        <a:spcBef>
                          <a:spcPts val="315"/>
                        </a:spcBef>
                        <a:spcAft>
                          <a:spcPts val="0"/>
                        </a:spcAft>
                      </a:pPr>
                      <a:r>
                        <a:rPr lang="en-GB" sz="900" b="0">
                          <a:solidFill>
                            <a:schemeClr val="tx1"/>
                          </a:solidFill>
                          <a:effectLst/>
                        </a:rPr>
                        <a:t>and Self-Care</a:t>
                      </a:r>
                      <a:endParaRPr lang="en-GB" sz="900" b="0">
                        <a:solidFill>
                          <a:schemeClr val="tx1"/>
                        </a:solidFill>
                        <a:effectLst/>
                        <a:latin typeface="Roboto"/>
                        <a:ea typeface="Roboto"/>
                        <a:cs typeface="Roboto"/>
                      </a:endParaRPr>
                    </a:p>
                  </a:txBody>
                  <a:tcPr marL="0" marR="0" marT="0" marB="0"/>
                </a:tc>
                <a:tc>
                  <a:txBody>
                    <a:bodyPr/>
                    <a:lstStyle/>
                    <a:p>
                      <a:pPr marL="342900" marR="247650" lvl="0" indent="-342900">
                        <a:lnSpc>
                          <a:spcPct val="111000"/>
                        </a:lnSpc>
                        <a:spcBef>
                          <a:spcPts val="315"/>
                        </a:spcBef>
                        <a:spcAft>
                          <a:spcPts val="0"/>
                        </a:spcAft>
                        <a:buClr>
                          <a:srgbClr val="231F20"/>
                        </a:buClr>
                        <a:buSzPts val="1000"/>
                        <a:buFont typeface="Roboto"/>
                        <a:buChar char="•"/>
                        <a:tabLst>
                          <a:tab pos="180340" algn="l"/>
                        </a:tabLst>
                      </a:pPr>
                      <a:r>
                        <a:rPr lang="en-GB" sz="900" b="0" spc="-25">
                          <a:solidFill>
                            <a:schemeClr val="tx1"/>
                          </a:solidFill>
                          <a:effectLst/>
                        </a:rPr>
                        <a:t>To</a:t>
                      </a:r>
                      <a:r>
                        <a:rPr lang="en-GB" sz="900" b="0" spc="-70">
                          <a:solidFill>
                            <a:schemeClr val="tx1"/>
                          </a:solidFill>
                          <a:effectLst/>
                        </a:rPr>
                        <a:t> </a:t>
                      </a:r>
                      <a:r>
                        <a:rPr lang="en-GB" sz="900" b="0" spc="-55">
                          <a:solidFill>
                            <a:schemeClr val="tx1"/>
                          </a:solidFill>
                          <a:effectLst/>
                        </a:rPr>
                        <a:t>show</a:t>
                      </a:r>
                      <a:r>
                        <a:rPr lang="en-GB" sz="900" b="0" spc="-60">
                          <a:solidFill>
                            <a:schemeClr val="tx1"/>
                          </a:solidFill>
                          <a:effectLst/>
                        </a:rPr>
                        <a:t> </a:t>
                      </a:r>
                      <a:r>
                        <a:rPr lang="en-GB" sz="900" b="0" spc="-55">
                          <a:solidFill>
                            <a:schemeClr val="tx1"/>
                          </a:solidFill>
                          <a:effectLst/>
                        </a:rPr>
                        <a:t>understanding</a:t>
                      </a:r>
                      <a:r>
                        <a:rPr lang="en-GB" sz="900" b="0" spc="-65">
                          <a:solidFill>
                            <a:schemeClr val="tx1"/>
                          </a:solidFill>
                          <a:effectLst/>
                        </a:rPr>
                        <a:t> </a:t>
                      </a:r>
                      <a:r>
                        <a:rPr lang="en-GB" sz="900" b="0" spc="-55">
                          <a:solidFill>
                            <a:schemeClr val="tx1"/>
                          </a:solidFill>
                          <a:effectLst/>
                        </a:rPr>
                        <a:t>of</a:t>
                      </a:r>
                      <a:r>
                        <a:rPr lang="en-GB" sz="900" b="0" spc="-60">
                          <a:solidFill>
                            <a:schemeClr val="tx1"/>
                          </a:solidFill>
                          <a:effectLst/>
                        </a:rPr>
                        <a:t> </a:t>
                      </a:r>
                      <a:r>
                        <a:rPr lang="en-GB" sz="900" b="0" spc="-55">
                          <a:solidFill>
                            <a:schemeClr val="tx1"/>
                          </a:solidFill>
                          <a:effectLst/>
                        </a:rPr>
                        <a:t>the</a:t>
                      </a:r>
                      <a:r>
                        <a:rPr lang="en-GB" sz="900" b="0" spc="-60">
                          <a:solidFill>
                            <a:schemeClr val="tx1"/>
                          </a:solidFill>
                          <a:effectLst/>
                        </a:rPr>
                        <a:t> </a:t>
                      </a:r>
                      <a:r>
                        <a:rPr lang="en-GB" sz="900" b="0" spc="-55">
                          <a:solidFill>
                            <a:schemeClr val="tx1"/>
                          </a:solidFill>
                          <a:effectLst/>
                        </a:rPr>
                        <a:t>need</a:t>
                      </a:r>
                      <a:r>
                        <a:rPr lang="en-GB" sz="900" b="0" spc="-65">
                          <a:solidFill>
                            <a:schemeClr val="tx1"/>
                          </a:solidFill>
                          <a:effectLst/>
                        </a:rPr>
                        <a:t> </a:t>
                      </a:r>
                      <a:r>
                        <a:rPr lang="en-GB" sz="900" b="0" spc="-55">
                          <a:solidFill>
                            <a:schemeClr val="tx1"/>
                          </a:solidFill>
                          <a:effectLst/>
                        </a:rPr>
                        <a:t>for</a:t>
                      </a:r>
                      <a:r>
                        <a:rPr lang="en-GB" sz="900" b="0" spc="-60">
                          <a:solidFill>
                            <a:schemeClr val="tx1"/>
                          </a:solidFill>
                          <a:effectLst/>
                        </a:rPr>
                        <a:t> </a:t>
                      </a:r>
                      <a:r>
                        <a:rPr lang="en-GB" sz="900" b="0" spc="-55">
                          <a:solidFill>
                            <a:schemeClr val="tx1"/>
                          </a:solidFill>
                          <a:effectLst/>
                        </a:rPr>
                        <a:t>safety</a:t>
                      </a:r>
                      <a:r>
                        <a:rPr lang="en-GB" sz="900" b="0" spc="-60">
                          <a:solidFill>
                            <a:schemeClr val="tx1"/>
                          </a:solidFill>
                          <a:effectLst/>
                        </a:rPr>
                        <a:t> </a:t>
                      </a:r>
                      <a:r>
                        <a:rPr lang="en-GB" sz="900" b="0" spc="-55">
                          <a:solidFill>
                            <a:schemeClr val="tx1"/>
                          </a:solidFill>
                          <a:effectLst/>
                        </a:rPr>
                        <a:t>when</a:t>
                      </a:r>
                      <a:r>
                        <a:rPr lang="en-GB" sz="900" b="0" spc="-65">
                          <a:solidFill>
                            <a:schemeClr val="tx1"/>
                          </a:solidFill>
                          <a:effectLst/>
                        </a:rPr>
                        <a:t> </a:t>
                      </a:r>
                      <a:r>
                        <a:rPr lang="en-GB" sz="900" b="0" spc="-55">
                          <a:solidFill>
                            <a:schemeClr val="tx1"/>
                          </a:solidFill>
                          <a:effectLst/>
                        </a:rPr>
                        <a:t>tackling new</a:t>
                      </a:r>
                      <a:r>
                        <a:rPr lang="en-GB" sz="900" b="0" spc="-60">
                          <a:solidFill>
                            <a:schemeClr val="tx1"/>
                          </a:solidFill>
                          <a:effectLst/>
                        </a:rPr>
                        <a:t> </a:t>
                      </a:r>
                      <a:r>
                        <a:rPr lang="en-GB" sz="900" b="0" spc="-55">
                          <a:solidFill>
                            <a:schemeClr val="tx1"/>
                          </a:solidFill>
                          <a:effectLst/>
                        </a:rPr>
                        <a:t>challenges</a:t>
                      </a:r>
                      <a:r>
                        <a:rPr lang="en-GB" sz="900" b="0" spc="-60">
                          <a:solidFill>
                            <a:schemeClr val="tx1"/>
                          </a:solidFill>
                          <a:effectLst/>
                        </a:rPr>
                        <a:t> </a:t>
                      </a:r>
                      <a:r>
                        <a:rPr lang="en-GB" sz="900" b="0" spc="-55">
                          <a:solidFill>
                            <a:schemeClr val="tx1"/>
                          </a:solidFill>
                          <a:effectLst/>
                        </a:rPr>
                        <a:t>and</a:t>
                      </a:r>
                      <a:r>
                        <a:rPr lang="en-GB" sz="900" b="0" spc="-60">
                          <a:solidFill>
                            <a:schemeClr val="tx1"/>
                          </a:solidFill>
                          <a:effectLst/>
                        </a:rPr>
                        <a:t> </a:t>
                      </a:r>
                      <a:r>
                        <a:rPr lang="en-GB" sz="900" b="0" spc="-55">
                          <a:solidFill>
                            <a:schemeClr val="tx1"/>
                          </a:solidFill>
                          <a:effectLst/>
                        </a:rPr>
                        <a:t>consider</a:t>
                      </a:r>
                      <a:r>
                        <a:rPr lang="en-GB" sz="900" b="0" spc="-60">
                          <a:solidFill>
                            <a:schemeClr val="tx1"/>
                          </a:solidFill>
                          <a:effectLst/>
                        </a:rPr>
                        <a:t> </a:t>
                      </a:r>
                      <a:r>
                        <a:rPr lang="en-GB" sz="900" b="0" spc="-55">
                          <a:solidFill>
                            <a:schemeClr val="tx1"/>
                          </a:solidFill>
                          <a:effectLst/>
                        </a:rPr>
                        <a:t>and manage</a:t>
                      </a:r>
                      <a:r>
                        <a:rPr lang="en-GB" sz="900" b="0" spc="-65">
                          <a:solidFill>
                            <a:schemeClr val="tx1"/>
                          </a:solidFill>
                          <a:effectLst/>
                        </a:rPr>
                        <a:t> </a:t>
                      </a:r>
                      <a:r>
                        <a:rPr lang="en-GB" sz="900" b="0" spc="-55">
                          <a:solidFill>
                            <a:schemeClr val="tx1"/>
                          </a:solidFill>
                          <a:effectLst/>
                        </a:rPr>
                        <a:t>some risks.</a:t>
                      </a:r>
                    </a:p>
                    <a:p>
                      <a:pPr marL="342900" marR="614680" lvl="0" indent="-342900">
                        <a:lnSpc>
                          <a:spcPct val="111000"/>
                        </a:lnSpc>
                        <a:spcBef>
                          <a:spcPts val="295"/>
                        </a:spcBef>
                        <a:spcAft>
                          <a:spcPts val="0"/>
                        </a:spcAft>
                        <a:buClr>
                          <a:srgbClr val="231F20"/>
                        </a:buClr>
                        <a:buSzPts val="1000"/>
                        <a:buFont typeface="Roboto"/>
                        <a:buChar char="•"/>
                        <a:tabLst>
                          <a:tab pos="180340" algn="l"/>
                        </a:tabLst>
                      </a:pPr>
                      <a:r>
                        <a:rPr lang="en-GB" sz="900" b="0" spc="-25">
                          <a:solidFill>
                            <a:schemeClr val="tx1"/>
                          </a:solidFill>
                          <a:effectLst/>
                        </a:rPr>
                        <a:t>To</a:t>
                      </a:r>
                      <a:r>
                        <a:rPr lang="en-GB" sz="900" b="0" spc="-65">
                          <a:solidFill>
                            <a:schemeClr val="tx1"/>
                          </a:solidFill>
                          <a:effectLst/>
                        </a:rPr>
                        <a:t> </a:t>
                      </a:r>
                      <a:r>
                        <a:rPr lang="en-GB" sz="900" b="0" spc="-55">
                          <a:solidFill>
                            <a:schemeClr val="tx1"/>
                          </a:solidFill>
                          <a:effectLst/>
                        </a:rPr>
                        <a:t>show</a:t>
                      </a:r>
                      <a:r>
                        <a:rPr lang="en-GB" sz="900" b="0" spc="-60">
                          <a:solidFill>
                            <a:schemeClr val="tx1"/>
                          </a:solidFill>
                          <a:effectLst/>
                        </a:rPr>
                        <a:t> </a:t>
                      </a:r>
                      <a:r>
                        <a:rPr lang="en-GB" sz="900" b="0" spc="-55">
                          <a:solidFill>
                            <a:schemeClr val="tx1"/>
                          </a:solidFill>
                          <a:effectLst/>
                        </a:rPr>
                        <a:t>understanding</a:t>
                      </a:r>
                      <a:r>
                        <a:rPr lang="en-GB" sz="900" b="0" spc="-70">
                          <a:solidFill>
                            <a:schemeClr val="tx1"/>
                          </a:solidFill>
                          <a:effectLst/>
                        </a:rPr>
                        <a:t> </a:t>
                      </a:r>
                      <a:r>
                        <a:rPr lang="en-GB" sz="900" b="0" spc="-55">
                          <a:solidFill>
                            <a:schemeClr val="tx1"/>
                          </a:solidFill>
                          <a:effectLst/>
                        </a:rPr>
                        <a:t>of</a:t>
                      </a:r>
                      <a:r>
                        <a:rPr lang="en-GB" sz="900" b="0" spc="-60">
                          <a:solidFill>
                            <a:schemeClr val="tx1"/>
                          </a:solidFill>
                          <a:effectLst/>
                        </a:rPr>
                        <a:t> </a:t>
                      </a:r>
                      <a:r>
                        <a:rPr lang="en-GB" sz="900" b="0" spc="-55">
                          <a:solidFill>
                            <a:schemeClr val="tx1"/>
                          </a:solidFill>
                          <a:effectLst/>
                        </a:rPr>
                        <a:t>how</a:t>
                      </a:r>
                      <a:r>
                        <a:rPr lang="en-GB" sz="900" b="0" spc="-65">
                          <a:solidFill>
                            <a:schemeClr val="tx1"/>
                          </a:solidFill>
                          <a:effectLst/>
                        </a:rPr>
                        <a:t> </a:t>
                      </a:r>
                      <a:r>
                        <a:rPr lang="en-GB" sz="900" b="0" spc="-55">
                          <a:solidFill>
                            <a:schemeClr val="tx1"/>
                          </a:solidFill>
                          <a:effectLst/>
                        </a:rPr>
                        <a:t>to</a:t>
                      </a:r>
                      <a:r>
                        <a:rPr lang="en-GB" sz="900" b="0" spc="-60">
                          <a:solidFill>
                            <a:schemeClr val="tx1"/>
                          </a:solidFill>
                          <a:effectLst/>
                        </a:rPr>
                        <a:t> </a:t>
                      </a:r>
                      <a:r>
                        <a:rPr lang="en-GB" sz="900" b="0" spc="-55">
                          <a:solidFill>
                            <a:schemeClr val="tx1"/>
                          </a:solidFill>
                          <a:effectLst/>
                        </a:rPr>
                        <a:t>transport</a:t>
                      </a:r>
                      <a:r>
                        <a:rPr lang="en-GB" sz="900" b="0" spc="-65">
                          <a:solidFill>
                            <a:schemeClr val="tx1"/>
                          </a:solidFill>
                          <a:effectLst/>
                        </a:rPr>
                        <a:t> </a:t>
                      </a:r>
                      <a:r>
                        <a:rPr lang="en-GB" sz="900" b="0" spc="-55">
                          <a:solidFill>
                            <a:schemeClr val="tx1"/>
                          </a:solidFill>
                          <a:effectLst/>
                        </a:rPr>
                        <a:t>and</a:t>
                      </a:r>
                      <a:r>
                        <a:rPr lang="en-GB" sz="900" b="0" spc="-60">
                          <a:solidFill>
                            <a:schemeClr val="tx1"/>
                          </a:solidFill>
                          <a:effectLst/>
                        </a:rPr>
                        <a:t> </a:t>
                      </a:r>
                      <a:r>
                        <a:rPr lang="en-GB" sz="900" b="0" spc="-55">
                          <a:solidFill>
                            <a:schemeClr val="tx1"/>
                          </a:solidFill>
                          <a:effectLst/>
                        </a:rPr>
                        <a:t>store equipment safely.</a:t>
                      </a:r>
                    </a:p>
                    <a:p>
                      <a:pPr marL="342900" marR="174625" lvl="0" indent="-342900">
                        <a:lnSpc>
                          <a:spcPct val="111000"/>
                        </a:lnSpc>
                        <a:spcBef>
                          <a:spcPts val="295"/>
                        </a:spcBef>
                        <a:spcAft>
                          <a:spcPts val="0"/>
                        </a:spcAft>
                        <a:buClr>
                          <a:srgbClr val="231F20"/>
                        </a:buClr>
                        <a:buSzPts val="1000"/>
                        <a:buFont typeface="Roboto"/>
                        <a:buChar char="•"/>
                        <a:tabLst>
                          <a:tab pos="180340" algn="l"/>
                        </a:tabLst>
                      </a:pPr>
                      <a:r>
                        <a:rPr lang="en-GB" sz="900" b="0" spc="-25">
                          <a:solidFill>
                            <a:schemeClr val="tx1"/>
                          </a:solidFill>
                          <a:effectLst/>
                        </a:rPr>
                        <a:t>To</a:t>
                      </a:r>
                      <a:r>
                        <a:rPr lang="en-GB" sz="900" b="0" spc="-70">
                          <a:solidFill>
                            <a:schemeClr val="tx1"/>
                          </a:solidFill>
                          <a:effectLst/>
                        </a:rPr>
                        <a:t> </a:t>
                      </a:r>
                      <a:r>
                        <a:rPr lang="en-GB" sz="900" b="0" spc="-55">
                          <a:solidFill>
                            <a:schemeClr val="tx1"/>
                          </a:solidFill>
                          <a:effectLst/>
                        </a:rPr>
                        <a:t>practice</a:t>
                      </a:r>
                      <a:r>
                        <a:rPr lang="en-GB" sz="900" b="0" spc="-70">
                          <a:solidFill>
                            <a:schemeClr val="tx1"/>
                          </a:solidFill>
                          <a:effectLst/>
                        </a:rPr>
                        <a:t> </a:t>
                      </a:r>
                      <a:r>
                        <a:rPr lang="en-GB" sz="900" b="0" spc="-55">
                          <a:solidFill>
                            <a:schemeClr val="tx1"/>
                          </a:solidFill>
                          <a:effectLst/>
                        </a:rPr>
                        <a:t>some</a:t>
                      </a:r>
                      <a:r>
                        <a:rPr lang="en-GB" sz="900" b="0" spc="-70">
                          <a:solidFill>
                            <a:schemeClr val="tx1"/>
                          </a:solidFill>
                          <a:effectLst/>
                        </a:rPr>
                        <a:t> </a:t>
                      </a:r>
                      <a:r>
                        <a:rPr lang="en-GB" sz="900" b="0" spc="-55">
                          <a:solidFill>
                            <a:schemeClr val="tx1"/>
                          </a:solidFill>
                          <a:effectLst/>
                        </a:rPr>
                        <a:t>appropriate</a:t>
                      </a:r>
                      <a:r>
                        <a:rPr lang="en-GB" sz="900" b="0" spc="-75">
                          <a:solidFill>
                            <a:schemeClr val="tx1"/>
                          </a:solidFill>
                          <a:effectLst/>
                        </a:rPr>
                        <a:t> </a:t>
                      </a:r>
                      <a:r>
                        <a:rPr lang="en-GB" sz="900" b="0" spc="-55">
                          <a:solidFill>
                            <a:schemeClr val="tx1"/>
                          </a:solidFill>
                          <a:effectLst/>
                        </a:rPr>
                        <a:t>safety</a:t>
                      </a:r>
                      <a:r>
                        <a:rPr lang="en-GB" sz="900" b="0" spc="-70">
                          <a:solidFill>
                            <a:schemeClr val="tx1"/>
                          </a:solidFill>
                          <a:effectLst/>
                        </a:rPr>
                        <a:t> </a:t>
                      </a:r>
                      <a:r>
                        <a:rPr lang="en-GB" sz="900" b="0" spc="-55">
                          <a:solidFill>
                            <a:schemeClr val="tx1"/>
                          </a:solidFill>
                          <a:effectLst/>
                        </a:rPr>
                        <a:t>measures</a:t>
                      </a:r>
                      <a:r>
                        <a:rPr lang="en-GB" sz="900" b="0" spc="-70">
                          <a:solidFill>
                            <a:schemeClr val="tx1"/>
                          </a:solidFill>
                          <a:effectLst/>
                        </a:rPr>
                        <a:t> </a:t>
                      </a:r>
                      <a:r>
                        <a:rPr lang="en-GB" sz="900" b="0" spc="-55">
                          <a:solidFill>
                            <a:schemeClr val="tx1"/>
                          </a:solidFill>
                          <a:effectLst/>
                        </a:rPr>
                        <a:t>without</a:t>
                      </a:r>
                      <a:r>
                        <a:rPr lang="en-GB" sz="900" b="0" spc="-75">
                          <a:solidFill>
                            <a:schemeClr val="tx1"/>
                          </a:solidFill>
                          <a:effectLst/>
                        </a:rPr>
                        <a:t> </a:t>
                      </a:r>
                      <a:r>
                        <a:rPr lang="en-GB" sz="900" b="0" spc="-55">
                          <a:solidFill>
                            <a:schemeClr val="tx1"/>
                          </a:solidFill>
                          <a:effectLst/>
                        </a:rPr>
                        <a:t>direct supervision.</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2593118575"/>
                  </a:ext>
                </a:extLst>
              </a:tr>
              <a:tr h="325364">
                <a:tc vMerge="1">
                  <a:txBody>
                    <a:bodyPr/>
                    <a:lstStyle/>
                    <a:p>
                      <a:endParaRPr lang="en-GB"/>
                    </a:p>
                  </a:txBody>
                  <a:tcPr/>
                </a:tc>
                <a:tc>
                  <a:txBody>
                    <a:bodyPr/>
                    <a:lstStyle/>
                    <a:p>
                      <a:pPr marL="71755" marR="99060" indent="-107950">
                        <a:spcBef>
                          <a:spcPts val="315"/>
                        </a:spcBef>
                        <a:spcAft>
                          <a:spcPts val="0"/>
                        </a:spcAft>
                      </a:pPr>
                      <a:r>
                        <a:rPr lang="en-GB" sz="900" b="0">
                          <a:solidFill>
                            <a:schemeClr val="tx1"/>
                          </a:solidFill>
                          <a:effectLst/>
                        </a:rPr>
                        <a:t>Expressive Arts and Design</a:t>
                      </a:r>
                      <a:endParaRPr lang="en-GB" sz="900" b="0">
                        <a:solidFill>
                          <a:schemeClr val="tx1"/>
                        </a:solidFill>
                        <a:effectLst/>
                        <a:latin typeface="Roboto"/>
                        <a:ea typeface="Roboto"/>
                        <a:cs typeface="Roboto"/>
                      </a:endParaRPr>
                    </a:p>
                  </a:txBody>
                  <a:tcPr marL="0" marR="0" marT="0" marB="0"/>
                </a:tc>
                <a:tc>
                  <a:txBody>
                    <a:bodyPr/>
                    <a:lstStyle/>
                    <a:p>
                      <a:pPr marL="71755" marR="313055" indent="-107950">
                        <a:spcBef>
                          <a:spcPts val="315"/>
                        </a:spcBef>
                        <a:spcAft>
                          <a:spcPts val="0"/>
                        </a:spcAft>
                      </a:pPr>
                      <a:r>
                        <a:rPr lang="en-GB" sz="900" b="0">
                          <a:solidFill>
                            <a:schemeClr val="tx1"/>
                          </a:solidFill>
                          <a:effectLst/>
                        </a:rPr>
                        <a:t>Being Imaginative</a:t>
                      </a:r>
                      <a:endParaRPr lang="en-GB" sz="900" b="0">
                        <a:solidFill>
                          <a:schemeClr val="tx1"/>
                        </a:solidFill>
                        <a:effectLst/>
                        <a:latin typeface="Roboto"/>
                        <a:ea typeface="Roboto"/>
                        <a:cs typeface="Roboto"/>
                      </a:endParaRPr>
                    </a:p>
                  </a:txBody>
                  <a:tcPr marL="0" marR="0" marT="0" marB="0"/>
                </a:tc>
                <a:tc>
                  <a:txBody>
                    <a:bodyPr/>
                    <a:lstStyle/>
                    <a:p>
                      <a:pPr marL="342900" marR="58420" lvl="0" indent="-342900">
                        <a:lnSpc>
                          <a:spcPct val="111000"/>
                        </a:lnSpc>
                        <a:spcBef>
                          <a:spcPts val="315"/>
                        </a:spcBef>
                        <a:spcAft>
                          <a:spcPts val="0"/>
                        </a:spcAft>
                        <a:buClr>
                          <a:srgbClr val="231F20"/>
                        </a:buClr>
                        <a:buSzPts val="1000"/>
                        <a:buFont typeface="Roboto"/>
                        <a:buChar char="•"/>
                        <a:tabLst>
                          <a:tab pos="180340" algn="l"/>
                        </a:tabLst>
                      </a:pPr>
                      <a:r>
                        <a:rPr lang="en-GB" sz="900" b="0" spc="-25">
                          <a:solidFill>
                            <a:schemeClr val="tx1"/>
                          </a:solidFill>
                          <a:effectLst/>
                        </a:rPr>
                        <a:t>To</a:t>
                      </a:r>
                      <a:r>
                        <a:rPr lang="en-GB" sz="900" b="0" spc="-75">
                          <a:solidFill>
                            <a:schemeClr val="tx1"/>
                          </a:solidFill>
                          <a:effectLst/>
                        </a:rPr>
                        <a:t> </a:t>
                      </a:r>
                      <a:r>
                        <a:rPr lang="en-GB" sz="900" b="0" spc="-60">
                          <a:solidFill>
                            <a:schemeClr val="tx1"/>
                          </a:solidFill>
                          <a:effectLst/>
                        </a:rPr>
                        <a:t>initiate</a:t>
                      </a:r>
                      <a:r>
                        <a:rPr lang="en-GB" sz="900" b="0" spc="-70">
                          <a:solidFill>
                            <a:schemeClr val="tx1"/>
                          </a:solidFill>
                          <a:effectLst/>
                        </a:rPr>
                        <a:t> </a:t>
                      </a:r>
                      <a:r>
                        <a:rPr lang="en-GB" sz="900" b="0" spc="-60">
                          <a:solidFill>
                            <a:schemeClr val="tx1"/>
                          </a:solidFill>
                          <a:effectLst/>
                        </a:rPr>
                        <a:t>new</a:t>
                      </a:r>
                      <a:r>
                        <a:rPr lang="en-GB" sz="900" b="0" spc="-75">
                          <a:solidFill>
                            <a:schemeClr val="tx1"/>
                          </a:solidFill>
                          <a:effectLst/>
                        </a:rPr>
                        <a:t> </a:t>
                      </a:r>
                      <a:r>
                        <a:rPr lang="en-GB" sz="900" b="0" spc="-60">
                          <a:solidFill>
                            <a:schemeClr val="tx1"/>
                          </a:solidFill>
                          <a:effectLst/>
                        </a:rPr>
                        <a:t>combinations</a:t>
                      </a:r>
                      <a:r>
                        <a:rPr lang="en-GB" sz="900" b="0" spc="-70">
                          <a:solidFill>
                            <a:schemeClr val="tx1"/>
                          </a:solidFill>
                          <a:effectLst/>
                        </a:rPr>
                        <a:t> </a:t>
                      </a:r>
                      <a:r>
                        <a:rPr lang="en-GB" sz="900" b="0" spc="-60">
                          <a:solidFill>
                            <a:schemeClr val="tx1"/>
                          </a:solidFill>
                          <a:effectLst/>
                        </a:rPr>
                        <a:t>of</a:t>
                      </a:r>
                      <a:r>
                        <a:rPr lang="en-GB" sz="900" b="0" spc="-70">
                          <a:solidFill>
                            <a:schemeClr val="tx1"/>
                          </a:solidFill>
                          <a:effectLst/>
                        </a:rPr>
                        <a:t> </a:t>
                      </a:r>
                      <a:r>
                        <a:rPr lang="en-GB" sz="900" b="0" spc="-60">
                          <a:solidFill>
                            <a:schemeClr val="tx1"/>
                          </a:solidFill>
                          <a:effectLst/>
                        </a:rPr>
                        <a:t>movement</a:t>
                      </a:r>
                      <a:r>
                        <a:rPr lang="en-GB" sz="900" b="0" spc="-75">
                          <a:solidFill>
                            <a:schemeClr val="tx1"/>
                          </a:solidFill>
                          <a:effectLst/>
                        </a:rPr>
                        <a:t> </a:t>
                      </a:r>
                      <a:r>
                        <a:rPr lang="en-GB" sz="900" b="0" spc="-60">
                          <a:solidFill>
                            <a:schemeClr val="tx1"/>
                          </a:solidFill>
                          <a:effectLst/>
                        </a:rPr>
                        <a:t>and</a:t>
                      </a:r>
                      <a:r>
                        <a:rPr lang="en-GB" sz="900" b="0" spc="-70">
                          <a:solidFill>
                            <a:schemeClr val="tx1"/>
                          </a:solidFill>
                          <a:effectLst/>
                        </a:rPr>
                        <a:t> </a:t>
                      </a:r>
                      <a:r>
                        <a:rPr lang="en-GB" sz="900" b="0" spc="-60">
                          <a:solidFill>
                            <a:schemeClr val="tx1"/>
                          </a:solidFill>
                          <a:effectLst/>
                        </a:rPr>
                        <a:t>gesture</a:t>
                      </a:r>
                      <a:r>
                        <a:rPr lang="en-GB" sz="900" b="0" spc="-70">
                          <a:solidFill>
                            <a:schemeClr val="tx1"/>
                          </a:solidFill>
                          <a:effectLst/>
                        </a:rPr>
                        <a:t> </a:t>
                      </a:r>
                      <a:r>
                        <a:rPr lang="en-GB" sz="900" b="0" spc="-60">
                          <a:solidFill>
                            <a:schemeClr val="tx1"/>
                          </a:solidFill>
                          <a:effectLst/>
                        </a:rPr>
                        <a:t>in</a:t>
                      </a:r>
                      <a:r>
                        <a:rPr lang="en-GB" sz="900" b="0" spc="-75">
                          <a:solidFill>
                            <a:schemeClr val="tx1"/>
                          </a:solidFill>
                          <a:effectLst/>
                        </a:rPr>
                        <a:t> </a:t>
                      </a:r>
                      <a:r>
                        <a:rPr lang="en-GB" sz="900" b="0" spc="-60">
                          <a:solidFill>
                            <a:schemeClr val="tx1"/>
                          </a:solidFill>
                          <a:effectLst/>
                        </a:rPr>
                        <a:t>order to</a:t>
                      </a:r>
                      <a:r>
                        <a:rPr lang="en-GB" sz="900" b="0" spc="-55">
                          <a:solidFill>
                            <a:schemeClr val="tx1"/>
                          </a:solidFill>
                          <a:effectLst/>
                        </a:rPr>
                        <a:t> </a:t>
                      </a:r>
                      <a:r>
                        <a:rPr lang="en-GB" sz="900" b="0" spc="-60">
                          <a:solidFill>
                            <a:schemeClr val="tx1"/>
                          </a:solidFill>
                          <a:effectLst/>
                        </a:rPr>
                        <a:t>express</a:t>
                      </a:r>
                      <a:r>
                        <a:rPr lang="en-GB" sz="900" b="0" spc="-55">
                          <a:solidFill>
                            <a:schemeClr val="tx1"/>
                          </a:solidFill>
                          <a:effectLst/>
                        </a:rPr>
                        <a:t> </a:t>
                      </a:r>
                      <a:r>
                        <a:rPr lang="en-GB" sz="900" b="0" spc="-60">
                          <a:solidFill>
                            <a:schemeClr val="tx1"/>
                          </a:solidFill>
                          <a:effectLst/>
                        </a:rPr>
                        <a:t>and</a:t>
                      </a:r>
                      <a:r>
                        <a:rPr lang="en-GB" sz="900" b="0" spc="-50">
                          <a:solidFill>
                            <a:schemeClr val="tx1"/>
                          </a:solidFill>
                          <a:effectLst/>
                        </a:rPr>
                        <a:t> </a:t>
                      </a:r>
                      <a:r>
                        <a:rPr lang="en-GB" sz="900" b="0" spc="-60">
                          <a:solidFill>
                            <a:schemeClr val="tx1"/>
                          </a:solidFill>
                          <a:effectLst/>
                        </a:rPr>
                        <a:t>respond</a:t>
                      </a:r>
                      <a:r>
                        <a:rPr lang="en-GB" sz="900" b="0" spc="-55">
                          <a:solidFill>
                            <a:schemeClr val="tx1"/>
                          </a:solidFill>
                          <a:effectLst/>
                        </a:rPr>
                        <a:t> </a:t>
                      </a:r>
                      <a:r>
                        <a:rPr lang="en-GB" sz="900" b="0" spc="-60">
                          <a:solidFill>
                            <a:schemeClr val="tx1"/>
                          </a:solidFill>
                          <a:effectLst/>
                        </a:rPr>
                        <a:t>to</a:t>
                      </a:r>
                      <a:r>
                        <a:rPr lang="en-GB" sz="900" b="0" spc="-50">
                          <a:solidFill>
                            <a:schemeClr val="tx1"/>
                          </a:solidFill>
                          <a:effectLst/>
                        </a:rPr>
                        <a:t> </a:t>
                      </a:r>
                      <a:r>
                        <a:rPr lang="en-GB" sz="900" b="0" spc="-60">
                          <a:solidFill>
                            <a:schemeClr val="tx1"/>
                          </a:solidFill>
                          <a:effectLst/>
                        </a:rPr>
                        <a:t>feelings, ideas</a:t>
                      </a:r>
                      <a:r>
                        <a:rPr lang="en-GB" sz="900" b="0" spc="-55">
                          <a:solidFill>
                            <a:schemeClr val="tx1"/>
                          </a:solidFill>
                          <a:effectLst/>
                        </a:rPr>
                        <a:t> </a:t>
                      </a:r>
                      <a:r>
                        <a:rPr lang="en-GB" sz="900" b="0" spc="-60">
                          <a:solidFill>
                            <a:schemeClr val="tx1"/>
                          </a:solidFill>
                          <a:effectLst/>
                        </a:rPr>
                        <a:t>and</a:t>
                      </a:r>
                      <a:r>
                        <a:rPr lang="en-GB" sz="900" b="0" spc="-50">
                          <a:solidFill>
                            <a:schemeClr val="tx1"/>
                          </a:solidFill>
                          <a:effectLst/>
                        </a:rPr>
                        <a:t> </a:t>
                      </a:r>
                      <a:r>
                        <a:rPr lang="en-GB" sz="900" b="0" spc="-60">
                          <a:solidFill>
                            <a:schemeClr val="tx1"/>
                          </a:solidFill>
                          <a:effectLst/>
                        </a:rPr>
                        <a:t>experiences.</a:t>
                      </a:r>
                      <a:endParaRPr lang="en-GB" sz="900" b="0" spc="-6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4178535268"/>
                  </a:ext>
                </a:extLst>
              </a:tr>
              <a:tr h="606030">
                <a:tc rowSpan="3">
                  <a:txBody>
                    <a:bodyPr/>
                    <a:lstStyle/>
                    <a:p>
                      <a:pPr marL="71755" indent="-107950">
                        <a:spcBef>
                          <a:spcPts val="315"/>
                        </a:spcBef>
                        <a:spcAft>
                          <a:spcPts val="0"/>
                        </a:spcAft>
                      </a:pPr>
                      <a:r>
                        <a:rPr lang="en-GB" sz="900" dirty="0">
                          <a:solidFill>
                            <a:schemeClr val="tx1"/>
                          </a:solidFill>
                          <a:effectLst/>
                        </a:rPr>
                        <a:t>ELG</a:t>
                      </a:r>
                      <a:endParaRPr lang="en-GB" sz="900" dirty="0">
                        <a:solidFill>
                          <a:schemeClr val="tx1"/>
                        </a:solidFill>
                        <a:effectLst/>
                        <a:latin typeface="Roboto"/>
                        <a:ea typeface="Roboto"/>
                        <a:cs typeface="Roboto"/>
                      </a:endParaRPr>
                    </a:p>
                  </a:txBody>
                  <a:tcPr marL="0" marR="0" marT="0" marB="0"/>
                </a:tc>
                <a:tc rowSpan="2">
                  <a:txBody>
                    <a:bodyPr/>
                    <a:lstStyle/>
                    <a:p>
                      <a:pPr marL="71755" marR="226695" indent="-107950">
                        <a:spcBef>
                          <a:spcPts val="315"/>
                        </a:spcBef>
                        <a:spcAft>
                          <a:spcPts val="0"/>
                        </a:spcAft>
                      </a:pPr>
                      <a:r>
                        <a:rPr lang="en-GB" sz="900" b="0">
                          <a:solidFill>
                            <a:schemeClr val="tx1"/>
                          </a:solidFill>
                          <a:effectLst/>
                        </a:rPr>
                        <a:t>Physical Development</a:t>
                      </a:r>
                      <a:endParaRPr lang="en-GB" sz="900" b="0">
                        <a:solidFill>
                          <a:schemeClr val="tx1"/>
                        </a:solidFill>
                        <a:effectLst/>
                        <a:latin typeface="Roboto"/>
                        <a:ea typeface="Roboto"/>
                        <a:cs typeface="Roboto"/>
                      </a:endParaRPr>
                    </a:p>
                  </a:txBody>
                  <a:tcPr marL="0" marR="0" marT="0" marB="0"/>
                </a:tc>
                <a:tc>
                  <a:txBody>
                    <a:bodyPr/>
                    <a:lstStyle/>
                    <a:p>
                      <a:pPr marL="71755" indent="-107950">
                        <a:spcBef>
                          <a:spcPts val="315"/>
                        </a:spcBef>
                        <a:spcAft>
                          <a:spcPts val="0"/>
                        </a:spcAft>
                      </a:pPr>
                      <a:r>
                        <a:rPr lang="en-GB" sz="900" b="0">
                          <a:solidFill>
                            <a:schemeClr val="tx1"/>
                          </a:solidFill>
                          <a:effectLst/>
                        </a:rPr>
                        <a:t>Moving</a:t>
                      </a:r>
                    </a:p>
                    <a:p>
                      <a:pPr marL="71755" indent="-107950">
                        <a:spcBef>
                          <a:spcPts val="315"/>
                        </a:spcBef>
                        <a:spcAft>
                          <a:spcPts val="0"/>
                        </a:spcAft>
                      </a:pPr>
                      <a:r>
                        <a:rPr lang="en-GB" sz="900" b="0">
                          <a:solidFill>
                            <a:schemeClr val="tx1"/>
                          </a:solidFill>
                          <a:effectLst/>
                        </a:rPr>
                        <a:t>and Handling</a:t>
                      </a:r>
                      <a:endParaRPr lang="en-GB" sz="900" b="0">
                        <a:solidFill>
                          <a:schemeClr val="tx1"/>
                        </a:solidFill>
                        <a:effectLst/>
                        <a:latin typeface="Roboto"/>
                        <a:ea typeface="Roboto"/>
                        <a:cs typeface="Roboto"/>
                      </a:endParaRPr>
                    </a:p>
                  </a:txBody>
                  <a:tcPr marL="0" marR="0" marT="0" marB="0"/>
                </a:tc>
                <a:tc>
                  <a:txBody>
                    <a:bodyPr/>
                    <a:lstStyle/>
                    <a:p>
                      <a:pPr marL="342900" marR="290830" lvl="0" indent="-342900">
                        <a:lnSpc>
                          <a:spcPct val="111000"/>
                        </a:lnSpc>
                        <a:spcBef>
                          <a:spcPts val="315"/>
                        </a:spcBef>
                        <a:spcAft>
                          <a:spcPts val="0"/>
                        </a:spcAft>
                        <a:buClr>
                          <a:srgbClr val="231F20"/>
                        </a:buClr>
                        <a:buSzPts val="1000"/>
                        <a:buFont typeface="Roboto"/>
                        <a:buChar char="•"/>
                        <a:tabLst>
                          <a:tab pos="180340" algn="l"/>
                        </a:tabLst>
                      </a:pPr>
                      <a:r>
                        <a:rPr lang="en-GB" sz="900" b="0" spc="-25">
                          <a:solidFill>
                            <a:schemeClr val="tx1"/>
                          </a:solidFill>
                          <a:effectLst/>
                        </a:rPr>
                        <a:t>To</a:t>
                      </a:r>
                      <a:r>
                        <a:rPr lang="en-GB" sz="900" b="0" spc="-65">
                          <a:solidFill>
                            <a:schemeClr val="tx1"/>
                          </a:solidFill>
                          <a:effectLst/>
                        </a:rPr>
                        <a:t> </a:t>
                      </a:r>
                      <a:r>
                        <a:rPr lang="en-GB" sz="900" b="0" spc="-75">
                          <a:solidFill>
                            <a:schemeClr val="tx1"/>
                          </a:solidFill>
                          <a:effectLst/>
                        </a:rPr>
                        <a:t>show</a:t>
                      </a:r>
                      <a:r>
                        <a:rPr lang="en-GB" sz="900" b="0" spc="-60">
                          <a:solidFill>
                            <a:schemeClr val="tx1"/>
                          </a:solidFill>
                          <a:effectLst/>
                        </a:rPr>
                        <a:t> </a:t>
                      </a:r>
                      <a:r>
                        <a:rPr lang="en-GB" sz="900" b="0" spc="-75">
                          <a:solidFill>
                            <a:schemeClr val="tx1"/>
                          </a:solidFill>
                          <a:effectLst/>
                        </a:rPr>
                        <a:t>good</a:t>
                      </a:r>
                      <a:r>
                        <a:rPr lang="en-GB" sz="900" b="0" spc="-55">
                          <a:solidFill>
                            <a:schemeClr val="tx1"/>
                          </a:solidFill>
                          <a:effectLst/>
                        </a:rPr>
                        <a:t> </a:t>
                      </a:r>
                      <a:r>
                        <a:rPr lang="en-GB" sz="900" b="0" spc="-75">
                          <a:solidFill>
                            <a:schemeClr val="tx1"/>
                          </a:solidFill>
                          <a:effectLst/>
                        </a:rPr>
                        <a:t>control</a:t>
                      </a:r>
                      <a:r>
                        <a:rPr lang="en-GB" sz="900" b="0" spc="-65">
                          <a:solidFill>
                            <a:schemeClr val="tx1"/>
                          </a:solidFill>
                          <a:effectLst/>
                        </a:rPr>
                        <a:t> </a:t>
                      </a:r>
                      <a:r>
                        <a:rPr lang="en-GB" sz="900" b="0" spc="-75">
                          <a:solidFill>
                            <a:schemeClr val="tx1"/>
                          </a:solidFill>
                          <a:effectLst/>
                        </a:rPr>
                        <a:t>and</a:t>
                      </a:r>
                      <a:r>
                        <a:rPr lang="en-GB" sz="900" b="0" spc="-60">
                          <a:solidFill>
                            <a:schemeClr val="tx1"/>
                          </a:solidFill>
                          <a:effectLst/>
                        </a:rPr>
                        <a:t> </a:t>
                      </a:r>
                      <a:r>
                        <a:rPr lang="en-GB" sz="900" b="0" spc="-75">
                          <a:solidFill>
                            <a:schemeClr val="tx1"/>
                          </a:solidFill>
                          <a:effectLst/>
                        </a:rPr>
                        <a:t>co-ordination</a:t>
                      </a:r>
                      <a:r>
                        <a:rPr lang="en-GB" sz="900" b="0" spc="-60">
                          <a:solidFill>
                            <a:schemeClr val="tx1"/>
                          </a:solidFill>
                          <a:effectLst/>
                        </a:rPr>
                        <a:t> </a:t>
                      </a:r>
                      <a:r>
                        <a:rPr lang="en-GB" sz="900" b="0" spc="-75">
                          <a:solidFill>
                            <a:schemeClr val="tx1"/>
                          </a:solidFill>
                          <a:effectLst/>
                        </a:rPr>
                        <a:t>in</a:t>
                      </a:r>
                      <a:r>
                        <a:rPr lang="en-GB" sz="900" b="0" spc="-60">
                          <a:solidFill>
                            <a:schemeClr val="tx1"/>
                          </a:solidFill>
                          <a:effectLst/>
                        </a:rPr>
                        <a:t> </a:t>
                      </a:r>
                      <a:r>
                        <a:rPr lang="en-GB" sz="900" b="0" spc="-75">
                          <a:solidFill>
                            <a:schemeClr val="tx1"/>
                          </a:solidFill>
                          <a:effectLst/>
                        </a:rPr>
                        <a:t>large</a:t>
                      </a:r>
                      <a:r>
                        <a:rPr lang="en-GB" sz="900" b="0" spc="-55">
                          <a:solidFill>
                            <a:schemeClr val="tx1"/>
                          </a:solidFill>
                          <a:effectLst/>
                        </a:rPr>
                        <a:t> </a:t>
                      </a:r>
                      <a:r>
                        <a:rPr lang="en-GB" sz="900" b="0" spc="-75">
                          <a:solidFill>
                            <a:schemeClr val="tx1"/>
                          </a:solidFill>
                          <a:effectLst/>
                        </a:rPr>
                        <a:t>and</a:t>
                      </a:r>
                      <a:r>
                        <a:rPr lang="en-GB" sz="900" b="0" spc="-60">
                          <a:solidFill>
                            <a:schemeClr val="tx1"/>
                          </a:solidFill>
                          <a:effectLst/>
                        </a:rPr>
                        <a:t> </a:t>
                      </a:r>
                      <a:r>
                        <a:rPr lang="en-GB" sz="900" b="0" spc="-75">
                          <a:solidFill>
                            <a:schemeClr val="tx1"/>
                          </a:solidFill>
                          <a:effectLst/>
                        </a:rPr>
                        <a:t>small movements. They move confidently in a range of ways, safely</a:t>
                      </a:r>
                      <a:r>
                        <a:rPr lang="en-GB" sz="900" b="0" spc="-60">
                          <a:solidFill>
                            <a:schemeClr val="tx1"/>
                          </a:solidFill>
                          <a:effectLst/>
                        </a:rPr>
                        <a:t> </a:t>
                      </a:r>
                      <a:r>
                        <a:rPr lang="en-GB" sz="900" b="0" spc="-75">
                          <a:solidFill>
                            <a:schemeClr val="tx1"/>
                          </a:solidFill>
                          <a:effectLst/>
                        </a:rPr>
                        <a:t>negotiating</a:t>
                      </a:r>
                      <a:r>
                        <a:rPr lang="en-GB" sz="900" b="0" spc="-65">
                          <a:solidFill>
                            <a:schemeClr val="tx1"/>
                          </a:solidFill>
                          <a:effectLst/>
                        </a:rPr>
                        <a:t> </a:t>
                      </a:r>
                      <a:r>
                        <a:rPr lang="en-GB" sz="900" b="0" spc="-75">
                          <a:solidFill>
                            <a:schemeClr val="tx1"/>
                          </a:solidFill>
                          <a:effectLst/>
                        </a:rPr>
                        <a:t>space. They</a:t>
                      </a:r>
                      <a:r>
                        <a:rPr lang="en-GB" sz="900" b="0" spc="-55">
                          <a:solidFill>
                            <a:schemeClr val="tx1"/>
                          </a:solidFill>
                          <a:effectLst/>
                        </a:rPr>
                        <a:t> </a:t>
                      </a:r>
                      <a:r>
                        <a:rPr lang="en-GB" sz="900" b="0" spc="-75">
                          <a:solidFill>
                            <a:schemeClr val="tx1"/>
                          </a:solidFill>
                          <a:effectLst/>
                        </a:rPr>
                        <a:t>handle</a:t>
                      </a:r>
                      <a:r>
                        <a:rPr lang="en-GB" sz="900" b="0" spc="-65">
                          <a:solidFill>
                            <a:schemeClr val="tx1"/>
                          </a:solidFill>
                          <a:effectLst/>
                        </a:rPr>
                        <a:t> </a:t>
                      </a:r>
                      <a:r>
                        <a:rPr lang="en-GB" sz="900" b="0" spc="-75">
                          <a:solidFill>
                            <a:schemeClr val="tx1"/>
                          </a:solidFill>
                          <a:effectLst/>
                        </a:rPr>
                        <a:t>equipment</a:t>
                      </a:r>
                      <a:r>
                        <a:rPr lang="en-GB" sz="900" b="0" spc="-55">
                          <a:solidFill>
                            <a:schemeClr val="tx1"/>
                          </a:solidFill>
                          <a:effectLst/>
                        </a:rPr>
                        <a:t> </a:t>
                      </a:r>
                      <a:r>
                        <a:rPr lang="en-GB" sz="900" b="0" spc="-75">
                          <a:solidFill>
                            <a:schemeClr val="tx1"/>
                          </a:solidFill>
                          <a:effectLst/>
                        </a:rPr>
                        <a:t>and</a:t>
                      </a:r>
                      <a:r>
                        <a:rPr lang="en-GB" sz="900" b="0" spc="-60">
                          <a:solidFill>
                            <a:schemeClr val="tx1"/>
                          </a:solidFill>
                          <a:effectLst/>
                        </a:rPr>
                        <a:t> </a:t>
                      </a:r>
                      <a:r>
                        <a:rPr lang="en-GB" sz="900" b="0" spc="-75">
                          <a:solidFill>
                            <a:schemeClr val="tx1"/>
                          </a:solidFill>
                          <a:effectLst/>
                        </a:rPr>
                        <a:t>tools effectively,</a:t>
                      </a:r>
                      <a:r>
                        <a:rPr lang="en-GB" sz="900" b="0" spc="-55">
                          <a:solidFill>
                            <a:schemeClr val="tx1"/>
                          </a:solidFill>
                          <a:effectLst/>
                        </a:rPr>
                        <a:t> </a:t>
                      </a:r>
                      <a:r>
                        <a:rPr lang="en-GB" sz="900" b="0" spc="-75">
                          <a:solidFill>
                            <a:schemeClr val="tx1"/>
                          </a:solidFill>
                          <a:effectLst/>
                        </a:rPr>
                        <a:t>including</a:t>
                      </a:r>
                      <a:r>
                        <a:rPr lang="en-GB" sz="900" b="0" spc="-55">
                          <a:solidFill>
                            <a:schemeClr val="tx1"/>
                          </a:solidFill>
                          <a:effectLst/>
                        </a:rPr>
                        <a:t> </a:t>
                      </a:r>
                      <a:r>
                        <a:rPr lang="en-GB" sz="900" b="0" spc="-75">
                          <a:solidFill>
                            <a:schemeClr val="tx1"/>
                          </a:solidFill>
                          <a:effectLst/>
                        </a:rPr>
                        <a:t>pencils</a:t>
                      </a:r>
                      <a:r>
                        <a:rPr lang="en-GB" sz="900" b="0" spc="-55">
                          <a:solidFill>
                            <a:schemeClr val="tx1"/>
                          </a:solidFill>
                          <a:effectLst/>
                        </a:rPr>
                        <a:t> </a:t>
                      </a:r>
                      <a:r>
                        <a:rPr lang="en-GB" sz="900" b="0" spc="-75">
                          <a:solidFill>
                            <a:schemeClr val="tx1"/>
                          </a:solidFill>
                          <a:effectLst/>
                        </a:rPr>
                        <a:t>for</a:t>
                      </a:r>
                      <a:r>
                        <a:rPr lang="en-GB" sz="900" b="0" spc="-55">
                          <a:solidFill>
                            <a:schemeClr val="tx1"/>
                          </a:solidFill>
                          <a:effectLst/>
                        </a:rPr>
                        <a:t> </a:t>
                      </a:r>
                      <a:r>
                        <a:rPr lang="en-GB" sz="900" b="0" spc="-75">
                          <a:solidFill>
                            <a:schemeClr val="tx1"/>
                          </a:solidFill>
                          <a:effectLst/>
                        </a:rPr>
                        <a:t>writing.</a:t>
                      </a:r>
                      <a:endParaRPr lang="en-GB" sz="900" b="0" spc="-7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2484085113"/>
                  </a:ext>
                </a:extLst>
              </a:tr>
              <a:tr h="465697">
                <a:tc vMerge="1">
                  <a:txBody>
                    <a:bodyPr/>
                    <a:lstStyle/>
                    <a:p>
                      <a:endParaRPr lang="en-GB"/>
                    </a:p>
                  </a:txBody>
                  <a:tcPr/>
                </a:tc>
                <a:tc vMerge="1">
                  <a:txBody>
                    <a:bodyPr/>
                    <a:lstStyle/>
                    <a:p>
                      <a:endParaRPr lang="en-GB"/>
                    </a:p>
                  </a:txBody>
                  <a:tcPr/>
                </a:tc>
                <a:tc>
                  <a:txBody>
                    <a:bodyPr/>
                    <a:lstStyle/>
                    <a:p>
                      <a:pPr marL="71755" indent="-107950">
                        <a:spcBef>
                          <a:spcPts val="315"/>
                        </a:spcBef>
                        <a:spcAft>
                          <a:spcPts val="0"/>
                        </a:spcAft>
                      </a:pPr>
                      <a:r>
                        <a:rPr lang="en-GB" sz="900" b="0">
                          <a:solidFill>
                            <a:schemeClr val="tx1"/>
                          </a:solidFill>
                          <a:effectLst/>
                        </a:rPr>
                        <a:t>Health</a:t>
                      </a:r>
                    </a:p>
                    <a:p>
                      <a:pPr marL="71755" indent="-107950">
                        <a:spcBef>
                          <a:spcPts val="315"/>
                        </a:spcBef>
                        <a:spcAft>
                          <a:spcPts val="0"/>
                        </a:spcAft>
                      </a:pPr>
                      <a:r>
                        <a:rPr lang="en-GB" sz="900" b="0">
                          <a:solidFill>
                            <a:schemeClr val="tx1"/>
                          </a:solidFill>
                          <a:effectLst/>
                        </a:rPr>
                        <a:t>and Self-Care</a:t>
                      </a:r>
                      <a:endParaRPr lang="en-GB" sz="900" b="0">
                        <a:solidFill>
                          <a:schemeClr val="tx1"/>
                        </a:solidFill>
                        <a:effectLst/>
                        <a:latin typeface="Roboto"/>
                        <a:ea typeface="Roboto"/>
                        <a:cs typeface="Roboto"/>
                      </a:endParaRPr>
                    </a:p>
                  </a:txBody>
                  <a:tcPr marL="0" marR="0" marT="0" marB="0"/>
                </a:tc>
                <a:tc>
                  <a:txBody>
                    <a:bodyPr/>
                    <a:lstStyle/>
                    <a:p>
                      <a:pPr marL="342900" marR="474980" lvl="0" indent="-342900">
                        <a:lnSpc>
                          <a:spcPct val="111000"/>
                        </a:lnSpc>
                        <a:spcBef>
                          <a:spcPts val="315"/>
                        </a:spcBef>
                        <a:spcAft>
                          <a:spcPts val="0"/>
                        </a:spcAft>
                        <a:buClr>
                          <a:srgbClr val="231F20"/>
                        </a:buClr>
                        <a:buSzPts val="1000"/>
                        <a:buFont typeface="Roboto"/>
                        <a:buChar char="•"/>
                        <a:tabLst>
                          <a:tab pos="180340" algn="l"/>
                        </a:tabLst>
                      </a:pPr>
                      <a:r>
                        <a:rPr lang="en-GB" sz="900" b="0" spc="-25">
                          <a:solidFill>
                            <a:schemeClr val="tx1"/>
                          </a:solidFill>
                          <a:effectLst/>
                        </a:rPr>
                        <a:t>To </a:t>
                      </a:r>
                      <a:r>
                        <a:rPr lang="en-GB" sz="900" b="0" spc="-55">
                          <a:solidFill>
                            <a:schemeClr val="tx1"/>
                          </a:solidFill>
                          <a:effectLst/>
                        </a:rPr>
                        <a:t>know the importance for good health of physical exercise,</a:t>
                      </a:r>
                      <a:r>
                        <a:rPr lang="en-GB" sz="900" b="0" spc="-65">
                          <a:solidFill>
                            <a:schemeClr val="tx1"/>
                          </a:solidFill>
                          <a:effectLst/>
                        </a:rPr>
                        <a:t> </a:t>
                      </a:r>
                      <a:r>
                        <a:rPr lang="en-GB" sz="900" b="0" spc="-55">
                          <a:solidFill>
                            <a:schemeClr val="tx1"/>
                          </a:solidFill>
                          <a:effectLst/>
                        </a:rPr>
                        <a:t>and</a:t>
                      </a:r>
                      <a:r>
                        <a:rPr lang="en-GB" sz="900" b="0" spc="-60">
                          <a:solidFill>
                            <a:schemeClr val="tx1"/>
                          </a:solidFill>
                          <a:effectLst/>
                        </a:rPr>
                        <a:t> </a:t>
                      </a:r>
                      <a:r>
                        <a:rPr lang="en-GB" sz="900" b="0" spc="-55">
                          <a:solidFill>
                            <a:schemeClr val="tx1"/>
                          </a:solidFill>
                          <a:effectLst/>
                        </a:rPr>
                        <a:t>a healthy</a:t>
                      </a:r>
                      <a:r>
                        <a:rPr lang="en-GB" sz="900" b="0" spc="-65">
                          <a:solidFill>
                            <a:schemeClr val="tx1"/>
                          </a:solidFill>
                          <a:effectLst/>
                        </a:rPr>
                        <a:t> </a:t>
                      </a:r>
                      <a:r>
                        <a:rPr lang="en-GB" sz="900" b="0" spc="-55">
                          <a:solidFill>
                            <a:schemeClr val="tx1"/>
                          </a:solidFill>
                          <a:effectLst/>
                        </a:rPr>
                        <a:t>diet,</a:t>
                      </a:r>
                      <a:r>
                        <a:rPr lang="en-GB" sz="900" b="0" spc="-65">
                          <a:solidFill>
                            <a:schemeClr val="tx1"/>
                          </a:solidFill>
                          <a:effectLst/>
                        </a:rPr>
                        <a:t> </a:t>
                      </a:r>
                      <a:r>
                        <a:rPr lang="en-GB" sz="900" b="0" spc="-55">
                          <a:solidFill>
                            <a:schemeClr val="tx1"/>
                          </a:solidFill>
                          <a:effectLst/>
                        </a:rPr>
                        <a:t>and talk</a:t>
                      </a:r>
                      <a:r>
                        <a:rPr lang="en-GB" sz="900" b="0" spc="-60">
                          <a:solidFill>
                            <a:schemeClr val="tx1"/>
                          </a:solidFill>
                          <a:effectLst/>
                        </a:rPr>
                        <a:t> </a:t>
                      </a:r>
                      <a:r>
                        <a:rPr lang="en-GB" sz="900" b="0" spc="-55">
                          <a:solidFill>
                            <a:schemeClr val="tx1"/>
                          </a:solidFill>
                          <a:effectLst/>
                        </a:rPr>
                        <a:t>about</a:t>
                      </a:r>
                      <a:r>
                        <a:rPr lang="en-GB" sz="900" b="0" spc="-60">
                          <a:solidFill>
                            <a:schemeClr val="tx1"/>
                          </a:solidFill>
                          <a:effectLst/>
                        </a:rPr>
                        <a:t> </a:t>
                      </a:r>
                      <a:r>
                        <a:rPr lang="en-GB" sz="900" b="0" spc="-55">
                          <a:solidFill>
                            <a:schemeClr val="tx1"/>
                          </a:solidFill>
                          <a:effectLst/>
                        </a:rPr>
                        <a:t>ways to</a:t>
                      </a:r>
                      <a:r>
                        <a:rPr lang="en-GB" sz="900" b="0" spc="-60">
                          <a:solidFill>
                            <a:schemeClr val="tx1"/>
                          </a:solidFill>
                          <a:effectLst/>
                        </a:rPr>
                        <a:t> </a:t>
                      </a:r>
                      <a:r>
                        <a:rPr lang="en-GB" sz="900" b="0" spc="-55">
                          <a:solidFill>
                            <a:schemeClr val="tx1"/>
                          </a:solidFill>
                          <a:effectLst/>
                        </a:rPr>
                        <a:t>keep healthy and</a:t>
                      </a:r>
                      <a:r>
                        <a:rPr lang="en-GB" sz="900" b="0" spc="-110">
                          <a:solidFill>
                            <a:schemeClr val="tx1"/>
                          </a:solidFill>
                          <a:effectLst/>
                        </a:rPr>
                        <a:t> </a:t>
                      </a:r>
                      <a:r>
                        <a:rPr lang="en-GB" sz="900" b="0" spc="-55">
                          <a:solidFill>
                            <a:schemeClr val="tx1"/>
                          </a:solidFill>
                          <a:effectLst/>
                        </a:rPr>
                        <a:t>safe.</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2095456547"/>
                  </a:ext>
                </a:extLst>
              </a:tr>
              <a:tr h="325364">
                <a:tc vMerge="1">
                  <a:txBody>
                    <a:bodyPr/>
                    <a:lstStyle/>
                    <a:p>
                      <a:endParaRPr lang="en-GB"/>
                    </a:p>
                  </a:txBody>
                  <a:tcPr/>
                </a:tc>
                <a:tc>
                  <a:txBody>
                    <a:bodyPr/>
                    <a:lstStyle/>
                    <a:p>
                      <a:pPr marL="71755" marR="99060" indent="-107950">
                        <a:spcBef>
                          <a:spcPts val="315"/>
                        </a:spcBef>
                        <a:spcAft>
                          <a:spcPts val="0"/>
                        </a:spcAft>
                      </a:pPr>
                      <a:r>
                        <a:rPr lang="en-GB" sz="900" b="0" dirty="0">
                          <a:solidFill>
                            <a:schemeClr val="tx1"/>
                          </a:solidFill>
                          <a:effectLst/>
                        </a:rPr>
                        <a:t>Expressive Arts and Design</a:t>
                      </a:r>
                      <a:endParaRPr lang="en-GB" sz="900" b="0" dirty="0">
                        <a:solidFill>
                          <a:schemeClr val="tx1"/>
                        </a:solidFill>
                        <a:effectLst/>
                        <a:latin typeface="Roboto"/>
                        <a:ea typeface="Roboto"/>
                        <a:cs typeface="Roboto"/>
                      </a:endParaRPr>
                    </a:p>
                  </a:txBody>
                  <a:tcPr marL="0" marR="0" marT="0" marB="0"/>
                </a:tc>
                <a:tc>
                  <a:txBody>
                    <a:bodyPr/>
                    <a:lstStyle/>
                    <a:p>
                      <a:pPr marL="71755" marR="313055" indent="-107950">
                        <a:spcBef>
                          <a:spcPts val="315"/>
                        </a:spcBef>
                        <a:spcAft>
                          <a:spcPts val="0"/>
                        </a:spcAft>
                      </a:pPr>
                      <a:r>
                        <a:rPr lang="en-GB" sz="900" b="0" dirty="0">
                          <a:solidFill>
                            <a:schemeClr val="tx1"/>
                          </a:solidFill>
                          <a:effectLst/>
                        </a:rPr>
                        <a:t>Being Imaginative</a:t>
                      </a:r>
                      <a:endParaRPr lang="en-GB" sz="900" b="0" dirty="0">
                        <a:solidFill>
                          <a:schemeClr val="tx1"/>
                        </a:solidFill>
                        <a:effectLst/>
                        <a:latin typeface="Roboto"/>
                        <a:ea typeface="Roboto"/>
                        <a:cs typeface="Roboto"/>
                      </a:endParaRPr>
                    </a:p>
                  </a:txBody>
                  <a:tcPr marL="0" marR="0" marT="0" marB="0"/>
                </a:tc>
                <a:tc>
                  <a:txBody>
                    <a:bodyPr/>
                    <a:lstStyle/>
                    <a:p>
                      <a:pPr marL="342900" marR="110490" lvl="0" indent="-342900">
                        <a:lnSpc>
                          <a:spcPct val="111000"/>
                        </a:lnSpc>
                        <a:spcBef>
                          <a:spcPts val="315"/>
                        </a:spcBef>
                        <a:spcAft>
                          <a:spcPts val="0"/>
                        </a:spcAft>
                        <a:buClr>
                          <a:srgbClr val="231F20"/>
                        </a:buClr>
                        <a:buSzPts val="1000"/>
                        <a:buFont typeface="Roboto"/>
                        <a:buChar char="•"/>
                        <a:tabLst>
                          <a:tab pos="180340" algn="l"/>
                        </a:tabLst>
                      </a:pPr>
                      <a:r>
                        <a:rPr lang="en-GB" sz="900" b="0" spc="-25" dirty="0">
                          <a:solidFill>
                            <a:schemeClr val="tx1"/>
                          </a:solidFill>
                          <a:effectLst/>
                        </a:rPr>
                        <a:t>To </a:t>
                      </a:r>
                      <a:r>
                        <a:rPr lang="en-GB" sz="900" b="0" spc="-55" dirty="0">
                          <a:solidFill>
                            <a:schemeClr val="tx1"/>
                          </a:solidFill>
                          <a:effectLst/>
                        </a:rPr>
                        <a:t>represent their own ideas, thoughts and feelings through design</a:t>
                      </a:r>
                      <a:r>
                        <a:rPr lang="en-GB" sz="900" b="0" spc="-70" dirty="0">
                          <a:solidFill>
                            <a:schemeClr val="tx1"/>
                          </a:solidFill>
                          <a:effectLst/>
                        </a:rPr>
                        <a:t> </a:t>
                      </a:r>
                      <a:r>
                        <a:rPr lang="en-GB" sz="900" b="0" spc="-55" dirty="0">
                          <a:solidFill>
                            <a:schemeClr val="tx1"/>
                          </a:solidFill>
                          <a:effectLst/>
                        </a:rPr>
                        <a:t>and</a:t>
                      </a:r>
                      <a:r>
                        <a:rPr lang="en-GB" sz="900" b="0" spc="-65" dirty="0">
                          <a:solidFill>
                            <a:schemeClr val="tx1"/>
                          </a:solidFill>
                          <a:effectLst/>
                        </a:rPr>
                        <a:t> </a:t>
                      </a:r>
                      <a:r>
                        <a:rPr lang="en-GB" sz="900" b="0" spc="-55" dirty="0">
                          <a:solidFill>
                            <a:schemeClr val="tx1"/>
                          </a:solidFill>
                          <a:effectLst/>
                        </a:rPr>
                        <a:t>technology,</a:t>
                      </a:r>
                      <a:r>
                        <a:rPr lang="en-GB" sz="900" b="0" spc="-65" dirty="0">
                          <a:solidFill>
                            <a:schemeClr val="tx1"/>
                          </a:solidFill>
                          <a:effectLst/>
                        </a:rPr>
                        <a:t> </a:t>
                      </a:r>
                      <a:r>
                        <a:rPr lang="en-GB" sz="900" b="0" spc="-55" dirty="0">
                          <a:solidFill>
                            <a:schemeClr val="tx1"/>
                          </a:solidFill>
                          <a:effectLst/>
                        </a:rPr>
                        <a:t>art,</a:t>
                      </a:r>
                      <a:r>
                        <a:rPr lang="en-GB" sz="900" b="0" spc="-65" dirty="0">
                          <a:solidFill>
                            <a:schemeClr val="tx1"/>
                          </a:solidFill>
                          <a:effectLst/>
                        </a:rPr>
                        <a:t> </a:t>
                      </a:r>
                      <a:r>
                        <a:rPr lang="en-GB" sz="900" b="0" spc="-55" dirty="0">
                          <a:solidFill>
                            <a:schemeClr val="tx1"/>
                          </a:solidFill>
                          <a:effectLst/>
                        </a:rPr>
                        <a:t>music,</a:t>
                      </a:r>
                      <a:r>
                        <a:rPr lang="en-GB" sz="900" b="0" spc="-65" dirty="0">
                          <a:solidFill>
                            <a:schemeClr val="tx1"/>
                          </a:solidFill>
                          <a:effectLst/>
                        </a:rPr>
                        <a:t> </a:t>
                      </a:r>
                      <a:r>
                        <a:rPr lang="en-GB" sz="900" b="0" spc="-55" dirty="0">
                          <a:solidFill>
                            <a:schemeClr val="tx1"/>
                          </a:solidFill>
                          <a:effectLst/>
                        </a:rPr>
                        <a:t>dance,</a:t>
                      </a:r>
                      <a:r>
                        <a:rPr lang="en-GB" sz="900" b="0" spc="-65" dirty="0">
                          <a:solidFill>
                            <a:schemeClr val="tx1"/>
                          </a:solidFill>
                          <a:effectLst/>
                        </a:rPr>
                        <a:t> </a:t>
                      </a:r>
                      <a:r>
                        <a:rPr lang="en-GB" sz="900" b="0" spc="-55" dirty="0">
                          <a:solidFill>
                            <a:schemeClr val="tx1"/>
                          </a:solidFill>
                          <a:effectLst/>
                        </a:rPr>
                        <a:t>role</a:t>
                      </a:r>
                      <a:r>
                        <a:rPr lang="en-GB" sz="900" b="0" spc="-65" dirty="0">
                          <a:solidFill>
                            <a:schemeClr val="tx1"/>
                          </a:solidFill>
                          <a:effectLst/>
                        </a:rPr>
                        <a:t> </a:t>
                      </a:r>
                      <a:r>
                        <a:rPr lang="en-GB" sz="900" b="0" spc="-55" dirty="0">
                          <a:solidFill>
                            <a:schemeClr val="tx1"/>
                          </a:solidFill>
                          <a:effectLst/>
                        </a:rPr>
                        <a:t>play</a:t>
                      </a:r>
                      <a:r>
                        <a:rPr lang="en-GB" sz="900" b="0" spc="-65" dirty="0">
                          <a:solidFill>
                            <a:schemeClr val="tx1"/>
                          </a:solidFill>
                          <a:effectLst/>
                        </a:rPr>
                        <a:t> </a:t>
                      </a:r>
                      <a:r>
                        <a:rPr lang="en-GB" sz="900" b="0" spc="-55" dirty="0">
                          <a:solidFill>
                            <a:schemeClr val="tx1"/>
                          </a:solidFill>
                          <a:effectLst/>
                        </a:rPr>
                        <a:t>and</a:t>
                      </a:r>
                      <a:r>
                        <a:rPr lang="en-GB" sz="900" b="0" spc="-65" dirty="0">
                          <a:solidFill>
                            <a:schemeClr val="tx1"/>
                          </a:solidFill>
                          <a:effectLst/>
                        </a:rPr>
                        <a:t> </a:t>
                      </a:r>
                      <a:r>
                        <a:rPr lang="en-GB" sz="900" b="0" spc="-55" dirty="0">
                          <a:solidFill>
                            <a:schemeClr val="tx1"/>
                          </a:solidFill>
                          <a:effectLst/>
                        </a:rPr>
                        <a:t>stories.</a:t>
                      </a:r>
                      <a:endParaRPr lang="en-GB" sz="900" b="0" spc="-55" dirty="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3507239325"/>
                  </a:ext>
                </a:extLst>
              </a:tr>
            </a:tbl>
          </a:graphicData>
        </a:graphic>
      </p:graphicFrame>
    </p:spTree>
    <p:extLst>
      <p:ext uri="{BB962C8B-B14F-4D97-AF65-F5344CB8AC3E}">
        <p14:creationId xmlns:p14="http://schemas.microsoft.com/office/powerpoint/2010/main" val="221941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804" y="395523"/>
            <a:ext cx="7628641" cy="5701561"/>
          </a:xfrm>
          <a:prstGeom prst="rect">
            <a:avLst/>
          </a:prstGeom>
          <a:noFill/>
        </p:spPr>
        <p:txBody>
          <a:bodyPr wrap="square" rtlCol="0">
            <a:spAutoFit/>
          </a:bodyPr>
          <a:lstStyle/>
          <a:p>
            <a:r>
              <a:rPr lang="en-GB" sz="1200" b="1" dirty="0">
                <a:latin typeface="Century Gothic" panose="020B0502020202020204" pitchFamily="34" charset="0"/>
              </a:rPr>
              <a:t>What the national curriculum </a:t>
            </a:r>
          </a:p>
          <a:p>
            <a:r>
              <a:rPr lang="en-GB" sz="1200" b="1" dirty="0">
                <a:latin typeface="Century Gothic" panose="020B0502020202020204" pitchFamily="34" charset="0"/>
              </a:rPr>
              <a:t>requires in physical education at key stage 1 and key stage 2</a:t>
            </a:r>
          </a:p>
          <a:p>
            <a:endParaRPr lang="en-GB" sz="1050" dirty="0">
              <a:latin typeface="Century Gothic" panose="020B0502020202020204" pitchFamily="34" charset="0"/>
            </a:endParaRPr>
          </a:p>
          <a:p>
            <a:r>
              <a:rPr lang="en-GB" sz="1100" b="1" dirty="0">
                <a:latin typeface="Century Gothic" panose="020B0502020202020204" pitchFamily="34" charset="0"/>
              </a:rPr>
              <a:t>Key stage 1</a:t>
            </a:r>
          </a:p>
          <a:p>
            <a:r>
              <a:rPr lang="en-GB" sz="1100" dirty="0">
                <a:latin typeface="Century Gothic" panose="020B0502020202020204" pitchFamily="34" charset="0"/>
              </a:rPr>
              <a:t>Pupils should be taught to: </a:t>
            </a:r>
          </a:p>
          <a:p>
            <a:pPr marL="214313" indent="-214313">
              <a:buFont typeface="Arial" panose="020B0604020202020204" pitchFamily="34" charset="0"/>
              <a:buChar char="•"/>
            </a:pPr>
            <a:r>
              <a:rPr lang="en-GB" sz="1100" dirty="0">
                <a:latin typeface="Century Gothic" panose="020B0502020202020204" pitchFamily="34" charset="0"/>
              </a:rPr>
              <a:t>Master basic movements including running, jumping, throwing and catching, as well as developing balance, agility and co-ordination, and begin to apply these in a range of activities </a:t>
            </a:r>
          </a:p>
          <a:p>
            <a:pPr marL="214313" indent="-214313">
              <a:buFont typeface="Arial" panose="020B0604020202020204" pitchFamily="34" charset="0"/>
              <a:buChar char="•"/>
            </a:pPr>
            <a:r>
              <a:rPr lang="en-GB" sz="1100" dirty="0">
                <a:latin typeface="Century Gothic" panose="020B0502020202020204" pitchFamily="34" charset="0"/>
              </a:rPr>
              <a:t>Participate in team games, developing simple tactics for attacking and defending </a:t>
            </a:r>
          </a:p>
          <a:p>
            <a:pPr marL="214313" indent="-214313">
              <a:buFont typeface="Arial" panose="020B0604020202020204" pitchFamily="34" charset="0"/>
              <a:buChar char="•"/>
            </a:pPr>
            <a:r>
              <a:rPr lang="en-GB" sz="1100" dirty="0">
                <a:latin typeface="Century Gothic" panose="020B0502020202020204" pitchFamily="34" charset="0"/>
              </a:rPr>
              <a:t>Perform dances using simple movement patterns. </a:t>
            </a:r>
          </a:p>
          <a:p>
            <a:endParaRPr lang="en-GB" sz="1100" dirty="0">
              <a:latin typeface="Century Gothic" panose="020B0502020202020204" pitchFamily="34" charset="0"/>
            </a:endParaRPr>
          </a:p>
          <a:p>
            <a:r>
              <a:rPr lang="en-GB" sz="1100" b="1" dirty="0">
                <a:latin typeface="Century Gothic" panose="020B0502020202020204" pitchFamily="34" charset="0"/>
              </a:rPr>
              <a:t>Key stage 2 </a:t>
            </a:r>
            <a:endParaRPr lang="en-GB" sz="1100" dirty="0">
              <a:latin typeface="Century Gothic" panose="020B0502020202020204" pitchFamily="34" charset="0"/>
            </a:endParaRPr>
          </a:p>
          <a:p>
            <a:r>
              <a:rPr lang="en-GB" sz="1100" dirty="0">
                <a:latin typeface="Century Gothic" panose="020B0502020202020204" pitchFamily="34" charset="0"/>
              </a:rPr>
              <a:t>Pupils should continue to apply and develop a broader range of skills, learning how to use them in different ways and to link them to make actions and sequences of movement. They should enjoy communicating, collaborating and competing with each other. They should develop an understanding of how to improve in different physical activities and sports and learn how to evaluate and recognise their own success. </a:t>
            </a:r>
          </a:p>
          <a:p>
            <a:r>
              <a:rPr lang="en-GB" sz="1100" dirty="0">
                <a:latin typeface="Century Gothic" panose="020B0502020202020204" pitchFamily="34" charset="0"/>
              </a:rPr>
              <a:t>Pupils should be taught to: </a:t>
            </a:r>
          </a:p>
          <a:p>
            <a:pPr marL="214313" indent="-214313">
              <a:buFont typeface="Arial" panose="020B0604020202020204" pitchFamily="34" charset="0"/>
              <a:buChar char="•"/>
            </a:pPr>
            <a:r>
              <a:rPr lang="en-GB" sz="1100" dirty="0">
                <a:latin typeface="Century Gothic" panose="020B0502020202020204" pitchFamily="34" charset="0"/>
              </a:rPr>
              <a:t>Use running, jumping, throwing and catching in isolation and in combination </a:t>
            </a:r>
          </a:p>
          <a:p>
            <a:pPr marL="214313" indent="-214313">
              <a:buFont typeface="Arial" panose="020B0604020202020204" pitchFamily="34" charset="0"/>
              <a:buChar char="•"/>
            </a:pPr>
            <a:r>
              <a:rPr lang="en-GB" sz="1100" dirty="0">
                <a:latin typeface="Century Gothic" panose="020B0502020202020204" pitchFamily="34" charset="0"/>
              </a:rPr>
              <a:t>Play competitive games, modified where appropriate [for example, badminton, basketball, cricket, football, hockey, netball, rounders and tennis], and apply basic principles suitable for attacking and defending </a:t>
            </a:r>
          </a:p>
          <a:p>
            <a:pPr marL="214313" indent="-214313">
              <a:buFont typeface="Arial" panose="020B0604020202020204" pitchFamily="34" charset="0"/>
              <a:buChar char="•"/>
            </a:pPr>
            <a:r>
              <a:rPr lang="en-GB" sz="1100" dirty="0">
                <a:latin typeface="Century Gothic" panose="020B0502020202020204" pitchFamily="34" charset="0"/>
              </a:rPr>
              <a:t>Develop flexibility, strength, technique, control and balance [for example, through athletics and gymnastics] </a:t>
            </a:r>
          </a:p>
          <a:p>
            <a:pPr marL="214313" indent="-214313">
              <a:buFont typeface="Arial" panose="020B0604020202020204" pitchFamily="34" charset="0"/>
              <a:buChar char="•"/>
            </a:pPr>
            <a:r>
              <a:rPr lang="en-GB" sz="1100" dirty="0">
                <a:latin typeface="Century Gothic" panose="020B0502020202020204" pitchFamily="34" charset="0"/>
              </a:rPr>
              <a:t>Perform dances using a range of movement patterns </a:t>
            </a:r>
          </a:p>
          <a:p>
            <a:pPr marL="214313" indent="-214313">
              <a:buFont typeface="Arial" panose="020B0604020202020204" pitchFamily="34" charset="0"/>
              <a:buChar char="•"/>
            </a:pPr>
            <a:r>
              <a:rPr lang="en-GB" sz="1100" dirty="0">
                <a:latin typeface="Century Gothic" panose="020B0502020202020204" pitchFamily="34" charset="0"/>
              </a:rPr>
              <a:t>Take part in outdoor and adventurous activity challenges both individually and within a team </a:t>
            </a:r>
          </a:p>
          <a:p>
            <a:pPr marL="214313" indent="-214313">
              <a:buFont typeface="Arial" panose="020B0604020202020204" pitchFamily="34" charset="0"/>
              <a:buChar char="•"/>
            </a:pPr>
            <a:r>
              <a:rPr lang="en-GB" sz="1100" dirty="0">
                <a:latin typeface="Century Gothic" panose="020B0502020202020204" pitchFamily="34" charset="0"/>
              </a:rPr>
              <a:t>Compare their performances with previous ones and demonstrate improvement to achieve their personal best. </a:t>
            </a:r>
          </a:p>
          <a:p>
            <a:endParaRPr lang="en-GB" sz="1100" dirty="0">
              <a:latin typeface="Century Gothic" panose="020B0502020202020204" pitchFamily="34" charset="0"/>
            </a:endParaRPr>
          </a:p>
          <a:p>
            <a:r>
              <a:rPr lang="en-GB" sz="1100" b="1" dirty="0">
                <a:latin typeface="Century Gothic" panose="020B0502020202020204" pitchFamily="34" charset="0"/>
              </a:rPr>
              <a:t>Swimming and water safety </a:t>
            </a:r>
            <a:endParaRPr lang="en-GB" sz="1100" dirty="0">
              <a:latin typeface="Century Gothic" panose="020B0502020202020204" pitchFamily="34" charset="0"/>
            </a:endParaRPr>
          </a:p>
          <a:p>
            <a:r>
              <a:rPr lang="en-GB" sz="1100" dirty="0">
                <a:latin typeface="Century Gothic" panose="020B0502020202020204" pitchFamily="34" charset="0"/>
              </a:rPr>
              <a:t>All schools must provide swimming instruction either in key stage 1 or key stage 2. </a:t>
            </a:r>
          </a:p>
          <a:p>
            <a:r>
              <a:rPr lang="en-GB" sz="1100" dirty="0">
                <a:latin typeface="Century Gothic" panose="020B0502020202020204" pitchFamily="34" charset="0"/>
              </a:rPr>
              <a:t>In particular, pupils should be taught to: </a:t>
            </a:r>
          </a:p>
          <a:p>
            <a:pPr marL="214313" indent="-214313">
              <a:buFont typeface="Arial" panose="020B0604020202020204" pitchFamily="34" charset="0"/>
              <a:buChar char="•"/>
            </a:pPr>
            <a:r>
              <a:rPr lang="en-GB" sz="1100" dirty="0">
                <a:latin typeface="Century Gothic" panose="020B0502020202020204" pitchFamily="34" charset="0"/>
              </a:rPr>
              <a:t>Swim competently, confidently and proficiently over a distance of at least 25 metres </a:t>
            </a:r>
          </a:p>
          <a:p>
            <a:pPr marL="214313" indent="-214313">
              <a:buFont typeface="Arial" panose="020B0604020202020204" pitchFamily="34" charset="0"/>
              <a:buChar char="•"/>
            </a:pPr>
            <a:r>
              <a:rPr lang="en-GB" sz="1100" dirty="0">
                <a:latin typeface="Century Gothic" panose="020B0502020202020204" pitchFamily="34" charset="0"/>
              </a:rPr>
              <a:t>Use a range of strokes effectively [for example, front crawl, backstroke and breaststroke] </a:t>
            </a:r>
          </a:p>
          <a:p>
            <a:pPr marL="214313" indent="-214313">
              <a:buFont typeface="Arial" panose="020B0604020202020204" pitchFamily="34" charset="0"/>
              <a:buChar char="•"/>
            </a:pPr>
            <a:r>
              <a:rPr lang="en-GB" sz="1100" dirty="0">
                <a:latin typeface="Century Gothic" panose="020B0502020202020204" pitchFamily="34" charset="0"/>
              </a:rPr>
              <a:t>Perform safe self-rescue in different water-based situations. </a:t>
            </a: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94484" y="452669"/>
            <a:ext cx="2220013" cy="239201"/>
          </a:xfrm>
          <a:prstGeom prst="rect">
            <a:avLst/>
          </a:prstGeom>
        </p:spPr>
      </p:pic>
      <p:sp>
        <p:nvSpPr>
          <p:cNvPr id="8" name="Right Bracket 7"/>
          <p:cNvSpPr/>
          <p:nvPr/>
        </p:nvSpPr>
        <p:spPr>
          <a:xfrm>
            <a:off x="7919697" y="1241486"/>
            <a:ext cx="134335" cy="79185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9" name="Right Bracket 8"/>
          <p:cNvSpPr/>
          <p:nvPr/>
        </p:nvSpPr>
        <p:spPr>
          <a:xfrm>
            <a:off x="7911445" y="2313847"/>
            <a:ext cx="134335" cy="2368329"/>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10" name="TextBox 9"/>
          <p:cNvSpPr txBox="1"/>
          <p:nvPr/>
        </p:nvSpPr>
        <p:spPr>
          <a:xfrm>
            <a:off x="8054032" y="1521996"/>
            <a:ext cx="954461" cy="253916"/>
          </a:xfrm>
          <a:prstGeom prst="rect">
            <a:avLst/>
          </a:prstGeom>
          <a:noFill/>
        </p:spPr>
        <p:txBody>
          <a:bodyPr wrap="square" rtlCol="0">
            <a:spAutoFit/>
          </a:bodyPr>
          <a:lstStyle/>
          <a:p>
            <a:r>
              <a:rPr lang="en-GB" sz="1050" dirty="0">
                <a:latin typeface="Century Gothic" panose="020B0502020202020204" pitchFamily="34" charset="0"/>
              </a:rPr>
              <a:t>Key Stage 1</a:t>
            </a:r>
          </a:p>
        </p:txBody>
      </p:sp>
      <p:sp>
        <p:nvSpPr>
          <p:cNvPr id="11" name="TextBox 10"/>
          <p:cNvSpPr txBox="1"/>
          <p:nvPr/>
        </p:nvSpPr>
        <p:spPr>
          <a:xfrm>
            <a:off x="8054032" y="3319174"/>
            <a:ext cx="1006310" cy="253916"/>
          </a:xfrm>
          <a:prstGeom prst="rect">
            <a:avLst/>
          </a:prstGeom>
          <a:noFill/>
        </p:spPr>
        <p:txBody>
          <a:bodyPr wrap="square" rtlCol="0">
            <a:spAutoFit/>
          </a:bodyPr>
          <a:lstStyle/>
          <a:p>
            <a:r>
              <a:rPr lang="en-GB" sz="1050" dirty="0">
                <a:latin typeface="Century Gothic" panose="020B0502020202020204" pitchFamily="34" charset="0"/>
              </a:rPr>
              <a:t>Key Stage 2</a:t>
            </a:r>
          </a:p>
        </p:txBody>
      </p:sp>
      <p:sp>
        <p:nvSpPr>
          <p:cNvPr id="12" name="Right Bracket 11"/>
          <p:cNvSpPr/>
          <p:nvPr/>
        </p:nvSpPr>
        <p:spPr>
          <a:xfrm>
            <a:off x="7904384" y="5176160"/>
            <a:ext cx="134335" cy="79185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13" name="TextBox 12"/>
          <p:cNvSpPr txBox="1"/>
          <p:nvPr/>
        </p:nvSpPr>
        <p:spPr>
          <a:xfrm>
            <a:off x="8038720" y="5445128"/>
            <a:ext cx="954461" cy="253916"/>
          </a:xfrm>
          <a:prstGeom prst="rect">
            <a:avLst/>
          </a:prstGeom>
          <a:noFill/>
        </p:spPr>
        <p:txBody>
          <a:bodyPr wrap="square" rtlCol="0">
            <a:spAutoFit/>
          </a:bodyPr>
          <a:lstStyle/>
          <a:p>
            <a:r>
              <a:rPr lang="en-GB" sz="1050" dirty="0">
                <a:latin typeface="Century Gothic" panose="020B0502020202020204" pitchFamily="34" charset="0"/>
              </a:rPr>
              <a:t>Swimming</a:t>
            </a:r>
          </a:p>
        </p:txBody>
      </p:sp>
      <p:sp>
        <p:nvSpPr>
          <p:cNvPr id="2" name="Footer Placeholder 1">
            <a:extLst>
              <a:ext uri="{FF2B5EF4-FFF2-40B4-BE49-F238E27FC236}">
                <a16:creationId xmlns:a16="http://schemas.microsoft.com/office/drawing/2014/main" id="{94E9B516-C3C1-45AC-81FC-476B09A60929}"/>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4</a:t>
            </a:fld>
            <a:endParaRPr lang="en-GB" dirty="0"/>
          </a:p>
        </p:txBody>
      </p:sp>
    </p:spTree>
    <p:extLst>
      <p:ext uri="{BB962C8B-B14F-4D97-AF65-F5344CB8AC3E}">
        <p14:creationId xmlns:p14="http://schemas.microsoft.com/office/powerpoint/2010/main" val="2582195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993138006"/>
              </p:ext>
            </p:extLst>
          </p:nvPr>
        </p:nvGraphicFramePr>
        <p:xfrm>
          <a:off x="553839" y="707563"/>
          <a:ext cx="7961511" cy="5648788"/>
        </p:xfrm>
        <a:graphic>
          <a:graphicData uri="http://schemas.openxmlformats.org/drawingml/2006/table">
            <a:tbl>
              <a:tblPr firstRow="1" bandRow="1">
                <a:tableStyleId>{5C22544A-7EE6-4342-B048-85BDC9FD1C3A}</a:tableStyleId>
              </a:tblPr>
              <a:tblGrid>
                <a:gridCol w="2653837">
                  <a:extLst>
                    <a:ext uri="{9D8B030D-6E8A-4147-A177-3AD203B41FA5}">
                      <a16:colId xmlns:a16="http://schemas.microsoft.com/office/drawing/2014/main" val="20000"/>
                    </a:ext>
                  </a:extLst>
                </a:gridCol>
                <a:gridCol w="2653837">
                  <a:extLst>
                    <a:ext uri="{9D8B030D-6E8A-4147-A177-3AD203B41FA5}">
                      <a16:colId xmlns:a16="http://schemas.microsoft.com/office/drawing/2014/main" val="20001"/>
                    </a:ext>
                  </a:extLst>
                </a:gridCol>
                <a:gridCol w="2653837">
                  <a:extLst>
                    <a:ext uri="{9D8B030D-6E8A-4147-A177-3AD203B41FA5}">
                      <a16:colId xmlns:a16="http://schemas.microsoft.com/office/drawing/2014/main" val="20002"/>
                    </a:ext>
                  </a:extLst>
                </a:gridCol>
              </a:tblGrid>
              <a:tr h="39621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12" marB="45712"/>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70778">
                <a:tc gridSpan="3">
                  <a:txBody>
                    <a:bodyPr/>
                    <a:lstStyle/>
                    <a:p>
                      <a:pPr algn="ctr"/>
                      <a:r>
                        <a:rPr lang="en-GB" sz="1800" b="1" dirty="0">
                          <a:latin typeface="Century Gothic" pitchFamily="34" charset="0"/>
                        </a:rPr>
                        <a:t>Year 1</a:t>
                      </a:r>
                    </a:p>
                  </a:txBody>
                  <a:tcPr marT="45712" marB="45712" anchor="ct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426707">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1005796">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copy actions?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repeat actions and skills?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move with control and care?</a:t>
                      </a:r>
                    </a:p>
                  </a:txBody>
                  <a:tcPr marT="45712" marB="4571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talk about what they have done?</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describe what other people did?</a:t>
                      </a:r>
                      <a:endParaRPr lang="en-GB" sz="1200" dirty="0">
                        <a:latin typeface="Century Gothic" pitchFamily="34" charset="0"/>
                      </a:endParaRPr>
                    </a:p>
                  </a:txBody>
                  <a:tcPr marT="45712" marB="45712"/>
                </a:tc>
                <a:tc>
                  <a:txBody>
                    <a:bodyPr/>
                    <a:lstStyle/>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describe how their body feels before, during and after an activity?</a:t>
                      </a:r>
                      <a:endParaRPr lang="en-GB" sz="1200" dirty="0">
                        <a:latin typeface="Century Gothic" pitchFamily="34" charset="0"/>
                      </a:endParaRPr>
                    </a:p>
                  </a:txBody>
                  <a:tcPr marT="45712" marB="45712"/>
                </a:tc>
                <a:extLst>
                  <a:ext uri="{0D108BD9-81ED-4DB2-BD59-A6C34878D82A}">
                    <a16:rowId xmlns:a16="http://schemas.microsoft.com/office/drawing/2014/main" val="10003"/>
                  </a:ext>
                </a:extLst>
              </a:tr>
              <a:tr h="370778">
                <a:tc>
                  <a:txBody>
                    <a:bodyPr/>
                    <a:lstStyle/>
                    <a:p>
                      <a:pPr marL="172800" indent="-172800" algn="ctr">
                        <a:spcAft>
                          <a:spcPts val="0"/>
                        </a:spcAft>
                      </a:pPr>
                      <a:r>
                        <a:rPr lang="en-GB" sz="1400" b="1" dirty="0">
                          <a:latin typeface="Century Gothic" pitchFamily="34" charset="0"/>
                          <a:ea typeface="Times New Roman"/>
                          <a:cs typeface="Times New Roman"/>
                        </a:rPr>
                        <a:t>Dance</a:t>
                      </a: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2593964">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move to music?</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copy dance moves?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perform some dance moves?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make up a short dance?</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move around the space safely?</a:t>
                      </a:r>
                    </a:p>
                  </a:txBody>
                  <a:tcPr marT="45712" marB="4571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throw underarm?</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roll a piece of equipment?</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hit a ball with a bat?</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move and stop safely?</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catch with both hands?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throw in different ways?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kick in different ways?</a:t>
                      </a:r>
                      <a:endParaRPr lang="en-GB" sz="1200" dirty="0">
                        <a:latin typeface="Century Gothic" pitchFamily="34" charset="0"/>
                      </a:endParaRPr>
                    </a:p>
                  </a:txBody>
                  <a:tcPr marT="45712" marB="45712"/>
                </a:tc>
                <a:tc>
                  <a:txBody>
                    <a:bodyPr/>
                    <a:lstStyle/>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make their body tense, relaxed, curled and stretched?</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control their body when travelling?</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control their body when balancing?</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copy sequences and repeat them?</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roll in different ways?</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travel in different ways?</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balance in different ways?</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climb safely?</a:t>
                      </a:r>
                    </a:p>
                    <a:p>
                      <a:pPr marL="172800" lvl="0" indent="-172800">
                        <a:buFont typeface="Arial" pitchFamily="34" charset="0"/>
                        <a:buChar char="•"/>
                      </a:pPr>
                      <a:r>
                        <a:rPr kumimoji="0" lang="en-GB" sz="1100" kern="1200" dirty="0">
                          <a:solidFill>
                            <a:schemeClr val="dk1"/>
                          </a:solidFill>
                          <a:latin typeface="Century Gothic" pitchFamily="34" charset="0"/>
                          <a:ea typeface="+mn-ea"/>
                          <a:cs typeface="+mn-cs"/>
                        </a:rPr>
                        <a:t>Can they stretch in different ways?</a:t>
                      </a:r>
                    </a:p>
                    <a:p>
                      <a:pPr marL="172800" indent="-172800">
                        <a:buFont typeface="Arial" pitchFamily="34" charset="0"/>
                        <a:buChar char="•"/>
                      </a:pPr>
                      <a:r>
                        <a:rPr kumimoji="0" lang="en-GB" sz="1100" kern="1200" dirty="0">
                          <a:solidFill>
                            <a:schemeClr val="dk1"/>
                          </a:solidFill>
                          <a:latin typeface="Century Gothic" pitchFamily="34" charset="0"/>
                          <a:ea typeface="+mn-ea"/>
                          <a:cs typeface="+mn-cs"/>
                        </a:rPr>
                        <a:t>Can they curl in different ways?</a:t>
                      </a:r>
                      <a:endParaRPr lang="en-GB" sz="1100" dirty="0">
                        <a:latin typeface="Century Gothic" pitchFamily="34" charset="0"/>
                      </a:endParaRPr>
                    </a:p>
                  </a:txBody>
                  <a:tcPr marT="45712" marB="45712"/>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4E1BD2CE-7709-4A00-9726-63F8AA07C51E}"/>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5</a:t>
            </a:fld>
            <a:endParaRPr lang="en-GB" dirty="0"/>
          </a:p>
        </p:txBody>
      </p:sp>
    </p:spTree>
    <p:extLst>
      <p:ext uri="{BB962C8B-B14F-4D97-AF65-F5344CB8AC3E}">
        <p14:creationId xmlns:p14="http://schemas.microsoft.com/office/powerpoint/2010/main" val="2005631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727001068"/>
              </p:ext>
            </p:extLst>
          </p:nvPr>
        </p:nvGraphicFramePr>
        <p:xfrm>
          <a:off x="591244" y="646813"/>
          <a:ext cx="7961511" cy="5709538"/>
        </p:xfrm>
        <a:graphic>
          <a:graphicData uri="http://schemas.openxmlformats.org/drawingml/2006/table">
            <a:tbl>
              <a:tblPr firstRow="1" bandRow="1">
                <a:tableStyleId>{5C22544A-7EE6-4342-B048-85BDC9FD1C3A}</a:tableStyleId>
              </a:tblPr>
              <a:tblGrid>
                <a:gridCol w="2653837">
                  <a:extLst>
                    <a:ext uri="{9D8B030D-6E8A-4147-A177-3AD203B41FA5}">
                      <a16:colId xmlns:a16="http://schemas.microsoft.com/office/drawing/2014/main" val="20000"/>
                    </a:ext>
                  </a:extLst>
                </a:gridCol>
                <a:gridCol w="2653837">
                  <a:extLst>
                    <a:ext uri="{9D8B030D-6E8A-4147-A177-3AD203B41FA5}">
                      <a16:colId xmlns:a16="http://schemas.microsoft.com/office/drawing/2014/main" val="20001"/>
                    </a:ext>
                  </a:extLst>
                </a:gridCol>
                <a:gridCol w="2653837">
                  <a:extLst>
                    <a:ext uri="{9D8B030D-6E8A-4147-A177-3AD203B41FA5}">
                      <a16:colId xmlns:a16="http://schemas.microsoft.com/office/drawing/2014/main" val="20002"/>
                    </a:ext>
                  </a:extLst>
                </a:gridCol>
              </a:tblGrid>
              <a:tr h="396185">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02" marB="45702"/>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70703">
                <a:tc gridSpan="3">
                  <a:txBody>
                    <a:bodyPr/>
                    <a:lstStyle/>
                    <a:p>
                      <a:pPr algn="ctr"/>
                      <a:r>
                        <a:rPr lang="en-GB" sz="1800" b="1" dirty="0">
                          <a:latin typeface="Century Gothic" pitchFamily="34" charset="0"/>
                        </a:rPr>
                        <a:t>Year 2</a:t>
                      </a:r>
                    </a:p>
                  </a:txBody>
                  <a:tcPr marT="45702" marB="45702" anchor="ct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426693">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1371484">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copy and remember actions?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repeat and explore actions with control and coordination?</a:t>
                      </a:r>
                    </a:p>
                  </a:txBody>
                  <a:tcPr marT="45702" marB="4570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talk about what is different between what they did and what someone else did?</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say how they could improve?</a:t>
                      </a:r>
                      <a:endParaRPr lang="en-GB" sz="1200" dirty="0">
                        <a:latin typeface="Century Gothic" pitchFamily="34" charset="0"/>
                      </a:endParaRPr>
                    </a:p>
                  </a:txBody>
                  <a:tcPr marT="45702" marB="4570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show how to exercise safely?</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describe how their body feels during different activities? </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explain what their body needs to keep healthy?</a:t>
                      </a:r>
                      <a:endParaRPr lang="en-GB" sz="1200" dirty="0">
                        <a:latin typeface="Century Gothic" pitchFamily="34" charset="0"/>
                      </a:endParaRPr>
                    </a:p>
                  </a:txBody>
                  <a:tcPr marT="45702" marB="45702"/>
                </a:tc>
                <a:extLst>
                  <a:ext uri="{0D108BD9-81ED-4DB2-BD59-A6C34878D82A}">
                    <a16:rowId xmlns:a16="http://schemas.microsoft.com/office/drawing/2014/main" val="10003"/>
                  </a:ext>
                </a:extLst>
              </a:tr>
              <a:tr h="370703">
                <a:tc>
                  <a:txBody>
                    <a:bodyPr/>
                    <a:lstStyle/>
                    <a:p>
                      <a:pPr marL="172800" indent="-172800" algn="ctr">
                        <a:spcAft>
                          <a:spcPts val="0"/>
                        </a:spcAft>
                      </a:pPr>
                      <a:r>
                        <a:rPr lang="en-GB" sz="1400" b="1" dirty="0">
                          <a:latin typeface="Century Gothic" pitchFamily="34" charset="0"/>
                          <a:ea typeface="Times New Roman"/>
                          <a:cs typeface="Times New Roman"/>
                        </a:rPr>
                        <a:t>Dance </a:t>
                      </a: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2102958">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dance imaginatively?</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change rhythm, speed, level and direction?</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dance with control and co-ordination?</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make a sequence by linking sections together?</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link some movement to show a mood or feeling?</a:t>
                      </a:r>
                    </a:p>
                  </a:txBody>
                  <a:tcPr marT="45702" marB="4570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use hitting, kicking and/or rolling in a game?</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stay in a ‘zone’ during a game?</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decide where the best place to be is during a game?</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use one tactic in a game?</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follow rules?</a:t>
                      </a:r>
                      <a:endParaRPr lang="en-GB" sz="1200" dirty="0">
                        <a:latin typeface="Century Gothic" pitchFamily="34" charset="0"/>
                      </a:endParaRPr>
                    </a:p>
                  </a:txBody>
                  <a:tcPr marT="45702" marB="45702"/>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plan and show a sequence of movements?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use contrast in their sequences?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Are their movements controlled?</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think of more than one way to create a sequence which follows a set of ‘rules’?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work on their own and with a partner to create a sequence?</a:t>
                      </a:r>
                      <a:endParaRPr lang="en-GB" sz="1200" dirty="0">
                        <a:latin typeface="Century Gothic" pitchFamily="34" charset="0"/>
                      </a:endParaRPr>
                    </a:p>
                  </a:txBody>
                  <a:tcPr marT="45702" marB="45702"/>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D1D50058-CEAB-4BD7-9B47-4D289CFA8A56}"/>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6</a:t>
            </a:fld>
            <a:endParaRPr lang="en-GB" dirty="0"/>
          </a:p>
        </p:txBody>
      </p:sp>
    </p:spTree>
    <p:extLst>
      <p:ext uri="{BB962C8B-B14F-4D97-AF65-F5344CB8AC3E}">
        <p14:creationId xmlns:p14="http://schemas.microsoft.com/office/powerpoint/2010/main" val="2061459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788684954"/>
              </p:ext>
            </p:extLst>
          </p:nvPr>
        </p:nvGraphicFramePr>
        <p:xfrm>
          <a:off x="323526" y="477442"/>
          <a:ext cx="8496948" cy="5903116"/>
        </p:xfrm>
        <a:graphic>
          <a:graphicData uri="http://schemas.openxmlformats.org/drawingml/2006/table">
            <a:tbl>
              <a:tblPr firstRow="1" bandRow="1">
                <a:tableStyleId>{5C22544A-7EE6-4342-B048-85BDC9FD1C3A}</a:tableStyleId>
              </a:tblPr>
              <a:tblGrid>
                <a:gridCol w="2124237">
                  <a:extLst>
                    <a:ext uri="{9D8B030D-6E8A-4147-A177-3AD203B41FA5}">
                      <a16:colId xmlns:a16="http://schemas.microsoft.com/office/drawing/2014/main" val="20000"/>
                    </a:ext>
                  </a:extLst>
                </a:gridCol>
                <a:gridCol w="2124237">
                  <a:extLst>
                    <a:ext uri="{9D8B030D-6E8A-4147-A177-3AD203B41FA5}">
                      <a16:colId xmlns:a16="http://schemas.microsoft.com/office/drawing/2014/main" val="20001"/>
                    </a:ext>
                  </a:extLst>
                </a:gridCol>
                <a:gridCol w="2124237">
                  <a:extLst>
                    <a:ext uri="{9D8B030D-6E8A-4147-A177-3AD203B41FA5}">
                      <a16:colId xmlns:a16="http://schemas.microsoft.com/office/drawing/2014/main" val="20002"/>
                    </a:ext>
                  </a:extLst>
                </a:gridCol>
                <a:gridCol w="2124237">
                  <a:extLst>
                    <a:ext uri="{9D8B030D-6E8A-4147-A177-3AD203B41FA5}">
                      <a16:colId xmlns:a16="http://schemas.microsoft.com/office/drawing/2014/main" val="20003"/>
                    </a:ext>
                  </a:extLst>
                </a:gridCol>
              </a:tblGrid>
              <a:tr h="396281">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25" marB="45725"/>
                </a:tc>
                <a:tc hMerge="1">
                  <a:txBody>
                    <a:bodyPr/>
                    <a:lstStyle/>
                    <a:p>
                      <a:endParaRPr lang="en-GB"/>
                    </a:p>
                  </a:txBody>
                  <a:tcPr/>
                </a:tc>
                <a:tc hMerge="1">
                  <a:txBody>
                    <a:bodyPr/>
                    <a:lstStyle/>
                    <a:p>
                      <a:endParaRPr lang="en-GB"/>
                    </a:p>
                  </a:txBody>
                  <a:tcPr/>
                </a:tc>
                <a:tc hMerge="1">
                  <a:txBody>
                    <a:bodyPr/>
                    <a:lstStyle/>
                    <a:p>
                      <a:pPr algn="ctr"/>
                      <a:endParaRPr lang="en-GB" sz="2000" dirty="0">
                        <a:latin typeface="Century Gothic" pitchFamily="34" charset="0"/>
                      </a:endParaRPr>
                    </a:p>
                  </a:txBody>
                  <a:tcPr/>
                </a:tc>
                <a:extLst>
                  <a:ext uri="{0D108BD9-81ED-4DB2-BD59-A6C34878D82A}">
                    <a16:rowId xmlns:a16="http://schemas.microsoft.com/office/drawing/2014/main" val="10000"/>
                  </a:ext>
                </a:extLst>
              </a:tr>
              <a:tr h="370878">
                <a:tc gridSpan="4">
                  <a:txBody>
                    <a:bodyPr/>
                    <a:lstStyle/>
                    <a:p>
                      <a:pPr algn="ctr"/>
                      <a:r>
                        <a:rPr lang="en-GB" sz="1800" b="1" dirty="0">
                          <a:latin typeface="Century Gothic" pitchFamily="34" charset="0"/>
                        </a:rPr>
                        <a:t>Year 3</a:t>
                      </a:r>
                    </a:p>
                  </a:txBody>
                  <a:tcPr marT="45725" marB="45725" anchor="ctr"/>
                </a:tc>
                <a:tc hMerge="1">
                  <a:txBody>
                    <a:bodyPr/>
                    <a:lstStyle/>
                    <a:p>
                      <a:endParaRPr lang="en-GB"/>
                    </a:p>
                  </a:txBody>
                  <a:tcPr/>
                </a:tc>
                <a:tc hMerge="1">
                  <a:txBody>
                    <a:bodyPr/>
                    <a:lstStyle/>
                    <a:p>
                      <a:endParaRPr lang="en-GB"/>
                    </a:p>
                  </a:txBody>
                  <a:tcPr/>
                </a:tc>
                <a:tc hMerge="1">
                  <a:txBody>
                    <a:bodyPr/>
                    <a:lstStyle/>
                    <a:p>
                      <a:pPr algn="ctr"/>
                      <a:endParaRPr lang="en-GB" b="1" dirty="0">
                        <a:latin typeface="Century Gothic" pitchFamily="34" charset="0"/>
                      </a:endParaRPr>
                    </a:p>
                  </a:txBody>
                  <a:tcPr/>
                </a:tc>
                <a:extLst>
                  <a:ext uri="{0D108BD9-81ED-4DB2-BD59-A6C34878D82A}">
                    <a16:rowId xmlns:a16="http://schemas.microsoft.com/office/drawing/2014/main" val="10001"/>
                  </a:ext>
                </a:extLst>
              </a:tr>
              <a:tr h="426764">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Dance</a:t>
                      </a:r>
                    </a:p>
                  </a:txBody>
                  <a:tcPr marL="68580" marR="68580" marT="0" marB="0" anchor="ctr"/>
                </a:tc>
                <a:extLst>
                  <a:ext uri="{0D108BD9-81ED-4DB2-BD59-A6C34878D82A}">
                    <a16:rowId xmlns:a16="http://schemas.microsoft.com/office/drawing/2014/main" val="10002"/>
                  </a:ext>
                </a:extLst>
              </a:tr>
              <a:tr h="1375971">
                <a:tc>
                  <a:txBody>
                    <a:bodyPr/>
                    <a:lstStyle/>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select and use the most appropriate skills, actions or ideas?</a:t>
                      </a:r>
                    </a:p>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move and use actions with co-ordination and control?</a:t>
                      </a:r>
                    </a:p>
                  </a:txBody>
                  <a:tcPr marT="45725" marB="45725"/>
                </a:tc>
                <a:tc>
                  <a:txBody>
                    <a:bodyPr/>
                    <a:lstStyle/>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explain how their work is similar and different from that of others?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100" kern="1200" dirty="0">
                          <a:solidFill>
                            <a:schemeClr val="dk1"/>
                          </a:solidFill>
                          <a:effectLst/>
                          <a:latin typeface="Century Gothic" pitchFamily="34" charset="0"/>
                          <a:ea typeface="+mn-ea"/>
                          <a:cs typeface="+mn-cs"/>
                        </a:rPr>
                        <a:t>With help, do they recognise how performances could be improved?</a:t>
                      </a:r>
                      <a:endParaRPr lang="en-GB" sz="1100" dirty="0">
                        <a:latin typeface="Century Gothic" pitchFamily="34" charset="0"/>
                      </a:endParaRPr>
                    </a:p>
                    <a:p>
                      <a:pPr marL="171450" indent="-171450">
                        <a:buFont typeface="Arial" pitchFamily="34" charset="0"/>
                        <a:buChar char="•"/>
                      </a:pPr>
                      <a:endParaRPr lang="en-GB" sz="1100" dirty="0">
                        <a:latin typeface="Century Gothic" pitchFamily="34" charset="0"/>
                      </a:endParaRPr>
                    </a:p>
                  </a:txBody>
                  <a:tcPr marT="45725" marB="45725"/>
                </a:tc>
                <a:tc>
                  <a:txBody>
                    <a:bodyPr/>
                    <a:lstStyle/>
                    <a:p>
                      <a:pPr marL="171450" lvl="0" indent="-171450">
                        <a:buFont typeface="Arial" pitchFamily="34" charset="0"/>
                        <a:buChar char="•"/>
                      </a:pPr>
                      <a:r>
                        <a:rPr lang="en-GB" sz="1100" kern="1200" dirty="0">
                          <a:solidFill>
                            <a:schemeClr val="dk1"/>
                          </a:solidFill>
                          <a:effectLst/>
                          <a:latin typeface="Century Gothic" pitchFamily="34" charset="0"/>
                          <a:ea typeface="+mn-ea"/>
                          <a:cs typeface="+mn-cs"/>
                        </a:rPr>
                        <a:t>Can they explain why it is important to warm-up and cool-down?</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100" kern="1200" dirty="0">
                          <a:solidFill>
                            <a:schemeClr val="dk1"/>
                          </a:solidFill>
                          <a:effectLst/>
                          <a:latin typeface="Century Gothic" pitchFamily="34" charset="0"/>
                          <a:ea typeface="+mn-ea"/>
                          <a:cs typeface="+mn-cs"/>
                        </a:rPr>
                        <a:t>Can they identify some muscle groups used in gymnastic activities?</a:t>
                      </a:r>
                    </a:p>
                  </a:txBody>
                  <a:tcPr marT="45725" marB="45725"/>
                </a:tc>
                <a:tc>
                  <a:txBody>
                    <a:bodyPr/>
                    <a:lstStyle/>
                    <a:p>
                      <a:pPr marL="171450" lvl="0" indent="-171450">
                        <a:buFont typeface="Arial" pitchFamily="34" charset="0"/>
                        <a:buChar char="•"/>
                      </a:pPr>
                      <a:r>
                        <a:rPr lang="en-GB" sz="1050" kern="1200" dirty="0">
                          <a:solidFill>
                            <a:schemeClr val="dk1"/>
                          </a:solidFill>
                          <a:effectLst/>
                          <a:latin typeface="Century Gothic" pitchFamily="34" charset="0"/>
                          <a:ea typeface="+mn-ea"/>
                          <a:cs typeface="+mn-cs"/>
                        </a:rPr>
                        <a:t>Can</a:t>
                      </a:r>
                      <a:r>
                        <a:rPr lang="en-GB" sz="1050" kern="1200" baseline="0" dirty="0">
                          <a:solidFill>
                            <a:schemeClr val="dk1"/>
                          </a:solidFill>
                          <a:effectLst/>
                          <a:latin typeface="Century Gothic" pitchFamily="34" charset="0"/>
                          <a:ea typeface="+mn-ea"/>
                          <a:cs typeface="+mn-cs"/>
                        </a:rPr>
                        <a:t> they i</a:t>
                      </a:r>
                      <a:r>
                        <a:rPr lang="en-GB" sz="1050" kern="1200" dirty="0">
                          <a:solidFill>
                            <a:schemeClr val="dk1"/>
                          </a:solidFill>
                          <a:effectLst/>
                          <a:latin typeface="Century Gothic" pitchFamily="34" charset="0"/>
                          <a:ea typeface="+mn-ea"/>
                          <a:cs typeface="+mn-cs"/>
                        </a:rPr>
                        <a:t>mprovise freely, translating ideas from a stimulus into movement?</a:t>
                      </a:r>
                    </a:p>
                    <a:p>
                      <a:pPr marL="171450" lvl="0" indent="-171450">
                        <a:buFont typeface="Arial" pitchFamily="34" charset="0"/>
                        <a:buChar char="•"/>
                      </a:pPr>
                      <a:r>
                        <a:rPr lang="en-GB" sz="1050" kern="1200" dirty="0">
                          <a:solidFill>
                            <a:schemeClr val="dk1"/>
                          </a:solidFill>
                          <a:effectLst/>
                          <a:latin typeface="Century Gothic" pitchFamily="34" charset="0"/>
                          <a:ea typeface="+mn-ea"/>
                          <a:cs typeface="+mn-cs"/>
                        </a:rPr>
                        <a:t>Can</a:t>
                      </a:r>
                      <a:r>
                        <a:rPr lang="en-GB" sz="1050" kern="1200" baseline="0" dirty="0">
                          <a:solidFill>
                            <a:schemeClr val="dk1"/>
                          </a:solidFill>
                          <a:effectLst/>
                          <a:latin typeface="Century Gothic" pitchFamily="34" charset="0"/>
                          <a:ea typeface="+mn-ea"/>
                          <a:cs typeface="+mn-cs"/>
                        </a:rPr>
                        <a:t> they s</a:t>
                      </a:r>
                      <a:r>
                        <a:rPr lang="en-GB" sz="1050" kern="1200" dirty="0">
                          <a:solidFill>
                            <a:schemeClr val="dk1"/>
                          </a:solidFill>
                          <a:effectLst/>
                          <a:latin typeface="Century Gothic" pitchFamily="34" charset="0"/>
                          <a:ea typeface="+mn-ea"/>
                          <a:cs typeface="+mn-cs"/>
                        </a:rPr>
                        <a:t>hare and create phrases with a partner and in small groups?</a:t>
                      </a:r>
                    </a:p>
                    <a:p>
                      <a:pPr marL="171450" lvl="0" indent="-171450">
                        <a:buFont typeface="Arial" pitchFamily="34" charset="0"/>
                        <a:buChar char="•"/>
                      </a:pPr>
                      <a:r>
                        <a:rPr lang="en-GB" sz="1050" kern="1200" dirty="0">
                          <a:solidFill>
                            <a:schemeClr val="dk1"/>
                          </a:solidFill>
                          <a:effectLst/>
                          <a:latin typeface="Century Gothic" pitchFamily="34" charset="0"/>
                          <a:ea typeface="+mn-ea"/>
                          <a:cs typeface="+mn-cs"/>
                        </a:rPr>
                        <a:t>Can</a:t>
                      </a:r>
                      <a:r>
                        <a:rPr lang="en-GB" sz="1050" kern="1200" baseline="0" dirty="0">
                          <a:solidFill>
                            <a:schemeClr val="dk1"/>
                          </a:solidFill>
                          <a:effectLst/>
                          <a:latin typeface="Century Gothic" pitchFamily="34" charset="0"/>
                          <a:ea typeface="+mn-ea"/>
                          <a:cs typeface="+mn-cs"/>
                        </a:rPr>
                        <a:t> they r</a:t>
                      </a:r>
                      <a:r>
                        <a:rPr lang="en-GB" sz="1050" kern="1200" dirty="0">
                          <a:solidFill>
                            <a:schemeClr val="dk1"/>
                          </a:solidFill>
                          <a:effectLst/>
                          <a:latin typeface="Century Gothic" pitchFamily="34" charset="0"/>
                          <a:ea typeface="+mn-ea"/>
                          <a:cs typeface="+mn-cs"/>
                        </a:rPr>
                        <a:t>epeat, remember and perform these phrases in a dance?</a:t>
                      </a:r>
                    </a:p>
                  </a:txBody>
                  <a:tcPr marT="45725" marB="45725"/>
                </a:tc>
                <a:extLst>
                  <a:ext uri="{0D108BD9-81ED-4DB2-BD59-A6C34878D82A}">
                    <a16:rowId xmlns:a16="http://schemas.microsoft.com/office/drawing/2014/main" val="10003"/>
                  </a:ext>
                </a:extLst>
              </a:tr>
              <a:tr h="426764">
                <a:tc>
                  <a:txBody>
                    <a:bodyPr/>
                    <a:lstStyle/>
                    <a:p>
                      <a:pPr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Athletics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Outdoor/</a:t>
                      </a:r>
                      <a:endParaRPr lang="en-GB" sz="1400" dirty="0">
                        <a:latin typeface="Century Gothic" pitchFamily="34" charset="0"/>
                        <a:ea typeface="Times New Roman"/>
                        <a:cs typeface="Times New Roman"/>
                      </a:endParaRPr>
                    </a:p>
                    <a:p>
                      <a:pPr algn="ctr">
                        <a:spcAft>
                          <a:spcPts val="0"/>
                        </a:spcAft>
                      </a:pPr>
                      <a:r>
                        <a:rPr lang="en-GB" sz="1400" b="1" dirty="0">
                          <a:latin typeface="Century Gothic" pitchFamily="34" charset="0"/>
                          <a:ea typeface="Times New Roman"/>
                          <a:cs typeface="Times New Roman"/>
                        </a:rPr>
                        <a:t>adventurous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2356596">
                <a:tc>
                  <a:txBody>
                    <a:bodyPr/>
                    <a:lstStyle/>
                    <a:p>
                      <a:pPr marL="171450" lvl="0" indent="-171450">
                        <a:buFont typeface="Arial" pitchFamily="34" charset="0"/>
                        <a:buChar char="•"/>
                      </a:pPr>
                      <a:r>
                        <a:rPr kumimoji="0" lang="en-GB" sz="1000" kern="1200" dirty="0">
                          <a:solidFill>
                            <a:schemeClr val="dk1"/>
                          </a:solidFill>
                          <a:latin typeface="Century Gothic" pitchFamily="34" charset="0"/>
                          <a:ea typeface="+mn-ea"/>
                          <a:cs typeface="+mn-cs"/>
                        </a:rPr>
                        <a:t>Can</a:t>
                      </a:r>
                      <a:r>
                        <a:rPr kumimoji="0" lang="en-GB" sz="1000" kern="1200" baseline="0" dirty="0">
                          <a:solidFill>
                            <a:schemeClr val="dk1"/>
                          </a:solidFill>
                          <a:latin typeface="Century Gothic" pitchFamily="34" charset="0"/>
                          <a:ea typeface="+mn-ea"/>
                          <a:cs typeface="+mn-cs"/>
                        </a:rPr>
                        <a:t> they throw and catch with control when under limited pressure?</a:t>
                      </a:r>
                    </a:p>
                    <a:p>
                      <a:pPr marL="171450" lvl="0" indent="-171450">
                        <a:buFont typeface="Arial" pitchFamily="34" charset="0"/>
                        <a:buChar char="•"/>
                      </a:pPr>
                      <a:r>
                        <a:rPr kumimoji="0" lang="en-GB" sz="1000" kern="1200" baseline="0" dirty="0">
                          <a:solidFill>
                            <a:schemeClr val="dk1"/>
                          </a:solidFill>
                          <a:effectLst/>
                          <a:latin typeface="Century Gothic" pitchFamily="34" charset="0"/>
                          <a:ea typeface="+mn-ea"/>
                          <a:cs typeface="+mn-cs"/>
                        </a:rPr>
                        <a:t>Are they </a:t>
                      </a:r>
                      <a:r>
                        <a:rPr lang="en-GB" sz="1000" kern="1200" dirty="0">
                          <a:solidFill>
                            <a:schemeClr val="dk1"/>
                          </a:solidFill>
                          <a:effectLst/>
                          <a:latin typeface="Century Gothic" pitchFamily="34" charset="0"/>
                          <a:ea typeface="+mn-ea"/>
                          <a:cs typeface="+mn-cs"/>
                        </a:rPr>
                        <a:t>aware of space and use it to support team-mates and cause problems for the opposition?</a:t>
                      </a:r>
                    </a:p>
                    <a:p>
                      <a:pPr marL="171450" lvl="0" indent="-171450">
                        <a:buFont typeface="Arial" pitchFamily="34" charset="0"/>
                        <a:buChar char="•"/>
                      </a:pPr>
                      <a:r>
                        <a:rPr lang="en-GB" sz="1000" kern="1200" dirty="0">
                          <a:solidFill>
                            <a:schemeClr val="dk1"/>
                          </a:solidFill>
                          <a:effectLst/>
                          <a:latin typeface="Century Gothic" pitchFamily="34" charset="0"/>
                          <a:ea typeface="+mn-ea"/>
                          <a:cs typeface="+mn-cs"/>
                        </a:rPr>
                        <a:t>Do</a:t>
                      </a:r>
                      <a:r>
                        <a:rPr lang="en-GB" sz="1000" kern="1200" baseline="0" dirty="0">
                          <a:solidFill>
                            <a:schemeClr val="dk1"/>
                          </a:solidFill>
                          <a:effectLst/>
                          <a:latin typeface="Century Gothic" pitchFamily="34" charset="0"/>
                          <a:ea typeface="+mn-ea"/>
                          <a:cs typeface="+mn-cs"/>
                        </a:rPr>
                        <a:t> they k</a:t>
                      </a:r>
                      <a:r>
                        <a:rPr lang="en-GB" sz="1000" kern="1200" dirty="0">
                          <a:solidFill>
                            <a:schemeClr val="dk1"/>
                          </a:solidFill>
                          <a:effectLst/>
                          <a:latin typeface="Century Gothic" pitchFamily="34" charset="0"/>
                          <a:ea typeface="+mn-ea"/>
                          <a:cs typeface="+mn-cs"/>
                        </a:rPr>
                        <a:t>now and use rules fairly to keep games going?</a:t>
                      </a:r>
                    </a:p>
                    <a:p>
                      <a:pPr marL="171450" lvl="0" indent="-171450">
                        <a:buFont typeface="Arial" pitchFamily="34" charset="0"/>
                        <a:buChar char="•"/>
                      </a:pPr>
                      <a:r>
                        <a:rPr lang="en-GB" sz="1000" kern="1200" dirty="0">
                          <a:solidFill>
                            <a:schemeClr val="dk1"/>
                          </a:solidFill>
                          <a:effectLst/>
                          <a:latin typeface="Century Gothic" pitchFamily="34" charset="0"/>
                          <a:ea typeface="+mn-ea"/>
                          <a:cs typeface="+mn-cs"/>
                        </a:rPr>
                        <a:t>Can</a:t>
                      </a:r>
                      <a:r>
                        <a:rPr lang="en-GB" sz="1000" kern="1200" baseline="0" dirty="0">
                          <a:solidFill>
                            <a:schemeClr val="dk1"/>
                          </a:solidFill>
                          <a:effectLst/>
                          <a:latin typeface="Century Gothic" pitchFamily="34" charset="0"/>
                          <a:ea typeface="+mn-ea"/>
                          <a:cs typeface="+mn-cs"/>
                        </a:rPr>
                        <a:t> they k</a:t>
                      </a:r>
                      <a:r>
                        <a:rPr lang="en-GB" sz="1000" kern="1200" dirty="0">
                          <a:solidFill>
                            <a:schemeClr val="dk1"/>
                          </a:solidFill>
                          <a:effectLst/>
                          <a:latin typeface="Century Gothic" pitchFamily="34" charset="0"/>
                          <a:ea typeface="+mn-ea"/>
                          <a:cs typeface="+mn-cs"/>
                        </a:rPr>
                        <a:t>eep possession with some success when using equipment that is not used for throwing and catching skills?</a:t>
                      </a:r>
                    </a:p>
                  </a:txBody>
                  <a:tcPr marT="45725" marB="45725"/>
                </a:tc>
                <a:tc>
                  <a:txBody>
                    <a:bodyPr/>
                    <a:lstStyle/>
                    <a:p>
                      <a:pPr marL="171450" lvl="0" indent="-171450">
                        <a:buFont typeface="Arial" pitchFamily="34" charset="0"/>
                        <a:buChar char="•"/>
                      </a:pPr>
                      <a:r>
                        <a:rPr lang="en-GB" sz="1000" kern="1200" dirty="0">
                          <a:solidFill>
                            <a:schemeClr val="dk1"/>
                          </a:solidFill>
                          <a:effectLst/>
                          <a:latin typeface="Century Gothic" pitchFamily="34" charset="0"/>
                          <a:ea typeface="+mn-ea"/>
                          <a:cs typeface="+mn-cs"/>
                        </a:rPr>
                        <a:t>Can they use a greater number of their own ideas for movement in response  to a task?</a:t>
                      </a:r>
                    </a:p>
                    <a:p>
                      <a:pPr marL="171450" lvl="0" indent="-171450">
                        <a:buFont typeface="Arial" pitchFamily="34" charset="0"/>
                        <a:buChar char="•"/>
                      </a:pPr>
                      <a:r>
                        <a:rPr lang="en-GB" sz="1000" kern="1200" dirty="0">
                          <a:solidFill>
                            <a:schemeClr val="dk1"/>
                          </a:solidFill>
                          <a:effectLst/>
                          <a:latin typeface="Century Gothic" pitchFamily="34" charset="0"/>
                          <a:ea typeface="+mn-ea"/>
                          <a:cs typeface="+mn-cs"/>
                        </a:rPr>
                        <a:t>Can they adapt sequences to suit different types of apparatus and their partner’s ability?</a:t>
                      </a:r>
                    </a:p>
                    <a:p>
                      <a:pPr marL="171450" lvl="0" indent="-171450">
                        <a:buFont typeface="Arial" pitchFamily="34" charset="0"/>
                        <a:buChar char="•"/>
                      </a:pPr>
                      <a:r>
                        <a:rPr lang="en-GB" sz="1000" kern="1200" dirty="0">
                          <a:solidFill>
                            <a:schemeClr val="dk1"/>
                          </a:solidFill>
                          <a:effectLst/>
                          <a:latin typeface="Century Gothic" pitchFamily="34" charset="0"/>
                          <a:ea typeface="+mn-ea"/>
                          <a:cs typeface="+mn-cs"/>
                        </a:rPr>
                        <a:t>Can they explain how strength and suppleness affect performances?</a:t>
                      </a:r>
                      <a:endParaRPr lang="en-GB" sz="1000" kern="1200" baseline="0" dirty="0">
                        <a:solidFill>
                          <a:schemeClr val="dk1"/>
                        </a:solidFill>
                        <a:effectLst/>
                        <a:latin typeface="Century Gothic" pitchFamily="34" charset="0"/>
                        <a:ea typeface="+mn-ea"/>
                        <a:cs typeface="+mn-cs"/>
                      </a:endParaRPr>
                    </a:p>
                    <a:p>
                      <a:pPr marL="171450" lvl="0" indent="-171450">
                        <a:buFont typeface="Arial" pitchFamily="34" charset="0"/>
                        <a:buChar char="•"/>
                      </a:pPr>
                      <a:r>
                        <a:rPr lang="en-GB" sz="1000" kern="1200" baseline="0" dirty="0">
                          <a:solidFill>
                            <a:schemeClr val="dk1"/>
                          </a:solidFill>
                          <a:effectLst/>
                          <a:latin typeface="Century Gothic" pitchFamily="34" charset="0"/>
                          <a:ea typeface="+mn-ea"/>
                          <a:cs typeface="+mn-cs"/>
                        </a:rPr>
                        <a:t>Can they </a:t>
                      </a:r>
                      <a:r>
                        <a:rPr lang="en-GB" sz="1000" kern="1200" dirty="0">
                          <a:solidFill>
                            <a:schemeClr val="dk1"/>
                          </a:solidFill>
                          <a:effectLst/>
                          <a:latin typeface="Century Gothic" pitchFamily="34" charset="0"/>
                          <a:ea typeface="+mn-ea"/>
                          <a:cs typeface="+mn-cs"/>
                        </a:rPr>
                        <a:t>compare and contrast gymnastic sequences, commenting on similarities and differences?</a:t>
                      </a:r>
                    </a:p>
                  </a:txBody>
                  <a:tcPr marT="45725" marB="45725"/>
                </a:tc>
                <a:tc>
                  <a:txBody>
                    <a:bodyPr/>
                    <a:lstStyle/>
                    <a:p>
                      <a:pPr marL="171450" lvl="0" indent="-171450">
                        <a:buFont typeface="Arial" pitchFamily="34" charset="0"/>
                        <a:buChar char="•"/>
                      </a:pPr>
                      <a:r>
                        <a:rPr lang="en-GB" sz="900" kern="1200" dirty="0">
                          <a:solidFill>
                            <a:schemeClr val="dk1"/>
                          </a:solidFill>
                          <a:effectLst/>
                          <a:latin typeface="Century Gothic" pitchFamily="34" charset="0"/>
                          <a:ea typeface="+mn-ea"/>
                          <a:cs typeface="+mn-cs"/>
                        </a:rPr>
                        <a:t>Can</a:t>
                      </a:r>
                      <a:r>
                        <a:rPr lang="en-GB" sz="900" kern="1200" baseline="0" dirty="0">
                          <a:solidFill>
                            <a:schemeClr val="dk1"/>
                          </a:solidFill>
                          <a:effectLst/>
                          <a:latin typeface="Century Gothic" pitchFamily="34" charset="0"/>
                          <a:ea typeface="+mn-ea"/>
                          <a:cs typeface="+mn-cs"/>
                        </a:rPr>
                        <a:t> they r</a:t>
                      </a:r>
                      <a:r>
                        <a:rPr lang="en-GB" sz="900" kern="1200" dirty="0">
                          <a:solidFill>
                            <a:schemeClr val="dk1"/>
                          </a:solidFill>
                          <a:effectLst/>
                          <a:latin typeface="Century Gothic" pitchFamily="34" charset="0"/>
                          <a:ea typeface="+mn-ea"/>
                          <a:cs typeface="+mn-cs"/>
                        </a:rPr>
                        <a:t>un at fast, medium and slow speeds, changing speed and direction?</a:t>
                      </a:r>
                    </a:p>
                    <a:p>
                      <a:pPr marL="171450" lvl="0" indent="-171450">
                        <a:buFont typeface="Arial" pitchFamily="34" charset="0"/>
                        <a:buChar char="•"/>
                      </a:pPr>
                      <a:r>
                        <a:rPr lang="en-GB" sz="900" kern="1200" dirty="0">
                          <a:solidFill>
                            <a:schemeClr val="dk1"/>
                          </a:solidFill>
                          <a:effectLst/>
                          <a:latin typeface="Century Gothic" pitchFamily="34" charset="0"/>
                          <a:ea typeface="+mn-ea"/>
                          <a:cs typeface="+mn-cs"/>
                        </a:rPr>
                        <a:t>Can they link running and jumping activities with some fluency, control and consistency?</a:t>
                      </a:r>
                    </a:p>
                    <a:p>
                      <a:pPr marL="171450" lvl="0" indent="-171450">
                        <a:buFont typeface="Arial" pitchFamily="34" charset="0"/>
                        <a:buChar char="•"/>
                      </a:pPr>
                      <a:r>
                        <a:rPr lang="en-GB" sz="900" kern="1200" dirty="0">
                          <a:solidFill>
                            <a:schemeClr val="dk1"/>
                          </a:solidFill>
                          <a:effectLst/>
                          <a:latin typeface="Century Gothic" pitchFamily="34" charset="0"/>
                          <a:ea typeface="+mn-ea"/>
                          <a:cs typeface="+mn-cs"/>
                        </a:rPr>
                        <a:t>Can they make up and repeat a short sequence of linked jumps?</a:t>
                      </a:r>
                    </a:p>
                    <a:p>
                      <a:pPr marL="171450" lvl="0" indent="-171450">
                        <a:buFont typeface="Arial" pitchFamily="34" charset="0"/>
                        <a:buChar char="•"/>
                      </a:pPr>
                      <a:r>
                        <a:rPr lang="en-GB" sz="900" kern="1200" dirty="0">
                          <a:solidFill>
                            <a:schemeClr val="dk1"/>
                          </a:solidFill>
                          <a:effectLst/>
                          <a:latin typeface="Century Gothic" pitchFamily="34" charset="0"/>
                          <a:ea typeface="+mn-ea"/>
                          <a:cs typeface="+mn-cs"/>
                        </a:rPr>
                        <a:t>Can they take part in a relay activity, remembering when to run and what to do?</a:t>
                      </a:r>
                    </a:p>
                    <a:p>
                      <a:pPr marL="171450" lvl="0" indent="-171450">
                        <a:buFont typeface="Arial" pitchFamily="34" charset="0"/>
                        <a:buChar char="•"/>
                      </a:pPr>
                      <a:r>
                        <a:rPr lang="en-GB" sz="900" kern="1200" dirty="0">
                          <a:solidFill>
                            <a:schemeClr val="dk1"/>
                          </a:solidFill>
                          <a:effectLst/>
                          <a:latin typeface="Century Gothic" pitchFamily="34" charset="0"/>
                          <a:ea typeface="+mn-ea"/>
                          <a:cs typeface="+mn-cs"/>
                        </a:rPr>
                        <a:t>Do</a:t>
                      </a:r>
                      <a:r>
                        <a:rPr lang="en-GB" sz="900" kern="1200" baseline="0" dirty="0">
                          <a:solidFill>
                            <a:schemeClr val="dk1"/>
                          </a:solidFill>
                          <a:effectLst/>
                          <a:latin typeface="Century Gothic" pitchFamily="34" charset="0"/>
                          <a:ea typeface="+mn-ea"/>
                          <a:cs typeface="+mn-cs"/>
                        </a:rPr>
                        <a:t> they t</a:t>
                      </a:r>
                      <a:r>
                        <a:rPr lang="en-GB" sz="900" kern="1200" dirty="0">
                          <a:solidFill>
                            <a:schemeClr val="dk1"/>
                          </a:solidFill>
                          <a:effectLst/>
                          <a:latin typeface="Century Gothic" pitchFamily="34" charset="0"/>
                          <a:ea typeface="+mn-ea"/>
                          <a:cs typeface="+mn-cs"/>
                        </a:rPr>
                        <a:t>hrow a variety of objects, changing their action for accuracy and distance?</a:t>
                      </a:r>
                    </a:p>
                  </a:txBody>
                  <a:tcPr marT="45725" marB="45725"/>
                </a:tc>
                <a:tc>
                  <a:txBody>
                    <a:bodyPr/>
                    <a:lstStyle/>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follow a map in a familiar context?</a:t>
                      </a:r>
                    </a:p>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move from one location to another following a map?</a:t>
                      </a:r>
                    </a:p>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use clues to follow a route?</a:t>
                      </a:r>
                    </a:p>
                    <a:p>
                      <a:pPr marL="171450" lvl="0" indent="-171450">
                        <a:buFont typeface="Arial" pitchFamily="34" charset="0"/>
                        <a:buChar char="•"/>
                      </a:pPr>
                      <a:r>
                        <a:rPr kumimoji="0" lang="en-GB" sz="1100" kern="1200" dirty="0">
                          <a:solidFill>
                            <a:schemeClr val="dk1"/>
                          </a:solidFill>
                          <a:latin typeface="Century Gothic" pitchFamily="34" charset="0"/>
                          <a:ea typeface="+mn-ea"/>
                          <a:cs typeface="+mn-cs"/>
                        </a:rPr>
                        <a:t>Can they follow a route safely?</a:t>
                      </a:r>
                    </a:p>
                    <a:p>
                      <a:pPr marL="171450" indent="-171450">
                        <a:buFont typeface="Arial" pitchFamily="34" charset="0"/>
                        <a:buChar char="•"/>
                      </a:pPr>
                      <a:endParaRPr lang="en-GB" sz="1100" dirty="0">
                        <a:latin typeface="Century Gothic" pitchFamily="34" charset="0"/>
                      </a:endParaRPr>
                    </a:p>
                  </a:txBody>
                  <a:tcPr marT="45725" marB="45725"/>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E8C027D7-CED3-468A-A55F-57D8751DFC11}"/>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7</a:t>
            </a:fld>
            <a:endParaRPr lang="en-GB" dirty="0"/>
          </a:p>
        </p:txBody>
      </p:sp>
    </p:spTree>
    <p:extLst>
      <p:ext uri="{BB962C8B-B14F-4D97-AF65-F5344CB8AC3E}">
        <p14:creationId xmlns:p14="http://schemas.microsoft.com/office/powerpoint/2010/main" val="730764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7984539"/>
              </p:ext>
            </p:extLst>
          </p:nvPr>
        </p:nvGraphicFramePr>
        <p:xfrm>
          <a:off x="287522" y="420962"/>
          <a:ext cx="8568956" cy="5935389"/>
        </p:xfrm>
        <a:graphic>
          <a:graphicData uri="http://schemas.openxmlformats.org/drawingml/2006/table">
            <a:tbl>
              <a:tblPr firstRow="1" bandRow="1">
                <a:tableStyleId>{5C22544A-7EE6-4342-B048-85BDC9FD1C3A}</a:tableStyleId>
              </a:tblPr>
              <a:tblGrid>
                <a:gridCol w="2142239">
                  <a:extLst>
                    <a:ext uri="{9D8B030D-6E8A-4147-A177-3AD203B41FA5}">
                      <a16:colId xmlns:a16="http://schemas.microsoft.com/office/drawing/2014/main" val="20000"/>
                    </a:ext>
                  </a:extLst>
                </a:gridCol>
                <a:gridCol w="2250251">
                  <a:extLst>
                    <a:ext uri="{9D8B030D-6E8A-4147-A177-3AD203B41FA5}">
                      <a16:colId xmlns:a16="http://schemas.microsoft.com/office/drawing/2014/main" val="20001"/>
                    </a:ext>
                  </a:extLst>
                </a:gridCol>
                <a:gridCol w="2034227">
                  <a:extLst>
                    <a:ext uri="{9D8B030D-6E8A-4147-A177-3AD203B41FA5}">
                      <a16:colId xmlns:a16="http://schemas.microsoft.com/office/drawing/2014/main" val="20002"/>
                    </a:ext>
                  </a:extLst>
                </a:gridCol>
                <a:gridCol w="2142239">
                  <a:extLst>
                    <a:ext uri="{9D8B030D-6E8A-4147-A177-3AD203B41FA5}">
                      <a16:colId xmlns:a16="http://schemas.microsoft.com/office/drawing/2014/main" val="20003"/>
                    </a:ext>
                  </a:extLst>
                </a:gridCol>
              </a:tblGrid>
              <a:tr h="396281">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25" marB="45725"/>
                </a:tc>
                <a:tc hMerge="1">
                  <a:txBody>
                    <a:bodyPr/>
                    <a:lstStyle/>
                    <a:p>
                      <a:endParaRPr lang="en-GB"/>
                    </a:p>
                  </a:txBody>
                  <a:tcPr/>
                </a:tc>
                <a:tc hMerge="1">
                  <a:txBody>
                    <a:bodyPr/>
                    <a:lstStyle/>
                    <a:p>
                      <a:endParaRPr lang="en-GB"/>
                    </a:p>
                  </a:txBody>
                  <a:tcPr/>
                </a:tc>
                <a:tc hMerge="1">
                  <a:txBody>
                    <a:bodyPr/>
                    <a:lstStyle/>
                    <a:p>
                      <a:pPr algn="ctr"/>
                      <a:endParaRPr lang="en-GB" sz="2000" dirty="0">
                        <a:latin typeface="Century Gothic" pitchFamily="34" charset="0"/>
                      </a:endParaRPr>
                    </a:p>
                  </a:txBody>
                  <a:tcPr/>
                </a:tc>
                <a:extLst>
                  <a:ext uri="{0D108BD9-81ED-4DB2-BD59-A6C34878D82A}">
                    <a16:rowId xmlns:a16="http://schemas.microsoft.com/office/drawing/2014/main" val="10000"/>
                  </a:ext>
                </a:extLst>
              </a:tr>
              <a:tr h="370878">
                <a:tc gridSpan="4">
                  <a:txBody>
                    <a:bodyPr/>
                    <a:lstStyle/>
                    <a:p>
                      <a:pPr algn="ctr"/>
                      <a:r>
                        <a:rPr lang="en-GB" sz="1800" b="1" dirty="0">
                          <a:latin typeface="Century Gothic" pitchFamily="34" charset="0"/>
                        </a:rPr>
                        <a:t>Year</a:t>
                      </a:r>
                      <a:r>
                        <a:rPr lang="en-GB" sz="1800" b="1" baseline="0" dirty="0">
                          <a:latin typeface="Century Gothic" pitchFamily="34" charset="0"/>
                        </a:rPr>
                        <a:t> 4</a:t>
                      </a:r>
                      <a:endParaRPr lang="en-GB" sz="1800" b="1" dirty="0">
                        <a:latin typeface="Century Gothic" pitchFamily="34" charset="0"/>
                      </a:endParaRPr>
                    </a:p>
                  </a:txBody>
                  <a:tcPr marT="45725" marB="45725" anchor="ctr"/>
                </a:tc>
                <a:tc hMerge="1">
                  <a:txBody>
                    <a:bodyPr/>
                    <a:lstStyle/>
                    <a:p>
                      <a:endParaRPr lang="en-GB"/>
                    </a:p>
                  </a:txBody>
                  <a:tcPr/>
                </a:tc>
                <a:tc hMerge="1">
                  <a:txBody>
                    <a:bodyPr/>
                    <a:lstStyle/>
                    <a:p>
                      <a:endParaRPr lang="en-GB"/>
                    </a:p>
                  </a:txBody>
                  <a:tcPr/>
                </a:tc>
                <a:tc hMerge="1">
                  <a:txBody>
                    <a:bodyPr/>
                    <a:lstStyle/>
                    <a:p>
                      <a:pPr algn="ctr"/>
                      <a:endParaRPr lang="en-GB" b="1" dirty="0">
                        <a:latin typeface="Century Gothic" pitchFamily="34" charset="0"/>
                      </a:endParaRPr>
                    </a:p>
                  </a:txBody>
                  <a:tcPr/>
                </a:tc>
                <a:extLst>
                  <a:ext uri="{0D108BD9-81ED-4DB2-BD59-A6C34878D82A}">
                    <a16:rowId xmlns:a16="http://schemas.microsoft.com/office/drawing/2014/main" val="10001"/>
                  </a:ext>
                </a:extLst>
              </a:tr>
              <a:tr h="426764">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Dance</a:t>
                      </a:r>
                    </a:p>
                  </a:txBody>
                  <a:tcPr marL="68580" marR="68580" marT="0" marB="0" anchor="ctr"/>
                </a:tc>
                <a:extLst>
                  <a:ext uri="{0D108BD9-81ED-4DB2-BD59-A6C34878D82A}">
                    <a16:rowId xmlns:a16="http://schemas.microsoft.com/office/drawing/2014/main" val="10002"/>
                  </a:ext>
                </a:extLst>
              </a:tr>
              <a:tr h="1632483">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select and use the most appropriate skills, actions or ideas?</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move and use actions with co-ordination and control?</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make up their own small-sided game?</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explain how their work is similar and different from that of others?</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use their comparison to improve their work?</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explain why warming up is important?</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explain why keeping fit is good for their health?</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take the lead when working with a partner or group?</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use dance to communicate an idea?</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work on their movements and refine them?</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Is their dance clear and fluent?</a:t>
                      </a:r>
                      <a:endParaRPr lang="en-GB" sz="1000" dirty="0">
                        <a:latin typeface="Century Gothic" pitchFamily="34" charset="0"/>
                      </a:endParaRPr>
                    </a:p>
                  </a:txBody>
                  <a:tcPr marT="45725" marB="45725"/>
                </a:tc>
                <a:extLst>
                  <a:ext uri="{0D108BD9-81ED-4DB2-BD59-A6C34878D82A}">
                    <a16:rowId xmlns:a16="http://schemas.microsoft.com/office/drawing/2014/main" val="10003"/>
                  </a:ext>
                </a:extLst>
              </a:tr>
              <a:tr h="426764">
                <a:tc>
                  <a:txBody>
                    <a:bodyPr/>
                    <a:lstStyle/>
                    <a:p>
                      <a:pPr marL="172800" indent="-172800"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Athletics</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Outdoor/</a:t>
                      </a:r>
                      <a:endParaRPr lang="en-GB" sz="1400" dirty="0">
                        <a:latin typeface="Century Gothic" pitchFamily="34" charset="0"/>
                        <a:ea typeface="Times New Roman"/>
                        <a:cs typeface="Times New Roman"/>
                      </a:endParaRPr>
                    </a:p>
                    <a:p>
                      <a:pPr marL="172800" indent="-172800" algn="ctr">
                        <a:spcAft>
                          <a:spcPts val="0"/>
                        </a:spcAft>
                      </a:pPr>
                      <a:r>
                        <a:rPr lang="en-GB" sz="1400" b="1" dirty="0">
                          <a:latin typeface="Century Gothic" pitchFamily="34" charset="0"/>
                          <a:ea typeface="Times New Roman"/>
                          <a:cs typeface="Times New Roman"/>
                        </a:rPr>
                        <a:t>adventurous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2246009">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catch with one hand?</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throw and catch accurately?</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hit a ball accurately and with control?</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keep possession of the ball?</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move to find a space when they are not in possession during a game?</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vary tactics and adapt skills according to what is happening?</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work in a controlled way?</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include change of speed?</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include change of direction?</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include range of shapes?</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follow a set of ‘rules’ to produce a sequence?</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work with a partner to create, repeat and improve a sequence with at least three phases?</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run over a long distance?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spring over a short distance?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throw in different ways?</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hit a target?</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jump in different ways?</a:t>
                      </a:r>
                      <a:endParaRPr lang="en-GB" sz="1000" dirty="0">
                        <a:latin typeface="Century Gothic" pitchFamily="34" charset="0"/>
                      </a:endParaRPr>
                    </a:p>
                  </a:txBody>
                  <a:tcPr marT="45725" marB="45725"/>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follow a map in a more demanding familiar context?</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move from one location to another following a map?</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use clues to follow a route?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follow a route accurately, safely and within</a:t>
                      </a:r>
                      <a:r>
                        <a:rPr kumimoji="0" lang="en-GB" sz="1000" kern="1200" baseline="0" dirty="0">
                          <a:solidFill>
                            <a:schemeClr val="dk1"/>
                          </a:solidFill>
                          <a:latin typeface="Century Gothic" pitchFamily="34" charset="0"/>
                          <a:ea typeface="+mn-ea"/>
                          <a:cs typeface="+mn-cs"/>
                        </a:rPr>
                        <a:t> a time limit</a:t>
                      </a:r>
                      <a:r>
                        <a:rPr kumimoji="0" lang="en-GB" sz="1000" kern="1200" dirty="0">
                          <a:solidFill>
                            <a:schemeClr val="dk1"/>
                          </a:solidFill>
                          <a:latin typeface="Century Gothic" pitchFamily="34" charset="0"/>
                          <a:ea typeface="+mn-ea"/>
                          <a:cs typeface="+mn-cs"/>
                        </a:rPr>
                        <a:t>?</a:t>
                      </a:r>
                    </a:p>
                    <a:p>
                      <a:pPr marL="172800" indent="-172800">
                        <a:buFont typeface="Arial" pitchFamily="34" charset="0"/>
                        <a:buChar char="•"/>
                      </a:pPr>
                      <a:endParaRPr lang="en-GB" sz="1000" dirty="0">
                        <a:latin typeface="Century Gothic" pitchFamily="34" charset="0"/>
                      </a:endParaRPr>
                    </a:p>
                  </a:txBody>
                  <a:tcPr marT="45725" marB="45725"/>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FEAF6A30-B80E-4C73-91B0-09EB174D92D5}"/>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8</a:t>
            </a:fld>
            <a:endParaRPr lang="en-GB" dirty="0"/>
          </a:p>
        </p:txBody>
      </p:sp>
    </p:spTree>
    <p:extLst>
      <p:ext uri="{BB962C8B-B14F-4D97-AF65-F5344CB8AC3E}">
        <p14:creationId xmlns:p14="http://schemas.microsoft.com/office/powerpoint/2010/main" val="1445106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82256721"/>
              </p:ext>
            </p:extLst>
          </p:nvPr>
        </p:nvGraphicFramePr>
        <p:xfrm>
          <a:off x="287522" y="504276"/>
          <a:ext cx="8568956" cy="5849448"/>
        </p:xfrm>
        <a:graphic>
          <a:graphicData uri="http://schemas.openxmlformats.org/drawingml/2006/table">
            <a:tbl>
              <a:tblPr firstRow="1" bandRow="1">
                <a:tableStyleId>{5C22544A-7EE6-4342-B048-85BDC9FD1C3A}</a:tableStyleId>
              </a:tblPr>
              <a:tblGrid>
                <a:gridCol w="2142239">
                  <a:extLst>
                    <a:ext uri="{9D8B030D-6E8A-4147-A177-3AD203B41FA5}">
                      <a16:colId xmlns:a16="http://schemas.microsoft.com/office/drawing/2014/main" val="20000"/>
                    </a:ext>
                  </a:extLst>
                </a:gridCol>
                <a:gridCol w="2142239">
                  <a:extLst>
                    <a:ext uri="{9D8B030D-6E8A-4147-A177-3AD203B41FA5}">
                      <a16:colId xmlns:a16="http://schemas.microsoft.com/office/drawing/2014/main" val="20001"/>
                    </a:ext>
                  </a:extLst>
                </a:gridCol>
                <a:gridCol w="2142239">
                  <a:extLst>
                    <a:ext uri="{9D8B030D-6E8A-4147-A177-3AD203B41FA5}">
                      <a16:colId xmlns:a16="http://schemas.microsoft.com/office/drawing/2014/main" val="20002"/>
                    </a:ext>
                  </a:extLst>
                </a:gridCol>
                <a:gridCol w="2142239">
                  <a:extLst>
                    <a:ext uri="{9D8B030D-6E8A-4147-A177-3AD203B41FA5}">
                      <a16:colId xmlns:a16="http://schemas.microsoft.com/office/drawing/2014/main" val="20003"/>
                    </a:ext>
                  </a:extLst>
                </a:gridCol>
              </a:tblGrid>
              <a:tr h="396232">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16" marB="45716"/>
                </a:tc>
                <a:tc hMerge="1">
                  <a:txBody>
                    <a:bodyPr/>
                    <a:lstStyle/>
                    <a:p>
                      <a:endParaRPr lang="en-GB"/>
                    </a:p>
                  </a:txBody>
                  <a:tcPr/>
                </a:tc>
                <a:tc hMerge="1">
                  <a:txBody>
                    <a:bodyPr/>
                    <a:lstStyle/>
                    <a:p>
                      <a:endParaRPr lang="en-GB"/>
                    </a:p>
                  </a:txBody>
                  <a:tcPr/>
                </a:tc>
                <a:tc hMerge="1">
                  <a:txBody>
                    <a:bodyPr/>
                    <a:lstStyle/>
                    <a:p>
                      <a:pPr algn="ctr"/>
                      <a:endParaRPr lang="en-GB" sz="2000" dirty="0">
                        <a:latin typeface="Century Gothic" pitchFamily="34" charset="0"/>
                      </a:endParaRPr>
                    </a:p>
                  </a:txBody>
                  <a:tcPr/>
                </a:tc>
                <a:extLst>
                  <a:ext uri="{0D108BD9-81ED-4DB2-BD59-A6C34878D82A}">
                    <a16:rowId xmlns:a16="http://schemas.microsoft.com/office/drawing/2014/main" val="10000"/>
                  </a:ext>
                </a:extLst>
              </a:tr>
              <a:tr h="370814">
                <a:tc gridSpan="4">
                  <a:txBody>
                    <a:bodyPr/>
                    <a:lstStyle/>
                    <a:p>
                      <a:pPr algn="ctr"/>
                      <a:r>
                        <a:rPr lang="en-GB" sz="1800" b="1" dirty="0">
                          <a:latin typeface="Century Gothic" pitchFamily="34" charset="0"/>
                        </a:rPr>
                        <a:t>Year 5</a:t>
                      </a:r>
                    </a:p>
                  </a:txBody>
                  <a:tcPr marT="45716" marB="45716" anchor="ctr"/>
                </a:tc>
                <a:tc hMerge="1">
                  <a:txBody>
                    <a:bodyPr/>
                    <a:lstStyle/>
                    <a:p>
                      <a:endParaRPr lang="en-GB"/>
                    </a:p>
                  </a:txBody>
                  <a:tcPr/>
                </a:tc>
                <a:tc hMerge="1">
                  <a:txBody>
                    <a:bodyPr/>
                    <a:lstStyle/>
                    <a:p>
                      <a:endParaRPr lang="en-GB"/>
                    </a:p>
                  </a:txBody>
                  <a:tcPr/>
                </a:tc>
                <a:tc hMerge="1">
                  <a:txBody>
                    <a:bodyPr/>
                    <a:lstStyle/>
                    <a:p>
                      <a:pPr algn="ctr"/>
                      <a:endParaRPr lang="en-GB" b="1" dirty="0">
                        <a:latin typeface="Century Gothic" pitchFamily="34" charset="0"/>
                      </a:endParaRPr>
                    </a:p>
                  </a:txBody>
                  <a:tcPr/>
                </a:tc>
                <a:extLst>
                  <a:ext uri="{0D108BD9-81ED-4DB2-BD59-A6C34878D82A}">
                    <a16:rowId xmlns:a16="http://schemas.microsoft.com/office/drawing/2014/main" val="10001"/>
                  </a:ext>
                </a:extLst>
              </a:tr>
              <a:tr h="426720">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Dance</a:t>
                      </a:r>
                    </a:p>
                  </a:txBody>
                  <a:tcPr marL="68580" marR="68580" marT="0" marB="0" anchor="ctr"/>
                </a:tc>
                <a:extLst>
                  <a:ext uri="{0D108BD9-81ED-4DB2-BD59-A6C34878D82A}">
                    <a16:rowId xmlns:a16="http://schemas.microsoft.com/office/drawing/2014/main" val="10002"/>
                  </a:ext>
                </a:extLst>
              </a:tr>
              <a:tr h="1851530">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link skills, techniques and ideas and apply them accurately and appropriately?</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Do they show good control in their movements?</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compare and comment on skills, techniques and ideas that they and others have used?</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use their observations to improve their work?</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explain some important safety principles when preparing for exercise?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explain what effect exercise has on their body?</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explain why exercise is important?</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compose their own dances in a creative and imaginative way?</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perform to an accompaniment, expressively and sensitively? </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Are their movements controlled?</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Does their dance show clarity, fluency, accuracy and consistency?</a:t>
                      </a:r>
                      <a:endParaRPr lang="en-GB" sz="1000" dirty="0">
                        <a:latin typeface="Century Gothic" pitchFamily="34" charset="0"/>
                      </a:endParaRPr>
                    </a:p>
                  </a:txBody>
                  <a:tcPr marT="45716" marB="45716"/>
                </a:tc>
                <a:extLst>
                  <a:ext uri="{0D108BD9-81ED-4DB2-BD59-A6C34878D82A}">
                    <a16:rowId xmlns:a16="http://schemas.microsoft.com/office/drawing/2014/main" val="10003"/>
                  </a:ext>
                </a:extLst>
              </a:tr>
              <a:tr h="426720">
                <a:tc>
                  <a:txBody>
                    <a:bodyPr/>
                    <a:lstStyle/>
                    <a:p>
                      <a:pPr marL="172800" indent="-172800"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Athletics</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Outdoor/</a:t>
                      </a:r>
                      <a:endParaRPr lang="en-GB" sz="1400" dirty="0">
                        <a:latin typeface="Century Gothic" pitchFamily="34" charset="0"/>
                        <a:ea typeface="Times New Roman"/>
                        <a:cs typeface="Times New Roman"/>
                      </a:endParaRPr>
                    </a:p>
                    <a:p>
                      <a:pPr marL="172800" indent="-172800" algn="ctr">
                        <a:spcAft>
                          <a:spcPts val="0"/>
                        </a:spcAft>
                      </a:pPr>
                      <a:r>
                        <a:rPr lang="en-GB" sz="1400" b="1" dirty="0">
                          <a:latin typeface="Century Gothic" pitchFamily="34" charset="0"/>
                          <a:ea typeface="Times New Roman"/>
                          <a:cs typeface="Times New Roman"/>
                        </a:rPr>
                        <a:t>adventurous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2033394">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gain possession by working as a team?</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pass in different ways?</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use forehand and backhand with a racquet?</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field?</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choose the best tactics for attacking and defending?</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use a number of techniques to pass, dribble and shoot?</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make complex or extended sequences?</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combine action, balance and shape?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perform consistently to different audiences?</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Are their movements accurate, clear and consistent? </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Are they controlled when taking off and landing in a jump?</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throw with accuracy?</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combine running and jumping?</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follow specific rules?</a:t>
                      </a:r>
                      <a:endParaRPr lang="en-GB" sz="1000" dirty="0">
                        <a:latin typeface="Century Gothic" pitchFamily="34" charset="0"/>
                      </a:endParaRPr>
                    </a:p>
                  </a:txBody>
                  <a:tcPr marT="45716" marB="45716"/>
                </a:tc>
                <a:tc>
                  <a:txBody>
                    <a:bodyPr/>
                    <a:lstStyle/>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follow a map in an unknown location?</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use clues and compass directions to navigate a route?</a:t>
                      </a:r>
                    </a:p>
                    <a:p>
                      <a:pPr marL="172800" lvl="0" indent="-172800">
                        <a:buFont typeface="Arial" pitchFamily="34" charset="0"/>
                        <a:buChar char="•"/>
                      </a:pPr>
                      <a:r>
                        <a:rPr kumimoji="0" lang="en-GB" sz="1000" kern="1200" dirty="0">
                          <a:solidFill>
                            <a:schemeClr val="dk1"/>
                          </a:solidFill>
                          <a:latin typeface="Century Gothic" pitchFamily="34" charset="0"/>
                          <a:ea typeface="+mn-ea"/>
                          <a:cs typeface="+mn-cs"/>
                        </a:rPr>
                        <a:t>Can they change their route if there is a problem?</a:t>
                      </a:r>
                    </a:p>
                    <a:p>
                      <a:pPr marL="172800" indent="-172800">
                        <a:buFont typeface="Arial" pitchFamily="34" charset="0"/>
                        <a:buChar char="•"/>
                      </a:pPr>
                      <a:r>
                        <a:rPr kumimoji="0" lang="en-GB" sz="1000" kern="1200" dirty="0">
                          <a:solidFill>
                            <a:schemeClr val="dk1"/>
                          </a:solidFill>
                          <a:latin typeface="Century Gothic" pitchFamily="34" charset="0"/>
                          <a:ea typeface="+mn-ea"/>
                          <a:cs typeface="+mn-cs"/>
                        </a:rPr>
                        <a:t>Can they change their plan if they get new information? </a:t>
                      </a:r>
                      <a:endParaRPr lang="en-GB" sz="1000" dirty="0">
                        <a:latin typeface="Century Gothic" pitchFamily="34" charset="0"/>
                      </a:endParaRPr>
                    </a:p>
                  </a:txBody>
                  <a:tcPr marT="45716" marB="45716"/>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ED7785A9-3F66-42BE-8D87-CF1426FDB5D3}"/>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9</a:t>
            </a:fld>
            <a:endParaRPr lang="en-GB" dirty="0"/>
          </a:p>
        </p:txBody>
      </p:sp>
    </p:spTree>
    <p:extLst>
      <p:ext uri="{BB962C8B-B14F-4D97-AF65-F5344CB8AC3E}">
        <p14:creationId xmlns:p14="http://schemas.microsoft.com/office/powerpoint/2010/main" val="738608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263007764"/>
              </p:ext>
            </p:extLst>
          </p:nvPr>
        </p:nvGraphicFramePr>
        <p:xfrm>
          <a:off x="507206" y="642938"/>
          <a:ext cx="8129588" cy="5399768"/>
        </p:xfrm>
        <a:graphic>
          <a:graphicData uri="http://schemas.openxmlformats.org/drawingml/2006/table">
            <a:tbl>
              <a:tblPr firstRow="1" bandRow="1">
                <a:tableStyleId>{5C22544A-7EE6-4342-B048-85BDC9FD1C3A}</a:tableStyleId>
              </a:tblPr>
              <a:tblGrid>
                <a:gridCol w="2032397">
                  <a:extLst>
                    <a:ext uri="{9D8B030D-6E8A-4147-A177-3AD203B41FA5}">
                      <a16:colId xmlns:a16="http://schemas.microsoft.com/office/drawing/2014/main" val="20000"/>
                    </a:ext>
                  </a:extLst>
                </a:gridCol>
                <a:gridCol w="2032397">
                  <a:extLst>
                    <a:ext uri="{9D8B030D-6E8A-4147-A177-3AD203B41FA5}">
                      <a16:colId xmlns:a16="http://schemas.microsoft.com/office/drawing/2014/main" val="20001"/>
                    </a:ext>
                  </a:extLst>
                </a:gridCol>
                <a:gridCol w="2032397">
                  <a:extLst>
                    <a:ext uri="{9D8B030D-6E8A-4147-A177-3AD203B41FA5}">
                      <a16:colId xmlns:a16="http://schemas.microsoft.com/office/drawing/2014/main" val="20002"/>
                    </a:ext>
                  </a:extLst>
                </a:gridCol>
                <a:gridCol w="2032397">
                  <a:extLst>
                    <a:ext uri="{9D8B030D-6E8A-4147-A177-3AD203B41FA5}">
                      <a16:colId xmlns:a16="http://schemas.microsoft.com/office/drawing/2014/main" val="20003"/>
                    </a:ext>
                  </a:extLst>
                </a:gridCol>
              </a:tblGrid>
              <a:tr h="396176">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Century Gothic" pitchFamily="34" charset="0"/>
                        </a:rPr>
                        <a:t>Knowledge, Skills and Understanding breakdown for</a:t>
                      </a:r>
                      <a:r>
                        <a:rPr lang="en-GB" sz="2000" baseline="0" dirty="0">
                          <a:solidFill>
                            <a:schemeClr val="bg1"/>
                          </a:solidFill>
                          <a:latin typeface="Century Gothic" pitchFamily="34" charset="0"/>
                        </a:rPr>
                        <a:t> </a:t>
                      </a:r>
                    </a:p>
                    <a:p>
                      <a:pPr algn="ctr"/>
                      <a:r>
                        <a:rPr lang="en-GB" sz="2000" dirty="0">
                          <a:solidFill>
                            <a:schemeClr val="bg1"/>
                          </a:solidFill>
                          <a:latin typeface="Century Gothic" pitchFamily="34" charset="0"/>
                        </a:rPr>
                        <a:t>Physical</a:t>
                      </a:r>
                      <a:r>
                        <a:rPr lang="en-GB" sz="2000" baseline="0" dirty="0">
                          <a:solidFill>
                            <a:schemeClr val="bg1"/>
                          </a:solidFill>
                          <a:latin typeface="Century Gothic" pitchFamily="34" charset="0"/>
                        </a:rPr>
                        <a:t> Education</a:t>
                      </a:r>
                      <a:endParaRPr lang="en-GB" sz="2000" b="1" dirty="0">
                        <a:solidFill>
                          <a:schemeClr val="bg1"/>
                        </a:solidFill>
                        <a:latin typeface="Century Gothic" pitchFamily="34" charset="0"/>
                      </a:endParaRPr>
                    </a:p>
                  </a:txBody>
                  <a:tcPr marT="45701" marB="45701"/>
                </a:tc>
                <a:tc hMerge="1">
                  <a:txBody>
                    <a:bodyPr/>
                    <a:lstStyle/>
                    <a:p>
                      <a:endParaRPr lang="en-GB"/>
                    </a:p>
                  </a:txBody>
                  <a:tcPr/>
                </a:tc>
                <a:tc hMerge="1">
                  <a:txBody>
                    <a:bodyPr/>
                    <a:lstStyle/>
                    <a:p>
                      <a:endParaRPr lang="en-GB"/>
                    </a:p>
                  </a:txBody>
                  <a:tcPr/>
                </a:tc>
                <a:tc hMerge="1">
                  <a:txBody>
                    <a:bodyPr/>
                    <a:lstStyle/>
                    <a:p>
                      <a:pPr algn="ctr"/>
                      <a:endParaRPr lang="en-GB" sz="2000" dirty="0">
                        <a:latin typeface="Century Gothic" pitchFamily="34" charset="0"/>
                      </a:endParaRPr>
                    </a:p>
                  </a:txBody>
                  <a:tcPr/>
                </a:tc>
                <a:extLst>
                  <a:ext uri="{0D108BD9-81ED-4DB2-BD59-A6C34878D82A}">
                    <a16:rowId xmlns:a16="http://schemas.microsoft.com/office/drawing/2014/main" val="10000"/>
                  </a:ext>
                </a:extLst>
              </a:tr>
              <a:tr h="370682">
                <a:tc gridSpan="4">
                  <a:txBody>
                    <a:bodyPr/>
                    <a:lstStyle/>
                    <a:p>
                      <a:pPr algn="ctr"/>
                      <a:r>
                        <a:rPr lang="en-GB" sz="1800" b="1" dirty="0">
                          <a:latin typeface="Century Gothic" pitchFamily="34" charset="0"/>
                        </a:rPr>
                        <a:t>Year 6</a:t>
                      </a:r>
                    </a:p>
                  </a:txBody>
                  <a:tcPr marT="45701" marB="45701" anchor="ctr"/>
                </a:tc>
                <a:tc hMerge="1">
                  <a:txBody>
                    <a:bodyPr/>
                    <a:lstStyle/>
                    <a:p>
                      <a:endParaRPr lang="en-GB"/>
                    </a:p>
                  </a:txBody>
                  <a:tcPr/>
                </a:tc>
                <a:tc hMerge="1">
                  <a:txBody>
                    <a:bodyPr/>
                    <a:lstStyle/>
                    <a:p>
                      <a:endParaRPr lang="en-GB"/>
                    </a:p>
                  </a:txBody>
                  <a:tcPr/>
                </a:tc>
                <a:tc hMerge="1">
                  <a:txBody>
                    <a:bodyPr/>
                    <a:lstStyle/>
                    <a:p>
                      <a:pPr algn="ctr"/>
                      <a:endParaRPr lang="en-GB" b="1" dirty="0">
                        <a:latin typeface="Century Gothic" pitchFamily="34" charset="0"/>
                      </a:endParaRPr>
                    </a:p>
                  </a:txBody>
                  <a:tcPr/>
                </a:tc>
                <a:extLst>
                  <a:ext uri="{0D108BD9-81ED-4DB2-BD59-A6C34878D82A}">
                    <a16:rowId xmlns:a16="http://schemas.microsoft.com/office/drawing/2014/main" val="10001"/>
                  </a:ext>
                </a:extLst>
              </a:tr>
              <a:tr h="426684">
                <a:tc>
                  <a:txBody>
                    <a:bodyPr/>
                    <a:lstStyle/>
                    <a:p>
                      <a:pPr algn="ctr">
                        <a:spcAft>
                          <a:spcPts val="0"/>
                        </a:spcAft>
                      </a:pPr>
                      <a:r>
                        <a:rPr lang="en-GB" sz="1400" b="1" dirty="0">
                          <a:latin typeface="Century Gothic" pitchFamily="34" charset="0"/>
                          <a:ea typeface="Times New Roman"/>
                          <a:cs typeface="Times New Roman"/>
                        </a:rPr>
                        <a:t>Acquiring and developing skills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Evaluating and improving</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Health and fitness</a:t>
                      </a:r>
                      <a:endParaRPr lang="en-GB" sz="1400"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ea typeface="Times New Roman"/>
                          <a:cs typeface="Times New Roman"/>
                        </a:rPr>
                        <a:t>Dance</a:t>
                      </a:r>
                    </a:p>
                  </a:txBody>
                  <a:tcPr marL="68580" marR="68580" marT="0" marB="0" anchor="ctr"/>
                </a:tc>
                <a:extLst>
                  <a:ext uri="{0D108BD9-81ED-4DB2-BD59-A6C34878D82A}">
                    <a16:rowId xmlns:a16="http://schemas.microsoft.com/office/drawing/2014/main" val="10002"/>
                  </a:ext>
                </a:extLst>
              </a:tr>
              <a:tr h="1920046">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Do they apply their skills, techniques and ideas consistently?</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Do they show precision, control and fluency? </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analyse and explain why they have used specific skills or techniques?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modify use of skills or techniques to improve their work?</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create their own success criteria for evaluating?</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explain how the body reacts to different kinds of exercise?</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choose appropriate warm ups and cool downs?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explain why we need regular and safe exercise?</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develop imaginative dances in a specific style?</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choose their own music, style and dance?</a:t>
                      </a:r>
                      <a:endParaRPr lang="en-GB" sz="1200" dirty="0">
                        <a:latin typeface="Century Gothic" pitchFamily="34" charset="0"/>
                      </a:endParaRPr>
                    </a:p>
                  </a:txBody>
                  <a:tcPr marT="45701" marB="45701"/>
                </a:tc>
                <a:extLst>
                  <a:ext uri="{0D108BD9-81ED-4DB2-BD59-A6C34878D82A}">
                    <a16:rowId xmlns:a16="http://schemas.microsoft.com/office/drawing/2014/main" val="10003"/>
                  </a:ext>
                </a:extLst>
              </a:tr>
              <a:tr h="426684">
                <a:tc>
                  <a:txBody>
                    <a:bodyPr/>
                    <a:lstStyle/>
                    <a:p>
                      <a:pPr marL="172800" indent="-172800" algn="ctr">
                        <a:spcAft>
                          <a:spcPts val="0"/>
                        </a:spcAft>
                      </a:pPr>
                      <a:r>
                        <a:rPr lang="en-GB" sz="1400" b="1" dirty="0">
                          <a:latin typeface="Century Gothic" pitchFamily="34" charset="0"/>
                          <a:ea typeface="Times New Roman"/>
                          <a:cs typeface="Times New Roman"/>
                        </a:rPr>
                        <a:t>Games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Gymnastics </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Athletics</a:t>
                      </a:r>
                      <a:endParaRPr lang="en-GB" sz="1400" dirty="0">
                        <a:latin typeface="Century Gothic" pitchFamily="34" charset="0"/>
                        <a:ea typeface="Times New Roman"/>
                        <a:cs typeface="Times New Roman"/>
                      </a:endParaRPr>
                    </a:p>
                  </a:txBody>
                  <a:tcPr marL="68580" marR="68580" marT="0" marB="0" anchor="ctr"/>
                </a:tc>
                <a:tc>
                  <a:txBody>
                    <a:bodyPr/>
                    <a:lstStyle/>
                    <a:p>
                      <a:pPr marL="172800" indent="-172800" algn="ctr">
                        <a:spcAft>
                          <a:spcPts val="0"/>
                        </a:spcAft>
                      </a:pPr>
                      <a:r>
                        <a:rPr lang="en-GB" sz="1400" b="1" dirty="0">
                          <a:latin typeface="Century Gothic" pitchFamily="34" charset="0"/>
                          <a:ea typeface="Times New Roman"/>
                          <a:cs typeface="Times New Roman"/>
                        </a:rPr>
                        <a:t>Outdoor/</a:t>
                      </a:r>
                      <a:endParaRPr lang="en-GB" sz="1400" dirty="0">
                        <a:latin typeface="Century Gothic" pitchFamily="34" charset="0"/>
                        <a:ea typeface="Times New Roman"/>
                        <a:cs typeface="Times New Roman"/>
                      </a:endParaRPr>
                    </a:p>
                    <a:p>
                      <a:pPr marL="172800" indent="-172800" algn="ctr">
                        <a:spcAft>
                          <a:spcPts val="0"/>
                        </a:spcAft>
                      </a:pPr>
                      <a:r>
                        <a:rPr lang="en-GB" sz="1400" b="1" dirty="0">
                          <a:latin typeface="Century Gothic" pitchFamily="34" charset="0"/>
                          <a:ea typeface="Times New Roman"/>
                          <a:cs typeface="Times New Roman"/>
                        </a:rPr>
                        <a:t>adventurous</a:t>
                      </a:r>
                      <a:endParaRPr lang="en-GB" sz="1400"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4"/>
                  </a:ext>
                </a:extLst>
              </a:tr>
              <a:tr h="1371453">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explain complicated rules?</a:t>
                      </a:r>
                    </a:p>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make a team plan and communicate it</a:t>
                      </a:r>
                      <a:r>
                        <a:rPr kumimoji="0" lang="en-GB" sz="1200" kern="1200" baseline="0" dirty="0">
                          <a:solidFill>
                            <a:schemeClr val="dk1"/>
                          </a:solidFill>
                          <a:latin typeface="Century Gothic" pitchFamily="34" charset="0"/>
                          <a:ea typeface="+mn-ea"/>
                          <a:cs typeface="+mn-cs"/>
                        </a:rPr>
                        <a:t> to others</a:t>
                      </a:r>
                      <a:r>
                        <a:rPr kumimoji="0" lang="en-GB" sz="1200" kern="1200" dirty="0">
                          <a:solidFill>
                            <a:schemeClr val="dk1"/>
                          </a:solidFill>
                          <a:latin typeface="Century Gothic" pitchFamily="34" charset="0"/>
                          <a:ea typeface="+mn-ea"/>
                          <a:cs typeface="+mn-cs"/>
                        </a:rPr>
                        <a:t>?</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lead others in a game situation?</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Do they combine their own work with that of others?</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link their sequences to specific timings?</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demonstrate stamina?</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use their skills in different situations?</a:t>
                      </a:r>
                      <a:endParaRPr lang="en-GB" sz="1200" dirty="0">
                        <a:latin typeface="Century Gothic" pitchFamily="34" charset="0"/>
                      </a:endParaRPr>
                    </a:p>
                  </a:txBody>
                  <a:tcPr marT="45701" marB="45701"/>
                </a:tc>
                <a:tc>
                  <a:txBody>
                    <a:bodyPr/>
                    <a:lstStyle/>
                    <a:p>
                      <a:pPr marL="172800" lvl="0" indent="-172800">
                        <a:buFont typeface="Arial" pitchFamily="34" charset="0"/>
                        <a:buChar char="•"/>
                      </a:pPr>
                      <a:r>
                        <a:rPr kumimoji="0" lang="en-GB" sz="1200" kern="1200" dirty="0">
                          <a:solidFill>
                            <a:schemeClr val="dk1"/>
                          </a:solidFill>
                          <a:latin typeface="Century Gothic" pitchFamily="34" charset="0"/>
                          <a:ea typeface="+mn-ea"/>
                          <a:cs typeface="+mn-cs"/>
                        </a:rPr>
                        <a:t>Can they plan a route and series of clues for someone else?</a:t>
                      </a:r>
                    </a:p>
                    <a:p>
                      <a:pPr marL="172800" indent="-172800">
                        <a:buFont typeface="Arial" pitchFamily="34" charset="0"/>
                        <a:buChar char="•"/>
                      </a:pPr>
                      <a:r>
                        <a:rPr kumimoji="0" lang="en-GB" sz="1200" kern="1200" dirty="0">
                          <a:solidFill>
                            <a:schemeClr val="dk1"/>
                          </a:solidFill>
                          <a:latin typeface="Century Gothic" pitchFamily="34" charset="0"/>
                          <a:ea typeface="+mn-ea"/>
                          <a:cs typeface="+mn-cs"/>
                        </a:rPr>
                        <a:t>Can they plan with others taking account of safety and danger?</a:t>
                      </a:r>
                      <a:endParaRPr lang="en-GB" sz="1200" dirty="0">
                        <a:latin typeface="Century Gothic" pitchFamily="34" charset="0"/>
                      </a:endParaRPr>
                    </a:p>
                  </a:txBody>
                  <a:tcPr marT="45701" marB="45701"/>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4CA316EA-6D94-4ECC-ACA1-66FEE665AC22}"/>
              </a:ext>
            </a:extLst>
          </p:cNvPr>
          <p:cNvSpPr>
            <a:spLocks noGrp="1"/>
          </p:cNvSpPr>
          <p:nvPr>
            <p:ph type="ftr" sz="quarter" idx="11"/>
          </p:nvPr>
        </p:nvSpPr>
        <p:spPr/>
        <p:txBody>
          <a:bodyPr/>
          <a:lstStyle/>
          <a:p>
            <a:r>
              <a:rPr lang="en-GB" smtClean="0"/>
              <a:t>(c) Focus Education (UK)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10</a:t>
            </a:fld>
            <a:endParaRPr lang="en-GB" dirty="0"/>
          </a:p>
        </p:txBody>
      </p:sp>
    </p:spTree>
    <p:extLst>
      <p:ext uri="{BB962C8B-B14F-4D97-AF65-F5344CB8AC3E}">
        <p14:creationId xmlns:p14="http://schemas.microsoft.com/office/powerpoint/2010/main" val="30042981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6725</TotalTime>
  <Words>2700</Words>
  <Application>Microsoft Office PowerPoint</Application>
  <PresentationFormat>On-screen Show (4:3)</PresentationFormat>
  <Paragraphs>343</Paragraphs>
  <Slides>10</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Century Gothic</vt:lpstr>
      <vt:lpstr>Comic Sans MS</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Leadership – Geography</dc:title>
  <dc:creator>Tim Nelson</dc:creator>
  <cp:lastModifiedBy>Rudd, Sarah</cp:lastModifiedBy>
  <cp:revision>43</cp:revision>
  <dcterms:created xsi:type="dcterms:W3CDTF">2019-05-08T10:59:27Z</dcterms:created>
  <dcterms:modified xsi:type="dcterms:W3CDTF">2019-11-29T09:21:09Z</dcterms:modified>
</cp:coreProperties>
</file>