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456" r:id="rId2"/>
    <p:sldId id="457" r:id="rId3"/>
    <p:sldId id="454" r:id="rId4"/>
    <p:sldId id="455" r:id="rId5"/>
    <p:sldId id="445" r:id="rId6"/>
    <p:sldId id="446" r:id="rId7"/>
    <p:sldId id="450" r:id="rId8"/>
    <p:sldId id="451" r:id="rId9"/>
    <p:sldId id="452" r:id="rId10"/>
    <p:sldId id="45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BB3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4660"/>
  </p:normalViewPr>
  <p:slideViewPr>
    <p:cSldViewPr snapToGrid="0">
      <p:cViewPr varScale="1">
        <p:scale>
          <a:sx n="115" d="100"/>
          <a:sy n="115" d="100"/>
        </p:scale>
        <p:origin x="15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6E5502-AA08-4CF5-82E2-BC309D7688C1}" type="datetimeFigureOut">
              <a:rPr lang="en-GB" smtClean="0"/>
              <a:t>29/11/2019</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AA5C2A-F50E-498B-8416-1DAB4A761A84}" type="slidenum">
              <a:rPr lang="en-GB" smtClean="0"/>
              <a:t>‹#›</a:t>
            </a:fld>
            <a:endParaRPr lang="en-GB" dirty="0"/>
          </a:p>
        </p:txBody>
      </p:sp>
    </p:spTree>
    <p:extLst>
      <p:ext uri="{BB962C8B-B14F-4D97-AF65-F5344CB8AC3E}">
        <p14:creationId xmlns:p14="http://schemas.microsoft.com/office/powerpoint/2010/main" val="4158012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62FA49-D4F7-4EF8-B3DF-F078C43AB8B6}"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502409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39D1FC8-C532-4927-960D-6D7D6DB54058}" type="datetime1">
              <a:rPr lang="en-GB" smtClean="0"/>
              <a:t>29/11/2019</a:t>
            </a:fld>
            <a:endParaRPr lang="en-GB" dirty="0"/>
          </a:p>
        </p:txBody>
      </p:sp>
      <p:sp>
        <p:nvSpPr>
          <p:cNvPr id="5" name="Footer Placeholder 4"/>
          <p:cNvSpPr>
            <a:spLocks noGrp="1"/>
          </p:cNvSpPr>
          <p:nvPr>
            <p:ph type="ftr" sz="quarter" idx="11"/>
          </p:nvPr>
        </p:nvSpPr>
        <p:spPr/>
        <p:txBody>
          <a:bodyPr/>
          <a:lstStyle>
            <a:lvl1pPr>
              <a:defRPr sz="1000"/>
            </a:lvl1pPr>
          </a:lstStyle>
          <a:p>
            <a:r>
              <a:rPr lang="en-GB" dirty="0" smtClean="0"/>
              <a:t>(c) Focus Education Ltd</a:t>
            </a:r>
            <a:endParaRPr lang="en-GB" dirty="0"/>
          </a:p>
        </p:txBody>
      </p:sp>
      <p:sp>
        <p:nvSpPr>
          <p:cNvPr id="6" name="Slide Number Placeholder 5"/>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4173846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58F35E-ACAD-4FF6-8C4D-25B42B5352D6}" type="datetime1">
              <a:rPr lang="en-GB" smtClean="0"/>
              <a:t>29/11/2019</a:t>
            </a:fld>
            <a:endParaRPr lang="en-GB" dirty="0"/>
          </a:p>
        </p:txBody>
      </p:sp>
      <p:sp>
        <p:nvSpPr>
          <p:cNvPr id="5" name="Footer Placeholder 4"/>
          <p:cNvSpPr>
            <a:spLocks noGrp="1"/>
          </p:cNvSpPr>
          <p:nvPr>
            <p:ph type="ftr" sz="quarter" idx="11"/>
          </p:nvPr>
        </p:nvSpPr>
        <p:spPr/>
        <p:txBody>
          <a:bodyPr/>
          <a:lstStyle>
            <a:lvl1pPr>
              <a:defRPr sz="1000"/>
            </a:lvl1pPr>
          </a:lstStyle>
          <a:p>
            <a:r>
              <a:rPr lang="en-GB" dirty="0" smtClean="0"/>
              <a:t>(c) Focus Education Ltd</a:t>
            </a:r>
            <a:endParaRPr lang="en-GB" dirty="0"/>
          </a:p>
        </p:txBody>
      </p:sp>
      <p:sp>
        <p:nvSpPr>
          <p:cNvPr id="6" name="Slide Number Placeholder 5"/>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17530546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B05F58-D0D1-45B2-A05B-9246E168DB26}" type="datetime1">
              <a:rPr lang="en-GB" smtClean="0"/>
              <a:t>29/11/2019</a:t>
            </a:fld>
            <a:endParaRPr lang="en-GB" dirty="0"/>
          </a:p>
        </p:txBody>
      </p:sp>
      <p:sp>
        <p:nvSpPr>
          <p:cNvPr id="3" name="Footer Placeholder 2"/>
          <p:cNvSpPr>
            <a:spLocks noGrp="1"/>
          </p:cNvSpPr>
          <p:nvPr>
            <p:ph type="ftr" sz="quarter" idx="11"/>
          </p:nvPr>
        </p:nvSpPr>
        <p:spPr/>
        <p:txBody>
          <a:bodyPr/>
          <a:lstStyle>
            <a:lvl1pPr>
              <a:defRPr sz="1000"/>
            </a:lvl1pPr>
          </a:lstStyle>
          <a:p>
            <a:r>
              <a:rPr lang="en-GB" dirty="0" smtClean="0"/>
              <a:t>(c) Focus Education Ltd</a:t>
            </a:r>
            <a:endParaRPr lang="en-GB" dirty="0"/>
          </a:p>
        </p:txBody>
      </p:sp>
      <p:sp>
        <p:nvSpPr>
          <p:cNvPr id="4" name="Slide Number Placeholder 3"/>
          <p:cNvSpPr>
            <a:spLocks noGrp="1"/>
          </p:cNvSpPr>
          <p:nvPr>
            <p:ph type="sldNum" sz="quarter" idx="12"/>
          </p:nvPr>
        </p:nvSpPr>
        <p:spPr/>
        <p:txBody>
          <a:bodyPr/>
          <a:lstStyle>
            <a:lvl1pPr>
              <a:defRPr sz="1000"/>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1246791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B56695-8FA6-4748-A223-A3B44246F871}" type="datetime1">
              <a:rPr lang="en-GB" smtClean="0"/>
              <a:t>29/11/2019</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latin typeface="Century Gothic" panose="020B0502020202020204" pitchFamily="34" charset="0"/>
              </a:defRPr>
            </a:lvl1pPr>
          </a:lstStyle>
          <a:p>
            <a:r>
              <a:rPr lang="en-GB" dirty="0" smtClean="0"/>
              <a:t>(c) Focus Education (UK) Ltd</a:t>
            </a:r>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latin typeface="Century Gothic" panose="020B0502020202020204" pitchFamily="34" charset="0"/>
              </a:defRPr>
            </a:lvl1pPr>
          </a:lstStyle>
          <a:p>
            <a:fld id="{63AE8FA3-EEAC-4A69-A937-97D55627DA92}" type="slidenum">
              <a:rPr lang="en-GB" smtClean="0"/>
              <a:pPr/>
              <a:t>‹#›</a:t>
            </a:fld>
            <a:endParaRPr lang="en-GB" dirty="0"/>
          </a:p>
        </p:txBody>
      </p:sp>
    </p:spTree>
    <p:extLst>
      <p:ext uri="{BB962C8B-B14F-4D97-AF65-F5344CB8AC3E}">
        <p14:creationId xmlns:p14="http://schemas.microsoft.com/office/powerpoint/2010/main" val="363962869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 Focus Education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1</a:t>
            </a:fld>
            <a:endParaRPr lang="en-GB" dirty="0"/>
          </a:p>
        </p:txBody>
      </p:sp>
      <p:sp>
        <p:nvSpPr>
          <p:cNvPr id="4" name="Rectangle 3"/>
          <p:cNvSpPr/>
          <p:nvPr/>
        </p:nvSpPr>
        <p:spPr>
          <a:xfrm>
            <a:off x="428106" y="494196"/>
            <a:ext cx="8287788" cy="4177041"/>
          </a:xfrm>
          <a:prstGeom prst="rect">
            <a:avLst/>
          </a:prstGeom>
        </p:spPr>
        <p:txBody>
          <a:bodyPr wrap="square">
            <a:spAutoFit/>
          </a:bodyPr>
          <a:lstStyle/>
          <a:p>
            <a:pPr>
              <a:spcBef>
                <a:spcPts val="295"/>
              </a:spcBef>
              <a:spcAft>
                <a:spcPts val="0"/>
              </a:spcAft>
            </a:pPr>
            <a:r>
              <a:rPr lang="en-GB" sz="2400" b="1" dirty="0">
                <a:solidFill>
                  <a:srgbClr val="0082C9"/>
                </a:solidFill>
                <a:latin typeface="Comic Sans MS" panose="030F0702030302020204" pitchFamily="66" charset="0"/>
                <a:ea typeface="Roboto"/>
                <a:cs typeface="Roboto"/>
              </a:rPr>
              <a:t>Learning in EYFS</a:t>
            </a:r>
            <a:r>
              <a:rPr lang="en-GB" sz="2400" b="1" dirty="0" smtClean="0">
                <a:solidFill>
                  <a:srgbClr val="0082C9"/>
                </a:solidFill>
                <a:latin typeface="Comic Sans MS" panose="030F0702030302020204" pitchFamily="66" charset="0"/>
                <a:ea typeface="Roboto"/>
                <a:cs typeface="Roboto"/>
              </a:rPr>
              <a:t>:</a:t>
            </a:r>
          </a:p>
          <a:p>
            <a:pPr>
              <a:spcBef>
                <a:spcPts val="295"/>
              </a:spcBef>
              <a:spcAft>
                <a:spcPts val="0"/>
              </a:spcAft>
            </a:pPr>
            <a:endParaRPr lang="en-GB" sz="2400" dirty="0">
              <a:latin typeface="Roboto"/>
              <a:ea typeface="Roboto"/>
              <a:cs typeface="Roboto"/>
            </a:endParaRPr>
          </a:p>
          <a:p>
            <a:pPr marL="67310" marR="78105" algn="just">
              <a:lnSpc>
                <a:spcPct val="105000"/>
              </a:lnSpc>
              <a:spcBef>
                <a:spcPts val="570"/>
              </a:spcBef>
              <a:spcAft>
                <a:spcPts val="0"/>
              </a:spcAft>
            </a:pPr>
            <a:r>
              <a:rPr lang="en-GB" sz="1600" smtClean="0">
                <a:solidFill>
                  <a:srgbClr val="292526"/>
                </a:solidFill>
                <a:latin typeface="Comic Sans MS" panose="030F0702030302020204" pitchFamily="66" charset="0"/>
                <a:ea typeface="Roboto"/>
                <a:cs typeface="Roboto"/>
              </a:rPr>
              <a:t>The </a:t>
            </a:r>
            <a:r>
              <a:rPr lang="en-GB" sz="1600" dirty="0" smtClean="0">
                <a:solidFill>
                  <a:srgbClr val="292526"/>
                </a:solidFill>
                <a:latin typeface="Comic Sans MS" panose="030F0702030302020204" pitchFamily="66" charset="0"/>
                <a:ea typeface="Roboto"/>
                <a:cs typeface="Roboto"/>
              </a:rPr>
              <a:t>following document </a:t>
            </a:r>
            <a:r>
              <a:rPr lang="en-GB" sz="1600" dirty="0">
                <a:solidFill>
                  <a:srgbClr val="292526"/>
                </a:solidFill>
                <a:latin typeface="Comic Sans MS" panose="030F0702030302020204" pitchFamily="66" charset="0"/>
                <a:ea typeface="Roboto"/>
                <a:cs typeface="Roboto"/>
              </a:rPr>
              <a:t>demonstrates which early years outcomes are prerequisite skills for history within the national curriculum.</a:t>
            </a:r>
            <a:r>
              <a:rPr lang="en-GB" sz="1600" spc="-80" dirty="0">
                <a:solidFill>
                  <a:srgbClr val="292526"/>
                </a:solidFill>
                <a:latin typeface="Comic Sans MS" panose="030F0702030302020204" pitchFamily="66" charset="0"/>
                <a:ea typeface="Roboto"/>
                <a:cs typeface="Roboto"/>
              </a:rPr>
              <a:t> </a:t>
            </a:r>
            <a:endParaRPr lang="en-GB" sz="1600" spc="-80" dirty="0" smtClean="0">
              <a:solidFill>
                <a:srgbClr val="292526"/>
              </a:solidFill>
              <a:latin typeface="Comic Sans MS" panose="030F0702030302020204" pitchFamily="66" charset="0"/>
              <a:ea typeface="Roboto"/>
              <a:cs typeface="Roboto"/>
            </a:endParaRPr>
          </a:p>
          <a:p>
            <a:pPr marL="67310" marR="78105" algn="just">
              <a:lnSpc>
                <a:spcPct val="105000"/>
              </a:lnSpc>
              <a:spcBef>
                <a:spcPts val="570"/>
              </a:spcBef>
              <a:spcAft>
                <a:spcPts val="0"/>
              </a:spcAft>
            </a:pPr>
            <a:endParaRPr lang="en-GB" sz="1600" spc="-80" dirty="0" smtClean="0">
              <a:solidFill>
                <a:srgbClr val="292526"/>
              </a:solidFill>
              <a:latin typeface="Comic Sans MS" panose="030F0702030302020204" pitchFamily="66" charset="0"/>
              <a:ea typeface="Roboto"/>
              <a:cs typeface="Roboto"/>
            </a:endParaRPr>
          </a:p>
          <a:p>
            <a:pPr marL="67310" marR="78105" algn="just">
              <a:lnSpc>
                <a:spcPct val="105000"/>
              </a:lnSpc>
              <a:spcBef>
                <a:spcPts val="570"/>
              </a:spcBef>
              <a:spcAft>
                <a:spcPts val="0"/>
              </a:spcAft>
            </a:pPr>
            <a:r>
              <a:rPr lang="en-GB" sz="1600" dirty="0" smtClean="0">
                <a:solidFill>
                  <a:srgbClr val="292526"/>
                </a:solidFill>
                <a:latin typeface="Comic Sans MS" panose="030F0702030302020204" pitchFamily="66" charset="0"/>
                <a:ea typeface="Roboto"/>
                <a:cs typeface="Roboto"/>
              </a:rPr>
              <a:t>The</a:t>
            </a:r>
            <a:r>
              <a:rPr lang="en-GB" sz="1600" spc="-55" dirty="0" smtClean="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table</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below</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outlines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most</a:t>
            </a:r>
            <a:r>
              <a:rPr lang="en-GB" sz="1600" spc="-6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relevant</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early</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years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outcomes</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from</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30-50</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months</a:t>
            </a:r>
            <a:r>
              <a:rPr lang="en-GB" sz="1600" spc="-6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to</a:t>
            </a:r>
            <a:r>
              <a:rPr lang="en-GB" sz="1600" spc="-60" dirty="0">
                <a:solidFill>
                  <a:srgbClr val="292526"/>
                </a:solidFill>
                <a:latin typeface="Comic Sans MS" panose="030F0702030302020204" pitchFamily="66" charset="0"/>
                <a:ea typeface="Roboto"/>
                <a:cs typeface="Roboto"/>
              </a:rPr>
              <a:t> </a:t>
            </a:r>
            <a:r>
              <a:rPr lang="en-GB" sz="1600" spc="-15" dirty="0">
                <a:solidFill>
                  <a:srgbClr val="292526"/>
                </a:solidFill>
                <a:latin typeface="Comic Sans MS" panose="030F0702030302020204" pitchFamily="66" charset="0"/>
                <a:ea typeface="Roboto"/>
                <a:cs typeface="Roboto"/>
              </a:rPr>
              <a:t>ELG,</a:t>
            </a:r>
            <a:r>
              <a:rPr lang="en-GB" sz="1600" spc="-5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brought together</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from</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different</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areas</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of</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Early</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Years</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Foundation</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Stage,</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to</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match</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the</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programme</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of</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study</a:t>
            </a:r>
            <a:r>
              <a:rPr lang="en-GB" sz="1600" spc="-35"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for</a:t>
            </a:r>
            <a:r>
              <a:rPr lang="en-GB" sz="1600" spc="-40" dirty="0">
                <a:solidFill>
                  <a:srgbClr val="292526"/>
                </a:solidFill>
                <a:latin typeface="Comic Sans MS" panose="030F0702030302020204" pitchFamily="66" charset="0"/>
                <a:ea typeface="Roboto"/>
                <a:cs typeface="Roboto"/>
              </a:rPr>
              <a:t> </a:t>
            </a:r>
            <a:r>
              <a:rPr lang="en-GB" sz="1600" dirty="0">
                <a:solidFill>
                  <a:srgbClr val="292526"/>
                </a:solidFill>
                <a:latin typeface="Comic Sans MS" panose="030F0702030302020204" pitchFamily="66" charset="0"/>
                <a:ea typeface="Roboto"/>
                <a:cs typeface="Roboto"/>
              </a:rPr>
              <a:t>history</a:t>
            </a:r>
            <a:r>
              <a:rPr lang="en-GB" sz="1600" dirty="0" smtClean="0">
                <a:solidFill>
                  <a:srgbClr val="292526"/>
                </a:solidFill>
                <a:latin typeface="Comic Sans MS" panose="030F0702030302020204" pitchFamily="66" charset="0"/>
                <a:ea typeface="Roboto"/>
                <a:cs typeface="Roboto"/>
              </a:rPr>
              <a:t>.</a:t>
            </a:r>
          </a:p>
          <a:p>
            <a:pPr marL="67310" marR="78105" algn="just">
              <a:lnSpc>
                <a:spcPct val="105000"/>
              </a:lnSpc>
              <a:spcBef>
                <a:spcPts val="570"/>
              </a:spcBef>
              <a:spcAft>
                <a:spcPts val="0"/>
              </a:spcAft>
            </a:pPr>
            <a:endParaRPr lang="en-GB" sz="1600" dirty="0">
              <a:latin typeface="Roboto"/>
              <a:ea typeface="Roboto"/>
              <a:cs typeface="Roboto"/>
            </a:endParaRPr>
          </a:p>
          <a:p>
            <a:pPr marL="67310" algn="just">
              <a:spcBef>
                <a:spcPts val="570"/>
              </a:spcBef>
              <a:spcAft>
                <a:spcPts val="0"/>
              </a:spcAft>
            </a:pPr>
            <a:r>
              <a:rPr lang="en-GB" sz="1600" dirty="0">
                <a:solidFill>
                  <a:srgbClr val="292526"/>
                </a:solidFill>
                <a:latin typeface="Comic Sans MS" panose="030F0702030302020204" pitchFamily="66" charset="0"/>
                <a:ea typeface="Roboto"/>
                <a:cs typeface="Roboto"/>
              </a:rPr>
              <a:t>The most relevant early years outcomes for history are taken from the following areas of learning:</a:t>
            </a:r>
            <a:endParaRPr lang="en-GB" sz="1600" dirty="0">
              <a:latin typeface="Roboto"/>
              <a:ea typeface="Roboto"/>
              <a:cs typeface="Roboto"/>
            </a:endParaRPr>
          </a:p>
          <a:p>
            <a:pPr marL="67310" algn="just">
              <a:spcBef>
                <a:spcPts val="570"/>
              </a:spcBef>
              <a:spcAft>
                <a:spcPts val="0"/>
              </a:spcAft>
            </a:pPr>
            <a:r>
              <a:rPr lang="en-GB" sz="1600" dirty="0">
                <a:latin typeface="Comic Sans MS" panose="030F0702030302020204" pitchFamily="66" charset="0"/>
                <a:ea typeface="Roboto"/>
                <a:cs typeface="Roboto"/>
              </a:rPr>
              <a:t> </a:t>
            </a:r>
            <a:endParaRPr lang="en-GB" sz="1600" dirty="0">
              <a:latin typeface="Roboto"/>
              <a:ea typeface="Roboto"/>
              <a:cs typeface="Roboto"/>
            </a:endParaRPr>
          </a:p>
          <a:p>
            <a:pPr marL="342900" lvl="0" indent="-342900">
              <a:spcBef>
                <a:spcPts val="360"/>
              </a:spcBef>
              <a:spcAft>
                <a:spcPts val="0"/>
              </a:spcAft>
              <a:buClr>
                <a:srgbClr val="231F20"/>
              </a:buClr>
              <a:buSzPts val="1100"/>
              <a:buFont typeface="Roboto"/>
              <a:buChar char="•"/>
              <a:tabLst>
                <a:tab pos="571500" algn="l"/>
              </a:tabLst>
            </a:pPr>
            <a:r>
              <a:rPr lang="en-GB" sz="1600" spc="-60" dirty="0">
                <a:solidFill>
                  <a:srgbClr val="231F20"/>
                </a:solidFill>
                <a:latin typeface="Comic Sans MS" panose="030F0702030302020204" pitchFamily="66" charset="0"/>
                <a:ea typeface="Roboto"/>
                <a:cs typeface="Roboto"/>
              </a:rPr>
              <a:t>Understanding the</a:t>
            </a:r>
            <a:r>
              <a:rPr lang="en-GB" sz="1600" spc="-120" dirty="0">
                <a:solidFill>
                  <a:srgbClr val="231F20"/>
                </a:solidFill>
                <a:latin typeface="Comic Sans MS" panose="030F0702030302020204" pitchFamily="66" charset="0"/>
                <a:ea typeface="Roboto"/>
                <a:cs typeface="Roboto"/>
              </a:rPr>
              <a:t> </a:t>
            </a:r>
            <a:r>
              <a:rPr lang="en-GB" sz="1600" spc="-60" dirty="0">
                <a:solidFill>
                  <a:srgbClr val="231F20"/>
                </a:solidFill>
                <a:latin typeface="Comic Sans MS" panose="030F0702030302020204" pitchFamily="66" charset="0"/>
                <a:ea typeface="Roboto"/>
                <a:cs typeface="Roboto"/>
              </a:rPr>
              <a:t>World</a:t>
            </a:r>
            <a:endParaRPr lang="en-GB" sz="1600" spc="-60" dirty="0">
              <a:effectLst/>
              <a:latin typeface="Roboto"/>
              <a:ea typeface="Roboto"/>
              <a:cs typeface="Roboto"/>
            </a:endParaRPr>
          </a:p>
        </p:txBody>
      </p:sp>
    </p:spTree>
    <p:extLst>
      <p:ext uri="{BB962C8B-B14F-4D97-AF65-F5344CB8AC3E}">
        <p14:creationId xmlns:p14="http://schemas.microsoft.com/office/powerpoint/2010/main" val="52341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GB" smtClean="0"/>
              <a:t>(c) Focus Education Ltd</a:t>
            </a:r>
            <a:endParaRPr lang="en-GB" dirty="0"/>
          </a:p>
        </p:txBody>
      </p:sp>
      <p:sp>
        <p:nvSpPr>
          <p:cNvPr id="3" name="Slide Number Placeholder 2"/>
          <p:cNvSpPr>
            <a:spLocks noGrp="1"/>
          </p:cNvSpPr>
          <p:nvPr>
            <p:ph type="sldNum" sz="quarter" idx="12"/>
          </p:nvPr>
        </p:nvSpPr>
        <p:spPr/>
        <p:txBody>
          <a:bodyPr/>
          <a:lstStyle/>
          <a:p>
            <a:fld id="{63AE8FA3-EEAC-4A69-A937-97D55627DA92}" type="slidenum">
              <a:rPr lang="en-GB" smtClean="0"/>
              <a:pPr/>
              <a:t>2</a:t>
            </a:fld>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923972760"/>
              </p:ext>
            </p:extLst>
          </p:nvPr>
        </p:nvGraphicFramePr>
        <p:xfrm>
          <a:off x="841134" y="761596"/>
          <a:ext cx="7674216" cy="4710814"/>
        </p:xfrm>
        <a:graphic>
          <a:graphicData uri="http://schemas.openxmlformats.org/drawingml/2006/table">
            <a:tbl>
              <a:tblPr firstRow="1" firstCol="1" lastRow="1" lastCol="1" bandRow="1" bandCol="1">
                <a:tableStyleId>{5C22544A-7EE6-4342-B048-85BDC9FD1C3A}</a:tableStyleId>
              </a:tblPr>
              <a:tblGrid>
                <a:gridCol w="854365">
                  <a:extLst>
                    <a:ext uri="{9D8B030D-6E8A-4147-A177-3AD203B41FA5}">
                      <a16:colId xmlns:a16="http://schemas.microsoft.com/office/drawing/2014/main" val="2720717969"/>
                    </a:ext>
                  </a:extLst>
                </a:gridCol>
                <a:gridCol w="846531">
                  <a:extLst>
                    <a:ext uri="{9D8B030D-6E8A-4147-A177-3AD203B41FA5}">
                      <a16:colId xmlns:a16="http://schemas.microsoft.com/office/drawing/2014/main" val="3712476069"/>
                    </a:ext>
                  </a:extLst>
                </a:gridCol>
                <a:gridCol w="2986660">
                  <a:extLst>
                    <a:ext uri="{9D8B030D-6E8A-4147-A177-3AD203B41FA5}">
                      <a16:colId xmlns:a16="http://schemas.microsoft.com/office/drawing/2014/main" val="3237661481"/>
                    </a:ext>
                  </a:extLst>
                </a:gridCol>
                <a:gridCol w="2986660">
                  <a:extLst>
                    <a:ext uri="{9D8B030D-6E8A-4147-A177-3AD203B41FA5}">
                      <a16:colId xmlns:a16="http://schemas.microsoft.com/office/drawing/2014/main" val="1184550226"/>
                    </a:ext>
                  </a:extLst>
                </a:gridCol>
              </a:tblGrid>
              <a:tr h="265917">
                <a:tc gridSpan="4">
                  <a:txBody>
                    <a:bodyPr/>
                    <a:lstStyle/>
                    <a:p>
                      <a:pPr marL="114300" indent="-107950">
                        <a:lnSpc>
                          <a:spcPct val="107000"/>
                        </a:lnSpc>
                        <a:spcBef>
                          <a:spcPts val="670"/>
                        </a:spcBef>
                        <a:spcAft>
                          <a:spcPts val="0"/>
                        </a:spcAft>
                      </a:pPr>
                      <a:r>
                        <a:rPr lang="en-GB" sz="900" b="0">
                          <a:solidFill>
                            <a:schemeClr val="tx1"/>
                          </a:solidFill>
                          <a:effectLst/>
                        </a:rPr>
                        <a:t>History</a:t>
                      </a:r>
                      <a:endParaRPr lang="en-GB" sz="900" b="0">
                        <a:solidFill>
                          <a:schemeClr val="tx1"/>
                        </a:solidFill>
                        <a:effectLst/>
                        <a:latin typeface="Roboto"/>
                        <a:ea typeface="Roboto"/>
                        <a:cs typeface="Roboto"/>
                      </a:endParaRPr>
                    </a:p>
                  </a:txBody>
                  <a:tcPr marL="0" marR="0" marT="0" marB="0"/>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57328514"/>
                  </a:ext>
                </a:extLst>
              </a:tr>
              <a:tr h="1450430">
                <a:tc rowSpan="2">
                  <a:txBody>
                    <a:bodyPr/>
                    <a:lstStyle/>
                    <a:p>
                      <a:pPr marL="72390" indent="-107950">
                        <a:lnSpc>
                          <a:spcPct val="107000"/>
                        </a:lnSpc>
                        <a:spcBef>
                          <a:spcPts val="315"/>
                        </a:spcBef>
                        <a:spcAft>
                          <a:spcPts val="0"/>
                        </a:spcAft>
                      </a:pPr>
                      <a:r>
                        <a:rPr lang="en-GB" sz="900" b="0">
                          <a:solidFill>
                            <a:schemeClr val="tx1"/>
                          </a:solidFill>
                          <a:effectLst/>
                        </a:rPr>
                        <a:t>30-50 Months</a:t>
                      </a:r>
                      <a:endParaRPr lang="en-GB" sz="900" b="0">
                        <a:solidFill>
                          <a:schemeClr val="tx1"/>
                        </a:solidFill>
                        <a:effectLst/>
                        <a:latin typeface="Roboto"/>
                        <a:ea typeface="Roboto"/>
                        <a:cs typeface="Roboto"/>
                      </a:endParaRPr>
                    </a:p>
                  </a:txBody>
                  <a:tcPr marL="0" marR="0" marT="0" marB="0"/>
                </a:tc>
                <a:tc rowSpan="2">
                  <a:txBody>
                    <a:bodyPr/>
                    <a:lstStyle/>
                    <a:p>
                      <a:pPr marL="71755" marR="142240" indent="-107950">
                        <a:lnSpc>
                          <a:spcPct val="107000"/>
                        </a:lnSpc>
                        <a:spcBef>
                          <a:spcPts val="315"/>
                        </a:spcBef>
                        <a:spcAft>
                          <a:spcPts val="0"/>
                        </a:spcAft>
                      </a:pPr>
                      <a:r>
                        <a:rPr lang="en-GB" sz="900" b="0">
                          <a:solidFill>
                            <a:schemeClr val="tx1"/>
                          </a:solidFill>
                          <a:effectLst/>
                        </a:rPr>
                        <a:t>Understanding the World</a:t>
                      </a:r>
                      <a:endParaRPr lang="en-GB" sz="900" b="0">
                        <a:solidFill>
                          <a:schemeClr val="tx1"/>
                        </a:solidFill>
                        <a:effectLst/>
                        <a:latin typeface="Roboto"/>
                        <a:ea typeface="Roboto"/>
                        <a:cs typeface="Roboto"/>
                      </a:endParaRPr>
                    </a:p>
                  </a:txBody>
                  <a:tcPr marL="0" marR="0" marT="0" marB="0"/>
                </a:tc>
                <a:tc>
                  <a:txBody>
                    <a:bodyPr/>
                    <a:lstStyle/>
                    <a:p>
                      <a:pPr marL="76200" marR="217805" indent="-107950">
                        <a:lnSpc>
                          <a:spcPct val="107000"/>
                        </a:lnSpc>
                        <a:spcBef>
                          <a:spcPts val="315"/>
                        </a:spcBef>
                        <a:spcAft>
                          <a:spcPts val="0"/>
                        </a:spcAft>
                      </a:pPr>
                      <a:r>
                        <a:rPr lang="en-GB" sz="900" b="0">
                          <a:solidFill>
                            <a:schemeClr val="tx1"/>
                          </a:solidFill>
                          <a:effectLst/>
                        </a:rPr>
                        <a:t>People and Communities</a:t>
                      </a:r>
                      <a:endParaRPr lang="en-GB" sz="900" b="0">
                        <a:solidFill>
                          <a:schemeClr val="tx1"/>
                        </a:solidFill>
                        <a:effectLst/>
                        <a:latin typeface="Roboto"/>
                        <a:ea typeface="Roboto"/>
                        <a:cs typeface="Roboto"/>
                      </a:endParaRPr>
                    </a:p>
                  </a:txBody>
                  <a:tcPr marL="0" marR="0" marT="0" marB="0"/>
                </a:tc>
                <a:tc>
                  <a:txBody>
                    <a:bodyPr/>
                    <a:lstStyle/>
                    <a:p>
                      <a:pPr marL="342900" lvl="0" indent="-342900">
                        <a:lnSpc>
                          <a:spcPct val="107000"/>
                        </a:lnSpc>
                        <a:spcBef>
                          <a:spcPts val="315"/>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60" dirty="0">
                          <a:solidFill>
                            <a:schemeClr val="tx1"/>
                          </a:solidFill>
                          <a:effectLst/>
                        </a:rPr>
                        <a:t> </a:t>
                      </a:r>
                      <a:r>
                        <a:rPr lang="en-GB" sz="900" b="0" spc="-50" dirty="0">
                          <a:solidFill>
                            <a:schemeClr val="tx1"/>
                          </a:solidFill>
                          <a:effectLst/>
                        </a:rPr>
                        <a:t>show</a:t>
                      </a:r>
                      <a:r>
                        <a:rPr lang="en-GB" sz="900" b="0" spc="-55" dirty="0">
                          <a:solidFill>
                            <a:schemeClr val="tx1"/>
                          </a:solidFill>
                          <a:effectLst/>
                        </a:rPr>
                        <a:t> </a:t>
                      </a:r>
                      <a:r>
                        <a:rPr lang="en-GB" sz="900" b="0" spc="-50" dirty="0">
                          <a:solidFill>
                            <a:schemeClr val="tx1"/>
                          </a:solidFill>
                          <a:effectLst/>
                        </a:rPr>
                        <a:t>interest</a:t>
                      </a:r>
                      <a:r>
                        <a:rPr lang="en-GB" sz="900" b="0" spc="-60" dirty="0">
                          <a:solidFill>
                            <a:schemeClr val="tx1"/>
                          </a:solidFill>
                          <a:effectLst/>
                        </a:rPr>
                        <a:t> </a:t>
                      </a:r>
                      <a:r>
                        <a:rPr lang="en-GB" sz="900" b="0" spc="-50" dirty="0">
                          <a:solidFill>
                            <a:schemeClr val="tx1"/>
                          </a:solidFill>
                          <a:effectLst/>
                        </a:rPr>
                        <a:t>in</a:t>
                      </a:r>
                      <a:r>
                        <a:rPr lang="en-GB" sz="900" b="0" spc="-55" dirty="0">
                          <a:solidFill>
                            <a:schemeClr val="tx1"/>
                          </a:solidFill>
                          <a:effectLst/>
                        </a:rPr>
                        <a:t> </a:t>
                      </a:r>
                      <a:r>
                        <a:rPr lang="en-GB" sz="900" b="0" spc="-50" dirty="0">
                          <a:solidFill>
                            <a:schemeClr val="tx1"/>
                          </a:solidFill>
                          <a:effectLst/>
                        </a:rPr>
                        <a:t>the</a:t>
                      </a:r>
                      <a:r>
                        <a:rPr lang="en-GB" sz="900" b="0" spc="-60" dirty="0">
                          <a:solidFill>
                            <a:schemeClr val="tx1"/>
                          </a:solidFill>
                          <a:effectLst/>
                        </a:rPr>
                        <a:t> </a:t>
                      </a:r>
                      <a:r>
                        <a:rPr lang="en-GB" sz="900" b="0" spc="-50" dirty="0">
                          <a:solidFill>
                            <a:schemeClr val="tx1"/>
                          </a:solidFill>
                          <a:effectLst/>
                        </a:rPr>
                        <a:t>lives</a:t>
                      </a:r>
                      <a:r>
                        <a:rPr lang="en-GB" sz="900" b="0" spc="-55" dirty="0">
                          <a:solidFill>
                            <a:schemeClr val="tx1"/>
                          </a:solidFill>
                          <a:effectLst/>
                        </a:rPr>
                        <a:t> </a:t>
                      </a:r>
                      <a:r>
                        <a:rPr lang="en-GB" sz="900" b="0" spc="-50" dirty="0">
                          <a:solidFill>
                            <a:schemeClr val="tx1"/>
                          </a:solidFill>
                          <a:effectLst/>
                        </a:rPr>
                        <a:t>of</a:t>
                      </a:r>
                      <a:r>
                        <a:rPr lang="en-GB" sz="900" b="0" spc="-60" dirty="0">
                          <a:solidFill>
                            <a:schemeClr val="tx1"/>
                          </a:solidFill>
                          <a:effectLst/>
                        </a:rPr>
                        <a:t> </a:t>
                      </a:r>
                      <a:r>
                        <a:rPr lang="en-GB" sz="900" b="0" spc="-50" dirty="0">
                          <a:solidFill>
                            <a:schemeClr val="tx1"/>
                          </a:solidFill>
                          <a:effectLst/>
                        </a:rPr>
                        <a:t>people</a:t>
                      </a:r>
                      <a:r>
                        <a:rPr lang="en-GB" sz="900" b="0" spc="-55" dirty="0">
                          <a:solidFill>
                            <a:schemeClr val="tx1"/>
                          </a:solidFill>
                          <a:effectLst/>
                        </a:rPr>
                        <a:t> </a:t>
                      </a:r>
                      <a:r>
                        <a:rPr lang="en-GB" sz="900" b="0" spc="-50" dirty="0">
                          <a:solidFill>
                            <a:schemeClr val="tx1"/>
                          </a:solidFill>
                          <a:effectLst/>
                        </a:rPr>
                        <a:t>who</a:t>
                      </a:r>
                      <a:r>
                        <a:rPr lang="en-GB" sz="900" b="0" spc="-60" dirty="0">
                          <a:solidFill>
                            <a:schemeClr val="tx1"/>
                          </a:solidFill>
                          <a:effectLst/>
                        </a:rPr>
                        <a:t> </a:t>
                      </a:r>
                      <a:r>
                        <a:rPr lang="en-GB" sz="900" b="0" spc="-50" dirty="0">
                          <a:solidFill>
                            <a:schemeClr val="tx1"/>
                          </a:solidFill>
                          <a:effectLst/>
                        </a:rPr>
                        <a:t>are</a:t>
                      </a:r>
                      <a:r>
                        <a:rPr lang="en-GB" sz="900" b="0" spc="-55" dirty="0">
                          <a:solidFill>
                            <a:schemeClr val="tx1"/>
                          </a:solidFill>
                          <a:effectLst/>
                        </a:rPr>
                        <a:t> </a:t>
                      </a:r>
                      <a:r>
                        <a:rPr lang="en-GB" sz="900" b="0" spc="-50" dirty="0">
                          <a:solidFill>
                            <a:schemeClr val="tx1"/>
                          </a:solidFill>
                          <a:effectLst/>
                        </a:rPr>
                        <a:t>familiar</a:t>
                      </a:r>
                      <a:r>
                        <a:rPr lang="en-GB" sz="900" b="0" spc="-60" dirty="0">
                          <a:solidFill>
                            <a:schemeClr val="tx1"/>
                          </a:solidFill>
                          <a:effectLst/>
                        </a:rPr>
                        <a:t> </a:t>
                      </a:r>
                      <a:r>
                        <a:rPr lang="en-GB" sz="900" b="0" spc="-50" dirty="0">
                          <a:solidFill>
                            <a:schemeClr val="tx1"/>
                          </a:solidFill>
                          <a:effectLst/>
                        </a:rPr>
                        <a:t>to</a:t>
                      </a:r>
                      <a:r>
                        <a:rPr lang="en-GB" sz="900" b="0" spc="-55" dirty="0">
                          <a:solidFill>
                            <a:schemeClr val="tx1"/>
                          </a:solidFill>
                          <a:effectLst/>
                        </a:rPr>
                        <a:t> </a:t>
                      </a:r>
                      <a:r>
                        <a:rPr lang="en-GB" sz="900" b="0" spc="-50" dirty="0">
                          <a:solidFill>
                            <a:schemeClr val="tx1"/>
                          </a:solidFill>
                          <a:effectLst/>
                        </a:rPr>
                        <a:t>them.</a:t>
                      </a:r>
                    </a:p>
                    <a:p>
                      <a:pPr marL="342900" lvl="0" indent="-342900">
                        <a:lnSpc>
                          <a:spcPct val="107000"/>
                        </a:lnSpc>
                        <a:spcBef>
                          <a:spcPts val="435"/>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55" dirty="0">
                          <a:solidFill>
                            <a:schemeClr val="tx1"/>
                          </a:solidFill>
                          <a:effectLst/>
                        </a:rPr>
                        <a:t> </a:t>
                      </a:r>
                      <a:r>
                        <a:rPr lang="en-GB" sz="900" b="0" spc="-50" dirty="0">
                          <a:solidFill>
                            <a:schemeClr val="tx1"/>
                          </a:solidFill>
                          <a:effectLst/>
                        </a:rPr>
                        <a:t>remember</a:t>
                      </a:r>
                      <a:r>
                        <a:rPr lang="en-GB" sz="900" b="0" spc="-55" dirty="0">
                          <a:solidFill>
                            <a:schemeClr val="tx1"/>
                          </a:solidFill>
                          <a:effectLst/>
                        </a:rPr>
                        <a:t> </a:t>
                      </a:r>
                      <a:r>
                        <a:rPr lang="en-GB" sz="900" b="0" spc="-50" dirty="0">
                          <a:solidFill>
                            <a:schemeClr val="tx1"/>
                          </a:solidFill>
                          <a:effectLst/>
                        </a:rPr>
                        <a:t>and</a:t>
                      </a:r>
                      <a:r>
                        <a:rPr lang="en-GB" sz="900" b="0" spc="-55" dirty="0">
                          <a:solidFill>
                            <a:schemeClr val="tx1"/>
                          </a:solidFill>
                          <a:effectLst/>
                        </a:rPr>
                        <a:t> </a:t>
                      </a:r>
                      <a:r>
                        <a:rPr lang="en-GB" sz="900" b="0" spc="-50" dirty="0">
                          <a:solidFill>
                            <a:schemeClr val="tx1"/>
                          </a:solidFill>
                          <a:effectLst/>
                        </a:rPr>
                        <a:t>talk about</a:t>
                      </a:r>
                      <a:r>
                        <a:rPr lang="en-GB" sz="900" b="0" spc="-55" dirty="0">
                          <a:solidFill>
                            <a:schemeClr val="tx1"/>
                          </a:solidFill>
                          <a:effectLst/>
                        </a:rPr>
                        <a:t> </a:t>
                      </a:r>
                      <a:r>
                        <a:rPr lang="en-GB" sz="900" b="0" spc="-50" dirty="0">
                          <a:solidFill>
                            <a:schemeClr val="tx1"/>
                          </a:solidFill>
                          <a:effectLst/>
                        </a:rPr>
                        <a:t>significant</a:t>
                      </a:r>
                      <a:r>
                        <a:rPr lang="en-GB" sz="900" b="0" spc="-60" dirty="0">
                          <a:solidFill>
                            <a:schemeClr val="tx1"/>
                          </a:solidFill>
                          <a:effectLst/>
                        </a:rPr>
                        <a:t> </a:t>
                      </a:r>
                      <a:r>
                        <a:rPr lang="en-GB" sz="900" b="0" spc="-50" dirty="0">
                          <a:solidFill>
                            <a:schemeClr val="tx1"/>
                          </a:solidFill>
                          <a:effectLst/>
                        </a:rPr>
                        <a:t>events</a:t>
                      </a:r>
                      <a:r>
                        <a:rPr lang="en-GB" sz="900" b="0" spc="-60" dirty="0">
                          <a:solidFill>
                            <a:schemeClr val="tx1"/>
                          </a:solidFill>
                          <a:effectLst/>
                        </a:rPr>
                        <a:t> </a:t>
                      </a:r>
                      <a:r>
                        <a:rPr lang="en-GB" sz="900" b="0" spc="-50" dirty="0">
                          <a:solidFill>
                            <a:schemeClr val="tx1"/>
                          </a:solidFill>
                          <a:effectLst/>
                        </a:rPr>
                        <a:t>in their</a:t>
                      </a:r>
                      <a:r>
                        <a:rPr lang="en-GB" sz="900" b="0" spc="-55" dirty="0">
                          <a:solidFill>
                            <a:schemeClr val="tx1"/>
                          </a:solidFill>
                          <a:effectLst/>
                        </a:rPr>
                        <a:t> </a:t>
                      </a:r>
                      <a:r>
                        <a:rPr lang="en-GB" sz="900" b="0" spc="-50" dirty="0">
                          <a:solidFill>
                            <a:schemeClr val="tx1"/>
                          </a:solidFill>
                          <a:effectLst/>
                        </a:rPr>
                        <a:t>own</a:t>
                      </a:r>
                    </a:p>
                    <a:p>
                      <a:pPr marL="179070" indent="-107950">
                        <a:lnSpc>
                          <a:spcPct val="107000"/>
                        </a:lnSpc>
                        <a:spcBef>
                          <a:spcPts val="150"/>
                        </a:spcBef>
                        <a:spcAft>
                          <a:spcPts val="0"/>
                        </a:spcAft>
                      </a:pPr>
                      <a:r>
                        <a:rPr lang="en-GB" sz="900" b="0" dirty="0" smtClean="0">
                          <a:solidFill>
                            <a:schemeClr val="tx1"/>
                          </a:solidFill>
                          <a:effectLst/>
                        </a:rPr>
                        <a:t>           experiences</a:t>
                      </a:r>
                      <a:r>
                        <a:rPr lang="en-GB" sz="900" b="0" dirty="0">
                          <a:solidFill>
                            <a:schemeClr val="tx1"/>
                          </a:solidFill>
                          <a:effectLst/>
                        </a:rPr>
                        <a:t>.</a:t>
                      </a:r>
                    </a:p>
                    <a:p>
                      <a:pPr marL="342900" marR="230505" lvl="0" indent="-342900">
                        <a:lnSpc>
                          <a:spcPct val="111000"/>
                        </a:lnSpc>
                        <a:spcBef>
                          <a:spcPts val="430"/>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60" dirty="0">
                          <a:solidFill>
                            <a:schemeClr val="tx1"/>
                          </a:solidFill>
                          <a:effectLst/>
                        </a:rPr>
                        <a:t> </a:t>
                      </a:r>
                      <a:r>
                        <a:rPr lang="en-GB" sz="900" b="0" spc="-50" dirty="0">
                          <a:solidFill>
                            <a:schemeClr val="tx1"/>
                          </a:solidFill>
                          <a:effectLst/>
                        </a:rPr>
                        <a:t>recognise</a:t>
                      </a:r>
                      <a:r>
                        <a:rPr lang="en-GB" sz="900" b="0" spc="-60" dirty="0">
                          <a:solidFill>
                            <a:schemeClr val="tx1"/>
                          </a:solidFill>
                          <a:effectLst/>
                        </a:rPr>
                        <a:t> </a:t>
                      </a:r>
                      <a:r>
                        <a:rPr lang="en-GB" sz="900" b="0" spc="-50" dirty="0">
                          <a:solidFill>
                            <a:schemeClr val="tx1"/>
                          </a:solidFill>
                          <a:effectLst/>
                        </a:rPr>
                        <a:t>and</a:t>
                      </a:r>
                      <a:r>
                        <a:rPr lang="en-GB" sz="900" b="0" spc="-55" dirty="0">
                          <a:solidFill>
                            <a:schemeClr val="tx1"/>
                          </a:solidFill>
                          <a:effectLst/>
                        </a:rPr>
                        <a:t> </a:t>
                      </a:r>
                      <a:r>
                        <a:rPr lang="en-GB" sz="900" b="0" spc="-50" dirty="0">
                          <a:solidFill>
                            <a:schemeClr val="tx1"/>
                          </a:solidFill>
                          <a:effectLst/>
                        </a:rPr>
                        <a:t>describe</a:t>
                      </a:r>
                      <a:r>
                        <a:rPr lang="en-GB" sz="900" b="0" spc="-60" dirty="0">
                          <a:solidFill>
                            <a:schemeClr val="tx1"/>
                          </a:solidFill>
                          <a:effectLst/>
                        </a:rPr>
                        <a:t> </a:t>
                      </a:r>
                      <a:r>
                        <a:rPr lang="en-GB" sz="900" b="0" spc="-50" dirty="0">
                          <a:solidFill>
                            <a:schemeClr val="tx1"/>
                          </a:solidFill>
                          <a:effectLst/>
                        </a:rPr>
                        <a:t>special</a:t>
                      </a:r>
                      <a:r>
                        <a:rPr lang="en-GB" sz="900" b="0" spc="-55" dirty="0">
                          <a:solidFill>
                            <a:schemeClr val="tx1"/>
                          </a:solidFill>
                          <a:effectLst/>
                        </a:rPr>
                        <a:t> </a:t>
                      </a:r>
                      <a:r>
                        <a:rPr lang="en-GB" sz="900" b="0" spc="-50" dirty="0">
                          <a:solidFill>
                            <a:schemeClr val="tx1"/>
                          </a:solidFill>
                          <a:effectLst/>
                        </a:rPr>
                        <a:t>times</a:t>
                      </a:r>
                      <a:r>
                        <a:rPr lang="en-GB" sz="900" b="0" spc="-60" dirty="0">
                          <a:solidFill>
                            <a:schemeClr val="tx1"/>
                          </a:solidFill>
                          <a:effectLst/>
                        </a:rPr>
                        <a:t> </a:t>
                      </a:r>
                      <a:r>
                        <a:rPr lang="en-GB" sz="900" b="0" spc="-50" dirty="0">
                          <a:solidFill>
                            <a:schemeClr val="tx1"/>
                          </a:solidFill>
                          <a:effectLst/>
                        </a:rPr>
                        <a:t>or</a:t>
                      </a:r>
                      <a:r>
                        <a:rPr lang="en-GB" sz="900" b="0" spc="-60" dirty="0">
                          <a:solidFill>
                            <a:schemeClr val="tx1"/>
                          </a:solidFill>
                          <a:effectLst/>
                        </a:rPr>
                        <a:t> </a:t>
                      </a:r>
                      <a:r>
                        <a:rPr lang="en-GB" sz="900" b="0" spc="-50" dirty="0">
                          <a:solidFill>
                            <a:schemeClr val="tx1"/>
                          </a:solidFill>
                          <a:effectLst/>
                        </a:rPr>
                        <a:t>events</a:t>
                      </a:r>
                      <a:r>
                        <a:rPr lang="en-GB" sz="900" b="0" spc="-60" dirty="0">
                          <a:solidFill>
                            <a:schemeClr val="tx1"/>
                          </a:solidFill>
                          <a:effectLst/>
                        </a:rPr>
                        <a:t> </a:t>
                      </a:r>
                      <a:r>
                        <a:rPr lang="en-GB" sz="900" b="0" spc="-50" dirty="0">
                          <a:solidFill>
                            <a:schemeClr val="tx1"/>
                          </a:solidFill>
                          <a:effectLst/>
                        </a:rPr>
                        <a:t>for</a:t>
                      </a:r>
                      <a:r>
                        <a:rPr lang="en-GB" sz="900" b="0" spc="-60" dirty="0">
                          <a:solidFill>
                            <a:schemeClr val="tx1"/>
                          </a:solidFill>
                          <a:effectLst/>
                        </a:rPr>
                        <a:t> </a:t>
                      </a:r>
                      <a:r>
                        <a:rPr lang="en-GB" sz="900" b="0" spc="-50" dirty="0">
                          <a:solidFill>
                            <a:schemeClr val="tx1"/>
                          </a:solidFill>
                          <a:effectLst/>
                        </a:rPr>
                        <a:t>family or</a:t>
                      </a:r>
                      <a:r>
                        <a:rPr lang="en-GB" sz="900" b="0" spc="-55" dirty="0">
                          <a:solidFill>
                            <a:schemeClr val="tx1"/>
                          </a:solidFill>
                          <a:effectLst/>
                        </a:rPr>
                        <a:t> </a:t>
                      </a:r>
                      <a:r>
                        <a:rPr lang="en-GB" sz="900" b="0" spc="-50" dirty="0">
                          <a:solidFill>
                            <a:schemeClr val="tx1"/>
                          </a:solidFill>
                          <a:effectLst/>
                        </a:rPr>
                        <a:t>friends.</a:t>
                      </a:r>
                    </a:p>
                    <a:p>
                      <a:pPr marL="342900" lvl="0" indent="-342900">
                        <a:lnSpc>
                          <a:spcPct val="107000"/>
                        </a:lnSpc>
                        <a:spcBef>
                          <a:spcPts val="295"/>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60" dirty="0">
                          <a:solidFill>
                            <a:schemeClr val="tx1"/>
                          </a:solidFill>
                          <a:effectLst/>
                        </a:rPr>
                        <a:t> </a:t>
                      </a:r>
                      <a:r>
                        <a:rPr lang="en-GB" sz="900" b="0" spc="-50" dirty="0">
                          <a:solidFill>
                            <a:schemeClr val="tx1"/>
                          </a:solidFill>
                          <a:effectLst/>
                        </a:rPr>
                        <a:t>show</a:t>
                      </a:r>
                      <a:r>
                        <a:rPr lang="en-GB" sz="900" b="0" spc="-55" dirty="0">
                          <a:solidFill>
                            <a:schemeClr val="tx1"/>
                          </a:solidFill>
                          <a:effectLst/>
                        </a:rPr>
                        <a:t> </a:t>
                      </a:r>
                      <a:r>
                        <a:rPr lang="en-GB" sz="900" b="0" spc="-50" dirty="0">
                          <a:solidFill>
                            <a:schemeClr val="tx1"/>
                          </a:solidFill>
                          <a:effectLst/>
                        </a:rPr>
                        <a:t>interest</a:t>
                      </a:r>
                      <a:r>
                        <a:rPr lang="en-GB" sz="900" b="0" spc="-55" dirty="0">
                          <a:solidFill>
                            <a:schemeClr val="tx1"/>
                          </a:solidFill>
                          <a:effectLst/>
                        </a:rPr>
                        <a:t> </a:t>
                      </a:r>
                      <a:r>
                        <a:rPr lang="en-GB" sz="900" b="0" spc="-50" dirty="0">
                          <a:solidFill>
                            <a:schemeClr val="tx1"/>
                          </a:solidFill>
                          <a:effectLst/>
                        </a:rPr>
                        <a:t>in</a:t>
                      </a:r>
                      <a:r>
                        <a:rPr lang="en-GB" sz="900" b="0" spc="-55" dirty="0">
                          <a:solidFill>
                            <a:schemeClr val="tx1"/>
                          </a:solidFill>
                          <a:effectLst/>
                        </a:rPr>
                        <a:t> </a:t>
                      </a:r>
                      <a:r>
                        <a:rPr lang="en-GB" sz="900" b="0" spc="-50" dirty="0">
                          <a:solidFill>
                            <a:schemeClr val="tx1"/>
                          </a:solidFill>
                          <a:effectLst/>
                        </a:rPr>
                        <a:t>different</a:t>
                      </a:r>
                      <a:r>
                        <a:rPr lang="en-GB" sz="900" b="0" spc="-55" dirty="0">
                          <a:solidFill>
                            <a:schemeClr val="tx1"/>
                          </a:solidFill>
                          <a:effectLst/>
                        </a:rPr>
                        <a:t> </a:t>
                      </a:r>
                      <a:r>
                        <a:rPr lang="en-GB" sz="900" b="0" spc="-50" dirty="0">
                          <a:solidFill>
                            <a:schemeClr val="tx1"/>
                          </a:solidFill>
                          <a:effectLst/>
                        </a:rPr>
                        <a:t>occupations</a:t>
                      </a:r>
                      <a:r>
                        <a:rPr lang="en-GB" sz="900" b="0" spc="-55" dirty="0">
                          <a:solidFill>
                            <a:schemeClr val="tx1"/>
                          </a:solidFill>
                          <a:effectLst/>
                        </a:rPr>
                        <a:t> </a:t>
                      </a:r>
                      <a:r>
                        <a:rPr lang="en-GB" sz="900" b="0" spc="-50" dirty="0">
                          <a:solidFill>
                            <a:schemeClr val="tx1"/>
                          </a:solidFill>
                          <a:effectLst/>
                        </a:rPr>
                        <a:t>and</a:t>
                      </a:r>
                      <a:r>
                        <a:rPr lang="en-GB" sz="900" b="0" spc="-55" dirty="0">
                          <a:solidFill>
                            <a:schemeClr val="tx1"/>
                          </a:solidFill>
                          <a:effectLst/>
                        </a:rPr>
                        <a:t> </a:t>
                      </a:r>
                      <a:r>
                        <a:rPr lang="en-GB" sz="900" b="0" spc="-50" dirty="0">
                          <a:solidFill>
                            <a:schemeClr val="tx1"/>
                          </a:solidFill>
                          <a:effectLst/>
                        </a:rPr>
                        <a:t>ways</a:t>
                      </a:r>
                      <a:r>
                        <a:rPr lang="en-GB" sz="900" b="0" spc="-55" dirty="0">
                          <a:solidFill>
                            <a:schemeClr val="tx1"/>
                          </a:solidFill>
                          <a:effectLst/>
                        </a:rPr>
                        <a:t> </a:t>
                      </a:r>
                      <a:r>
                        <a:rPr lang="en-GB" sz="900" b="0" spc="-50" dirty="0">
                          <a:solidFill>
                            <a:schemeClr val="tx1"/>
                          </a:solidFill>
                          <a:effectLst/>
                        </a:rPr>
                        <a:t>of</a:t>
                      </a:r>
                      <a:r>
                        <a:rPr lang="en-GB" sz="900" b="0" spc="-55" dirty="0">
                          <a:solidFill>
                            <a:schemeClr val="tx1"/>
                          </a:solidFill>
                          <a:effectLst/>
                        </a:rPr>
                        <a:t> </a:t>
                      </a:r>
                      <a:r>
                        <a:rPr lang="en-GB" sz="900" b="0" spc="-50" dirty="0">
                          <a:solidFill>
                            <a:schemeClr val="tx1"/>
                          </a:solidFill>
                          <a:effectLst/>
                        </a:rPr>
                        <a:t>life.</a:t>
                      </a:r>
                    </a:p>
                    <a:p>
                      <a:pPr marL="342900" marR="91440" lvl="0" indent="-342900">
                        <a:lnSpc>
                          <a:spcPct val="111000"/>
                        </a:lnSpc>
                        <a:spcBef>
                          <a:spcPts val="435"/>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60" dirty="0">
                          <a:solidFill>
                            <a:schemeClr val="tx1"/>
                          </a:solidFill>
                          <a:effectLst/>
                        </a:rPr>
                        <a:t> </a:t>
                      </a:r>
                      <a:r>
                        <a:rPr lang="en-GB" sz="900" b="0" spc="-50" dirty="0">
                          <a:solidFill>
                            <a:schemeClr val="tx1"/>
                          </a:solidFill>
                          <a:effectLst/>
                        </a:rPr>
                        <a:t>know</a:t>
                      </a:r>
                      <a:r>
                        <a:rPr lang="en-GB" sz="900" b="0" spc="-55" dirty="0">
                          <a:solidFill>
                            <a:schemeClr val="tx1"/>
                          </a:solidFill>
                          <a:effectLst/>
                        </a:rPr>
                        <a:t> </a:t>
                      </a:r>
                      <a:r>
                        <a:rPr lang="en-GB" sz="900" b="0" spc="-50" dirty="0">
                          <a:solidFill>
                            <a:schemeClr val="tx1"/>
                          </a:solidFill>
                          <a:effectLst/>
                        </a:rPr>
                        <a:t>some</a:t>
                      </a:r>
                      <a:r>
                        <a:rPr lang="en-GB" sz="900" b="0" spc="-55" dirty="0">
                          <a:solidFill>
                            <a:schemeClr val="tx1"/>
                          </a:solidFill>
                          <a:effectLst/>
                        </a:rPr>
                        <a:t> </a:t>
                      </a:r>
                      <a:r>
                        <a:rPr lang="en-GB" sz="900" b="0" spc="-50" dirty="0">
                          <a:solidFill>
                            <a:schemeClr val="tx1"/>
                          </a:solidFill>
                          <a:effectLst/>
                        </a:rPr>
                        <a:t>of</a:t>
                      </a:r>
                      <a:r>
                        <a:rPr lang="en-GB" sz="900" b="0" spc="-55" dirty="0">
                          <a:solidFill>
                            <a:schemeClr val="tx1"/>
                          </a:solidFill>
                          <a:effectLst/>
                        </a:rPr>
                        <a:t> </a:t>
                      </a:r>
                      <a:r>
                        <a:rPr lang="en-GB" sz="900" b="0" spc="-50" dirty="0">
                          <a:solidFill>
                            <a:schemeClr val="tx1"/>
                          </a:solidFill>
                          <a:effectLst/>
                        </a:rPr>
                        <a:t>the</a:t>
                      </a:r>
                      <a:r>
                        <a:rPr lang="en-GB" sz="900" b="0" spc="-55" dirty="0">
                          <a:solidFill>
                            <a:schemeClr val="tx1"/>
                          </a:solidFill>
                          <a:effectLst/>
                        </a:rPr>
                        <a:t> </a:t>
                      </a:r>
                      <a:r>
                        <a:rPr lang="en-GB" sz="900" b="0" spc="-50" dirty="0">
                          <a:solidFill>
                            <a:schemeClr val="tx1"/>
                          </a:solidFill>
                          <a:effectLst/>
                        </a:rPr>
                        <a:t>things</a:t>
                      </a:r>
                      <a:r>
                        <a:rPr lang="en-GB" sz="900" b="0" spc="-60" dirty="0">
                          <a:solidFill>
                            <a:schemeClr val="tx1"/>
                          </a:solidFill>
                          <a:effectLst/>
                        </a:rPr>
                        <a:t> </a:t>
                      </a:r>
                      <a:r>
                        <a:rPr lang="en-GB" sz="900" b="0" spc="-50" dirty="0">
                          <a:solidFill>
                            <a:schemeClr val="tx1"/>
                          </a:solidFill>
                          <a:effectLst/>
                        </a:rPr>
                        <a:t>that</a:t>
                      </a:r>
                      <a:r>
                        <a:rPr lang="en-GB" sz="900" b="0" spc="-55" dirty="0">
                          <a:solidFill>
                            <a:schemeClr val="tx1"/>
                          </a:solidFill>
                          <a:effectLst/>
                        </a:rPr>
                        <a:t> </a:t>
                      </a:r>
                      <a:r>
                        <a:rPr lang="en-GB" sz="900" b="0" spc="-50" dirty="0">
                          <a:solidFill>
                            <a:schemeClr val="tx1"/>
                          </a:solidFill>
                          <a:effectLst/>
                        </a:rPr>
                        <a:t>make</a:t>
                      </a:r>
                      <a:r>
                        <a:rPr lang="en-GB" sz="900" b="0" spc="-55" dirty="0">
                          <a:solidFill>
                            <a:schemeClr val="tx1"/>
                          </a:solidFill>
                          <a:effectLst/>
                        </a:rPr>
                        <a:t> </a:t>
                      </a:r>
                      <a:r>
                        <a:rPr lang="en-GB" sz="900" b="0" spc="-50" dirty="0">
                          <a:solidFill>
                            <a:schemeClr val="tx1"/>
                          </a:solidFill>
                          <a:effectLst/>
                        </a:rPr>
                        <a:t>them</a:t>
                      </a:r>
                      <a:r>
                        <a:rPr lang="en-GB" sz="900" b="0" spc="-55" dirty="0">
                          <a:solidFill>
                            <a:schemeClr val="tx1"/>
                          </a:solidFill>
                          <a:effectLst/>
                        </a:rPr>
                        <a:t> </a:t>
                      </a:r>
                      <a:r>
                        <a:rPr lang="en-GB" sz="900" b="0" spc="-50" dirty="0">
                          <a:solidFill>
                            <a:schemeClr val="tx1"/>
                          </a:solidFill>
                          <a:effectLst/>
                        </a:rPr>
                        <a:t>unique,</a:t>
                      </a:r>
                      <a:r>
                        <a:rPr lang="en-GB" sz="900" b="0" spc="-55" dirty="0">
                          <a:solidFill>
                            <a:schemeClr val="tx1"/>
                          </a:solidFill>
                          <a:effectLst/>
                        </a:rPr>
                        <a:t> </a:t>
                      </a:r>
                      <a:r>
                        <a:rPr lang="en-GB" sz="900" b="0" spc="-50" dirty="0">
                          <a:solidFill>
                            <a:schemeClr val="tx1"/>
                          </a:solidFill>
                          <a:effectLst/>
                        </a:rPr>
                        <a:t>and</a:t>
                      </a:r>
                      <a:r>
                        <a:rPr lang="en-GB" sz="900" b="0" spc="-55" dirty="0">
                          <a:solidFill>
                            <a:schemeClr val="tx1"/>
                          </a:solidFill>
                          <a:effectLst/>
                        </a:rPr>
                        <a:t> </a:t>
                      </a:r>
                      <a:r>
                        <a:rPr lang="en-GB" sz="900" b="0" spc="-50" dirty="0">
                          <a:solidFill>
                            <a:schemeClr val="tx1"/>
                          </a:solidFill>
                          <a:effectLst/>
                        </a:rPr>
                        <a:t>to</a:t>
                      </a:r>
                      <a:r>
                        <a:rPr lang="en-GB" sz="900" b="0" spc="-55" dirty="0">
                          <a:solidFill>
                            <a:schemeClr val="tx1"/>
                          </a:solidFill>
                          <a:effectLst/>
                        </a:rPr>
                        <a:t> </a:t>
                      </a:r>
                      <a:r>
                        <a:rPr lang="en-GB" sz="900" b="0" spc="-50" dirty="0">
                          <a:solidFill>
                            <a:schemeClr val="tx1"/>
                          </a:solidFill>
                          <a:effectLst/>
                        </a:rPr>
                        <a:t>talk about some of the similarities and differences in relation to friends or</a:t>
                      </a:r>
                      <a:r>
                        <a:rPr lang="en-GB" sz="900" b="0" spc="-110" dirty="0">
                          <a:solidFill>
                            <a:schemeClr val="tx1"/>
                          </a:solidFill>
                          <a:effectLst/>
                        </a:rPr>
                        <a:t> </a:t>
                      </a:r>
                      <a:r>
                        <a:rPr lang="en-GB" sz="900" b="0" spc="-15" dirty="0">
                          <a:solidFill>
                            <a:schemeClr val="tx1"/>
                          </a:solidFill>
                          <a:effectLst/>
                        </a:rPr>
                        <a:t>family.</a:t>
                      </a:r>
                      <a:endParaRPr lang="en-GB" sz="900" b="0" spc="-50" dirty="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1227981677"/>
                  </a:ext>
                </a:extLst>
              </a:tr>
              <a:tr h="1135637">
                <a:tc vMerge="1">
                  <a:txBody>
                    <a:bodyPr/>
                    <a:lstStyle/>
                    <a:p>
                      <a:endParaRPr lang="en-GB"/>
                    </a:p>
                  </a:txBody>
                  <a:tcPr/>
                </a:tc>
                <a:tc vMerge="1">
                  <a:txBody>
                    <a:bodyPr/>
                    <a:lstStyle/>
                    <a:p>
                      <a:endParaRPr lang="en-GB"/>
                    </a:p>
                  </a:txBody>
                  <a:tcPr/>
                </a:tc>
                <a:tc>
                  <a:txBody>
                    <a:bodyPr/>
                    <a:lstStyle/>
                    <a:p>
                      <a:pPr marL="76200" indent="-107950">
                        <a:lnSpc>
                          <a:spcPct val="107000"/>
                        </a:lnSpc>
                        <a:spcBef>
                          <a:spcPts val="315"/>
                        </a:spcBef>
                        <a:spcAft>
                          <a:spcPts val="0"/>
                        </a:spcAft>
                      </a:pPr>
                      <a:r>
                        <a:rPr lang="en-GB" sz="900" b="0">
                          <a:solidFill>
                            <a:schemeClr val="tx1"/>
                          </a:solidFill>
                          <a:effectLst/>
                        </a:rPr>
                        <a:t>The World</a:t>
                      </a:r>
                      <a:endParaRPr lang="en-GB" sz="900" b="0">
                        <a:solidFill>
                          <a:schemeClr val="tx1"/>
                        </a:solidFill>
                        <a:effectLst/>
                        <a:latin typeface="Roboto"/>
                        <a:ea typeface="Roboto"/>
                        <a:cs typeface="Roboto"/>
                      </a:endParaRPr>
                    </a:p>
                  </a:txBody>
                  <a:tcPr marL="0" marR="0" marT="0" marB="0"/>
                </a:tc>
                <a:tc>
                  <a:txBody>
                    <a:bodyPr/>
                    <a:lstStyle/>
                    <a:p>
                      <a:pPr marL="342900" marR="116205" lvl="0" indent="-342900">
                        <a:lnSpc>
                          <a:spcPct val="111000"/>
                        </a:lnSpc>
                        <a:spcBef>
                          <a:spcPts val="31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65">
                          <a:solidFill>
                            <a:schemeClr val="tx1"/>
                          </a:solidFill>
                          <a:effectLst/>
                        </a:rPr>
                        <a:t> </a:t>
                      </a:r>
                      <a:r>
                        <a:rPr lang="en-GB" sz="900" b="0" spc="-55">
                          <a:solidFill>
                            <a:schemeClr val="tx1"/>
                          </a:solidFill>
                          <a:effectLst/>
                        </a:rPr>
                        <a:t>comment</a:t>
                      </a:r>
                      <a:r>
                        <a:rPr lang="en-GB" sz="900" b="0" spc="-60">
                          <a:solidFill>
                            <a:schemeClr val="tx1"/>
                          </a:solidFill>
                          <a:effectLst/>
                        </a:rPr>
                        <a:t> </a:t>
                      </a:r>
                      <a:r>
                        <a:rPr lang="en-GB" sz="900" b="0" spc="-55">
                          <a:solidFill>
                            <a:schemeClr val="tx1"/>
                          </a:solidFill>
                          <a:effectLst/>
                        </a:rPr>
                        <a:t>and</a:t>
                      </a:r>
                      <a:r>
                        <a:rPr lang="en-GB" sz="900" b="0" spc="-65">
                          <a:solidFill>
                            <a:schemeClr val="tx1"/>
                          </a:solidFill>
                          <a:effectLst/>
                        </a:rPr>
                        <a:t> </a:t>
                      </a:r>
                      <a:r>
                        <a:rPr lang="en-GB" sz="900" b="0" spc="-55">
                          <a:solidFill>
                            <a:schemeClr val="tx1"/>
                          </a:solidFill>
                          <a:effectLst/>
                        </a:rPr>
                        <a:t>ask</a:t>
                      </a:r>
                      <a:r>
                        <a:rPr lang="en-GB" sz="900" b="0" spc="-60">
                          <a:solidFill>
                            <a:schemeClr val="tx1"/>
                          </a:solidFill>
                          <a:effectLst/>
                        </a:rPr>
                        <a:t> </a:t>
                      </a:r>
                      <a:r>
                        <a:rPr lang="en-GB" sz="900" b="0" spc="-55">
                          <a:solidFill>
                            <a:schemeClr val="tx1"/>
                          </a:solidFill>
                          <a:effectLst/>
                        </a:rPr>
                        <a:t>questions</a:t>
                      </a:r>
                      <a:r>
                        <a:rPr lang="en-GB" sz="900" b="0" spc="-65">
                          <a:solidFill>
                            <a:schemeClr val="tx1"/>
                          </a:solidFill>
                          <a:effectLst/>
                        </a:rPr>
                        <a:t> </a:t>
                      </a:r>
                      <a:r>
                        <a:rPr lang="en-GB" sz="900" b="0" spc="-55">
                          <a:solidFill>
                            <a:schemeClr val="tx1"/>
                          </a:solidFill>
                          <a:effectLst/>
                        </a:rPr>
                        <a:t>about</a:t>
                      </a:r>
                      <a:r>
                        <a:rPr lang="en-GB" sz="900" b="0" spc="-65">
                          <a:solidFill>
                            <a:schemeClr val="tx1"/>
                          </a:solidFill>
                          <a:effectLst/>
                        </a:rPr>
                        <a:t> </a:t>
                      </a:r>
                      <a:r>
                        <a:rPr lang="en-GB" sz="900" b="0" spc="-55">
                          <a:solidFill>
                            <a:schemeClr val="tx1"/>
                          </a:solidFill>
                          <a:effectLst/>
                        </a:rPr>
                        <a:t>aspects</a:t>
                      </a:r>
                      <a:r>
                        <a:rPr lang="en-GB" sz="900" b="0" spc="-65">
                          <a:solidFill>
                            <a:schemeClr val="tx1"/>
                          </a:solidFill>
                          <a:effectLst/>
                        </a:rPr>
                        <a:t> </a:t>
                      </a:r>
                      <a:r>
                        <a:rPr lang="en-GB" sz="900" b="0" spc="-55">
                          <a:solidFill>
                            <a:schemeClr val="tx1"/>
                          </a:solidFill>
                          <a:effectLst/>
                        </a:rPr>
                        <a:t>of</a:t>
                      </a:r>
                      <a:r>
                        <a:rPr lang="en-GB" sz="900" b="0" spc="-65">
                          <a:solidFill>
                            <a:schemeClr val="tx1"/>
                          </a:solidFill>
                          <a:effectLst/>
                        </a:rPr>
                        <a:t> </a:t>
                      </a:r>
                      <a:r>
                        <a:rPr lang="en-GB" sz="900" b="0" spc="-55">
                          <a:solidFill>
                            <a:schemeClr val="tx1"/>
                          </a:solidFill>
                          <a:effectLst/>
                        </a:rPr>
                        <a:t>their</a:t>
                      </a:r>
                      <a:r>
                        <a:rPr lang="en-GB" sz="900" b="0" spc="-60">
                          <a:solidFill>
                            <a:schemeClr val="tx1"/>
                          </a:solidFill>
                          <a:effectLst/>
                        </a:rPr>
                        <a:t> </a:t>
                      </a:r>
                      <a:r>
                        <a:rPr lang="en-GB" sz="900" b="0" spc="-55">
                          <a:solidFill>
                            <a:schemeClr val="tx1"/>
                          </a:solidFill>
                          <a:effectLst/>
                        </a:rPr>
                        <a:t>familiar world,</a:t>
                      </a:r>
                      <a:r>
                        <a:rPr lang="en-GB" sz="900" b="0" spc="-60">
                          <a:solidFill>
                            <a:schemeClr val="tx1"/>
                          </a:solidFill>
                          <a:effectLst/>
                        </a:rPr>
                        <a:t> </a:t>
                      </a:r>
                      <a:r>
                        <a:rPr lang="en-GB" sz="900" b="0" spc="-55">
                          <a:solidFill>
                            <a:schemeClr val="tx1"/>
                          </a:solidFill>
                          <a:effectLst/>
                        </a:rPr>
                        <a:t>such</a:t>
                      </a:r>
                      <a:r>
                        <a:rPr lang="en-GB" sz="900" b="0" spc="-60">
                          <a:solidFill>
                            <a:schemeClr val="tx1"/>
                          </a:solidFill>
                          <a:effectLst/>
                        </a:rPr>
                        <a:t> </a:t>
                      </a:r>
                      <a:r>
                        <a:rPr lang="en-GB" sz="900" b="0" spc="-55">
                          <a:solidFill>
                            <a:schemeClr val="tx1"/>
                          </a:solidFill>
                          <a:effectLst/>
                        </a:rPr>
                        <a:t>as</a:t>
                      </a:r>
                      <a:r>
                        <a:rPr lang="en-GB" sz="900" b="0" spc="-60">
                          <a:solidFill>
                            <a:schemeClr val="tx1"/>
                          </a:solidFill>
                          <a:effectLst/>
                        </a:rPr>
                        <a:t> </a:t>
                      </a:r>
                      <a:r>
                        <a:rPr lang="en-GB" sz="900" b="0" spc="-55">
                          <a:solidFill>
                            <a:schemeClr val="tx1"/>
                          </a:solidFill>
                          <a:effectLst/>
                        </a:rPr>
                        <a:t>the place</a:t>
                      </a:r>
                      <a:r>
                        <a:rPr lang="en-GB" sz="900" b="0" spc="-60">
                          <a:solidFill>
                            <a:schemeClr val="tx1"/>
                          </a:solidFill>
                          <a:effectLst/>
                        </a:rPr>
                        <a:t> </a:t>
                      </a:r>
                      <a:r>
                        <a:rPr lang="en-GB" sz="900" b="0" spc="-55">
                          <a:solidFill>
                            <a:schemeClr val="tx1"/>
                          </a:solidFill>
                          <a:effectLst/>
                        </a:rPr>
                        <a:t>where</a:t>
                      </a:r>
                      <a:r>
                        <a:rPr lang="en-GB" sz="900" b="0" spc="-60">
                          <a:solidFill>
                            <a:schemeClr val="tx1"/>
                          </a:solidFill>
                          <a:effectLst/>
                        </a:rPr>
                        <a:t> </a:t>
                      </a:r>
                      <a:r>
                        <a:rPr lang="en-GB" sz="900" b="0" spc="-55">
                          <a:solidFill>
                            <a:schemeClr val="tx1"/>
                          </a:solidFill>
                          <a:effectLst/>
                        </a:rPr>
                        <a:t>they live</a:t>
                      </a:r>
                      <a:r>
                        <a:rPr lang="en-GB" sz="900" b="0" spc="-60">
                          <a:solidFill>
                            <a:schemeClr val="tx1"/>
                          </a:solidFill>
                          <a:effectLst/>
                        </a:rPr>
                        <a:t> </a:t>
                      </a:r>
                      <a:r>
                        <a:rPr lang="en-GB" sz="900" b="0" spc="-55">
                          <a:solidFill>
                            <a:schemeClr val="tx1"/>
                          </a:solidFill>
                          <a:effectLst/>
                        </a:rPr>
                        <a:t>or</a:t>
                      </a:r>
                      <a:r>
                        <a:rPr lang="en-GB" sz="900" b="0" spc="-60">
                          <a:solidFill>
                            <a:schemeClr val="tx1"/>
                          </a:solidFill>
                          <a:effectLst/>
                        </a:rPr>
                        <a:t> </a:t>
                      </a:r>
                      <a:r>
                        <a:rPr lang="en-GB" sz="900" b="0" spc="-55">
                          <a:solidFill>
                            <a:schemeClr val="tx1"/>
                          </a:solidFill>
                          <a:effectLst/>
                        </a:rPr>
                        <a:t>the</a:t>
                      </a:r>
                      <a:r>
                        <a:rPr lang="en-GB" sz="900" b="0" spc="-60">
                          <a:solidFill>
                            <a:schemeClr val="tx1"/>
                          </a:solidFill>
                          <a:effectLst/>
                        </a:rPr>
                        <a:t> </a:t>
                      </a:r>
                      <a:r>
                        <a:rPr lang="en-GB" sz="900" b="0" spc="-55">
                          <a:solidFill>
                            <a:schemeClr val="tx1"/>
                          </a:solidFill>
                          <a:effectLst/>
                        </a:rPr>
                        <a:t>natural world.</a:t>
                      </a:r>
                    </a:p>
                    <a:p>
                      <a:pPr marL="342900" marR="189865" lvl="0" indent="-342900">
                        <a:lnSpc>
                          <a:spcPct val="111000"/>
                        </a:lnSpc>
                        <a:spcBef>
                          <a:spcPts val="29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talk about some of the things</a:t>
                      </a:r>
                      <a:r>
                        <a:rPr lang="en-GB" sz="900" b="0" spc="-60">
                          <a:solidFill>
                            <a:schemeClr val="tx1"/>
                          </a:solidFill>
                          <a:effectLst/>
                        </a:rPr>
                        <a:t> </a:t>
                      </a:r>
                      <a:r>
                        <a:rPr lang="en-GB" sz="900" b="0" spc="-55">
                          <a:solidFill>
                            <a:schemeClr val="tx1"/>
                          </a:solidFill>
                          <a:effectLst/>
                        </a:rPr>
                        <a:t>they have observed, such as plants,</a:t>
                      </a:r>
                      <a:r>
                        <a:rPr lang="en-GB" sz="900" b="0" spc="-60">
                          <a:solidFill>
                            <a:schemeClr val="tx1"/>
                          </a:solidFill>
                          <a:effectLst/>
                        </a:rPr>
                        <a:t> </a:t>
                      </a:r>
                      <a:r>
                        <a:rPr lang="en-GB" sz="900" b="0" spc="-55">
                          <a:solidFill>
                            <a:schemeClr val="tx1"/>
                          </a:solidFill>
                          <a:effectLst/>
                        </a:rPr>
                        <a:t>animals,</a:t>
                      </a:r>
                      <a:r>
                        <a:rPr lang="en-GB" sz="900" b="0" spc="-50">
                          <a:solidFill>
                            <a:schemeClr val="tx1"/>
                          </a:solidFill>
                          <a:effectLst/>
                        </a:rPr>
                        <a:t> </a:t>
                      </a:r>
                      <a:r>
                        <a:rPr lang="en-GB" sz="900" b="0" spc="-55">
                          <a:solidFill>
                            <a:schemeClr val="tx1"/>
                          </a:solidFill>
                          <a:effectLst/>
                        </a:rPr>
                        <a:t>natural and</a:t>
                      </a:r>
                      <a:r>
                        <a:rPr lang="en-GB" sz="900" b="0" spc="-50">
                          <a:solidFill>
                            <a:schemeClr val="tx1"/>
                          </a:solidFill>
                          <a:effectLst/>
                        </a:rPr>
                        <a:t> </a:t>
                      </a:r>
                      <a:r>
                        <a:rPr lang="en-GB" sz="900" b="0" spc="-55">
                          <a:solidFill>
                            <a:schemeClr val="tx1"/>
                          </a:solidFill>
                          <a:effectLst/>
                        </a:rPr>
                        <a:t>found objects.</a:t>
                      </a:r>
                    </a:p>
                    <a:p>
                      <a:pPr marL="342900" lvl="0" indent="-342900">
                        <a:lnSpc>
                          <a:spcPct val="107000"/>
                        </a:lnSpc>
                        <a:spcBef>
                          <a:spcPts val="29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55">
                          <a:solidFill>
                            <a:schemeClr val="tx1"/>
                          </a:solidFill>
                          <a:effectLst/>
                        </a:rPr>
                        <a:t> talk</a:t>
                      </a:r>
                      <a:r>
                        <a:rPr lang="en-GB" sz="900" b="0" spc="-50">
                          <a:solidFill>
                            <a:schemeClr val="tx1"/>
                          </a:solidFill>
                          <a:effectLst/>
                        </a:rPr>
                        <a:t> </a:t>
                      </a:r>
                      <a:r>
                        <a:rPr lang="en-GB" sz="900" b="0" spc="-55">
                          <a:solidFill>
                            <a:schemeClr val="tx1"/>
                          </a:solidFill>
                          <a:effectLst/>
                        </a:rPr>
                        <a:t>about</a:t>
                      </a:r>
                      <a:r>
                        <a:rPr lang="en-GB" sz="900" b="0" spc="-50">
                          <a:solidFill>
                            <a:schemeClr val="tx1"/>
                          </a:solidFill>
                          <a:effectLst/>
                        </a:rPr>
                        <a:t> </a:t>
                      </a:r>
                      <a:r>
                        <a:rPr lang="en-GB" sz="900" b="0" spc="-55">
                          <a:solidFill>
                            <a:schemeClr val="tx1"/>
                          </a:solidFill>
                          <a:effectLst/>
                        </a:rPr>
                        <a:t>why things</a:t>
                      </a:r>
                      <a:r>
                        <a:rPr lang="en-GB" sz="900" b="0" spc="-60">
                          <a:solidFill>
                            <a:schemeClr val="tx1"/>
                          </a:solidFill>
                          <a:effectLst/>
                        </a:rPr>
                        <a:t> </a:t>
                      </a:r>
                      <a:r>
                        <a:rPr lang="en-GB" sz="900" b="0" spc="-55">
                          <a:solidFill>
                            <a:schemeClr val="tx1"/>
                          </a:solidFill>
                          <a:effectLst/>
                        </a:rPr>
                        <a:t>happen</a:t>
                      </a:r>
                      <a:r>
                        <a:rPr lang="en-GB" sz="900" b="0" spc="-50">
                          <a:solidFill>
                            <a:schemeClr val="tx1"/>
                          </a:solidFill>
                          <a:effectLst/>
                        </a:rPr>
                        <a:t> </a:t>
                      </a:r>
                      <a:r>
                        <a:rPr lang="en-GB" sz="900" b="0" spc="-55">
                          <a:solidFill>
                            <a:schemeClr val="tx1"/>
                          </a:solidFill>
                          <a:effectLst/>
                        </a:rPr>
                        <a:t>and</a:t>
                      </a:r>
                      <a:r>
                        <a:rPr lang="en-GB" sz="900" b="0" spc="-50">
                          <a:solidFill>
                            <a:schemeClr val="tx1"/>
                          </a:solidFill>
                          <a:effectLst/>
                        </a:rPr>
                        <a:t> </a:t>
                      </a:r>
                      <a:r>
                        <a:rPr lang="en-GB" sz="900" b="0" spc="-55">
                          <a:solidFill>
                            <a:schemeClr val="tx1"/>
                          </a:solidFill>
                          <a:effectLst/>
                        </a:rPr>
                        <a:t>how</a:t>
                      </a:r>
                      <a:r>
                        <a:rPr lang="en-GB" sz="900" b="0" spc="-50">
                          <a:solidFill>
                            <a:schemeClr val="tx1"/>
                          </a:solidFill>
                          <a:effectLst/>
                        </a:rPr>
                        <a:t> </a:t>
                      </a:r>
                      <a:r>
                        <a:rPr lang="en-GB" sz="900" b="0" spc="-55">
                          <a:solidFill>
                            <a:schemeClr val="tx1"/>
                          </a:solidFill>
                          <a:effectLst/>
                        </a:rPr>
                        <a:t>things work.</a:t>
                      </a:r>
                    </a:p>
                    <a:p>
                      <a:pPr marL="342900" marR="266065" lvl="0" indent="-342900">
                        <a:lnSpc>
                          <a:spcPct val="111000"/>
                        </a:lnSpc>
                        <a:spcBef>
                          <a:spcPts val="43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70">
                          <a:solidFill>
                            <a:schemeClr val="tx1"/>
                          </a:solidFill>
                          <a:effectLst/>
                        </a:rPr>
                        <a:t> </a:t>
                      </a:r>
                      <a:r>
                        <a:rPr lang="en-GB" sz="900" b="0" spc="-55">
                          <a:solidFill>
                            <a:schemeClr val="tx1"/>
                          </a:solidFill>
                          <a:effectLst/>
                        </a:rPr>
                        <a:t>develop</a:t>
                      </a:r>
                      <a:r>
                        <a:rPr lang="en-GB" sz="900" b="0" spc="-70">
                          <a:solidFill>
                            <a:schemeClr val="tx1"/>
                          </a:solidFill>
                          <a:effectLst/>
                        </a:rPr>
                        <a:t> </a:t>
                      </a:r>
                      <a:r>
                        <a:rPr lang="en-GB" sz="900" b="0" spc="-55">
                          <a:solidFill>
                            <a:schemeClr val="tx1"/>
                          </a:solidFill>
                          <a:effectLst/>
                        </a:rPr>
                        <a:t>an</a:t>
                      </a:r>
                      <a:r>
                        <a:rPr lang="en-GB" sz="900" b="0" spc="-70">
                          <a:solidFill>
                            <a:schemeClr val="tx1"/>
                          </a:solidFill>
                          <a:effectLst/>
                        </a:rPr>
                        <a:t> </a:t>
                      </a:r>
                      <a:r>
                        <a:rPr lang="en-GB" sz="900" b="0" spc="-55">
                          <a:solidFill>
                            <a:schemeClr val="tx1"/>
                          </a:solidFill>
                          <a:effectLst/>
                        </a:rPr>
                        <a:t>understanding</a:t>
                      </a:r>
                      <a:r>
                        <a:rPr lang="en-GB" sz="900" b="0" spc="-70">
                          <a:solidFill>
                            <a:schemeClr val="tx1"/>
                          </a:solidFill>
                          <a:effectLst/>
                        </a:rPr>
                        <a:t> </a:t>
                      </a:r>
                      <a:r>
                        <a:rPr lang="en-GB" sz="900" b="0" spc="-55">
                          <a:solidFill>
                            <a:schemeClr val="tx1"/>
                          </a:solidFill>
                          <a:effectLst/>
                        </a:rPr>
                        <a:t>of</a:t>
                      </a:r>
                      <a:r>
                        <a:rPr lang="en-GB" sz="900" b="0" spc="-70">
                          <a:solidFill>
                            <a:schemeClr val="tx1"/>
                          </a:solidFill>
                          <a:effectLst/>
                        </a:rPr>
                        <a:t> </a:t>
                      </a:r>
                      <a:r>
                        <a:rPr lang="en-GB" sz="900" b="0" spc="-55">
                          <a:solidFill>
                            <a:schemeClr val="tx1"/>
                          </a:solidFill>
                          <a:effectLst/>
                        </a:rPr>
                        <a:t>growth,</a:t>
                      </a:r>
                      <a:r>
                        <a:rPr lang="en-GB" sz="900" b="0" spc="-70">
                          <a:solidFill>
                            <a:schemeClr val="tx1"/>
                          </a:solidFill>
                          <a:effectLst/>
                        </a:rPr>
                        <a:t> </a:t>
                      </a:r>
                      <a:r>
                        <a:rPr lang="en-GB" sz="900" b="0" spc="-55">
                          <a:solidFill>
                            <a:schemeClr val="tx1"/>
                          </a:solidFill>
                          <a:effectLst/>
                        </a:rPr>
                        <a:t>decay</a:t>
                      </a:r>
                      <a:r>
                        <a:rPr lang="en-GB" sz="900" b="0" spc="-65">
                          <a:solidFill>
                            <a:schemeClr val="tx1"/>
                          </a:solidFill>
                          <a:effectLst/>
                        </a:rPr>
                        <a:t> </a:t>
                      </a:r>
                      <a:r>
                        <a:rPr lang="en-GB" sz="900" b="0" spc="-55">
                          <a:solidFill>
                            <a:schemeClr val="tx1"/>
                          </a:solidFill>
                          <a:effectLst/>
                        </a:rPr>
                        <a:t>and</a:t>
                      </a:r>
                      <a:r>
                        <a:rPr lang="en-GB" sz="900" b="0" spc="-70">
                          <a:solidFill>
                            <a:schemeClr val="tx1"/>
                          </a:solidFill>
                          <a:effectLst/>
                        </a:rPr>
                        <a:t> </a:t>
                      </a:r>
                      <a:r>
                        <a:rPr lang="en-GB" sz="900" b="0" spc="-55">
                          <a:solidFill>
                            <a:schemeClr val="tx1"/>
                          </a:solidFill>
                          <a:effectLst/>
                        </a:rPr>
                        <a:t>changes over time.</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2838379552"/>
                  </a:ext>
                </a:extLst>
              </a:tr>
              <a:tr h="319746">
                <a:tc>
                  <a:txBody>
                    <a:bodyPr/>
                    <a:lstStyle/>
                    <a:p>
                      <a:pPr marL="72390" indent="-107950">
                        <a:lnSpc>
                          <a:spcPct val="107000"/>
                        </a:lnSpc>
                        <a:spcBef>
                          <a:spcPts val="315"/>
                        </a:spcBef>
                        <a:spcAft>
                          <a:spcPts val="0"/>
                        </a:spcAft>
                      </a:pPr>
                      <a:r>
                        <a:rPr lang="en-GB" sz="900" b="0">
                          <a:solidFill>
                            <a:schemeClr val="tx1"/>
                          </a:solidFill>
                          <a:effectLst/>
                        </a:rPr>
                        <a:t>40-60 Months</a:t>
                      </a:r>
                      <a:endParaRPr lang="en-GB" sz="900" b="0">
                        <a:solidFill>
                          <a:schemeClr val="tx1"/>
                        </a:solidFill>
                        <a:effectLst/>
                        <a:latin typeface="Roboto"/>
                        <a:ea typeface="Roboto"/>
                        <a:cs typeface="Roboto"/>
                      </a:endParaRPr>
                    </a:p>
                  </a:txBody>
                  <a:tcPr marL="0" marR="0" marT="0" marB="0"/>
                </a:tc>
                <a:tc>
                  <a:txBody>
                    <a:bodyPr/>
                    <a:lstStyle/>
                    <a:p>
                      <a:pPr marL="71755" marR="142240" indent="-107950">
                        <a:lnSpc>
                          <a:spcPct val="107000"/>
                        </a:lnSpc>
                        <a:spcBef>
                          <a:spcPts val="315"/>
                        </a:spcBef>
                        <a:spcAft>
                          <a:spcPts val="0"/>
                        </a:spcAft>
                      </a:pPr>
                      <a:r>
                        <a:rPr lang="en-GB" sz="900" b="0">
                          <a:solidFill>
                            <a:schemeClr val="tx1"/>
                          </a:solidFill>
                          <a:effectLst/>
                        </a:rPr>
                        <a:t>Understanding the World</a:t>
                      </a:r>
                      <a:endParaRPr lang="en-GB" sz="900" b="0">
                        <a:solidFill>
                          <a:schemeClr val="tx1"/>
                        </a:solidFill>
                        <a:effectLst/>
                        <a:latin typeface="Roboto"/>
                        <a:ea typeface="Roboto"/>
                        <a:cs typeface="Roboto"/>
                      </a:endParaRPr>
                    </a:p>
                  </a:txBody>
                  <a:tcPr marL="0" marR="0" marT="0" marB="0"/>
                </a:tc>
                <a:tc>
                  <a:txBody>
                    <a:bodyPr/>
                    <a:lstStyle/>
                    <a:p>
                      <a:pPr marL="76200" indent="-107950">
                        <a:lnSpc>
                          <a:spcPct val="107000"/>
                        </a:lnSpc>
                        <a:spcBef>
                          <a:spcPts val="315"/>
                        </a:spcBef>
                        <a:spcAft>
                          <a:spcPts val="0"/>
                        </a:spcAft>
                      </a:pPr>
                      <a:r>
                        <a:rPr lang="en-GB" sz="900" b="0">
                          <a:solidFill>
                            <a:schemeClr val="tx1"/>
                          </a:solidFill>
                          <a:effectLst/>
                        </a:rPr>
                        <a:t>The World</a:t>
                      </a:r>
                      <a:endParaRPr lang="en-GB" sz="900" b="0">
                        <a:solidFill>
                          <a:schemeClr val="tx1"/>
                        </a:solidFill>
                        <a:effectLst/>
                        <a:latin typeface="Roboto"/>
                        <a:ea typeface="Roboto"/>
                        <a:cs typeface="Roboto"/>
                      </a:endParaRPr>
                    </a:p>
                  </a:txBody>
                  <a:tcPr marL="0" marR="0" marT="0" marB="0"/>
                </a:tc>
                <a:tc>
                  <a:txBody>
                    <a:bodyPr/>
                    <a:lstStyle/>
                    <a:p>
                      <a:pPr marL="342900" marR="748030" lvl="0" indent="-342900">
                        <a:lnSpc>
                          <a:spcPct val="111000"/>
                        </a:lnSpc>
                        <a:spcBef>
                          <a:spcPts val="31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65">
                          <a:solidFill>
                            <a:schemeClr val="tx1"/>
                          </a:solidFill>
                          <a:effectLst/>
                        </a:rPr>
                        <a:t> </a:t>
                      </a:r>
                      <a:r>
                        <a:rPr lang="en-GB" sz="900" b="0" spc="-55">
                          <a:solidFill>
                            <a:schemeClr val="tx1"/>
                          </a:solidFill>
                          <a:effectLst/>
                        </a:rPr>
                        <a:t>look</a:t>
                      </a:r>
                      <a:r>
                        <a:rPr lang="en-GB" sz="900" b="0" spc="-65">
                          <a:solidFill>
                            <a:schemeClr val="tx1"/>
                          </a:solidFill>
                          <a:effectLst/>
                        </a:rPr>
                        <a:t> </a:t>
                      </a:r>
                      <a:r>
                        <a:rPr lang="en-GB" sz="900" b="0" spc="-55">
                          <a:solidFill>
                            <a:schemeClr val="tx1"/>
                          </a:solidFill>
                          <a:effectLst/>
                        </a:rPr>
                        <a:t>closely</a:t>
                      </a:r>
                      <a:r>
                        <a:rPr lang="en-GB" sz="900" b="0" spc="-70">
                          <a:solidFill>
                            <a:schemeClr val="tx1"/>
                          </a:solidFill>
                          <a:effectLst/>
                        </a:rPr>
                        <a:t> </a:t>
                      </a:r>
                      <a:r>
                        <a:rPr lang="en-GB" sz="900" b="0" spc="-55">
                          <a:solidFill>
                            <a:schemeClr val="tx1"/>
                          </a:solidFill>
                          <a:effectLst/>
                        </a:rPr>
                        <a:t>at</a:t>
                      </a:r>
                      <a:r>
                        <a:rPr lang="en-GB" sz="900" b="0" spc="-65">
                          <a:solidFill>
                            <a:schemeClr val="tx1"/>
                          </a:solidFill>
                          <a:effectLst/>
                        </a:rPr>
                        <a:t> </a:t>
                      </a:r>
                      <a:r>
                        <a:rPr lang="en-GB" sz="900" b="0" spc="-55">
                          <a:solidFill>
                            <a:schemeClr val="tx1"/>
                          </a:solidFill>
                          <a:effectLst/>
                        </a:rPr>
                        <a:t>similarities,</a:t>
                      </a:r>
                      <a:r>
                        <a:rPr lang="en-GB" sz="900" b="0" spc="-70">
                          <a:solidFill>
                            <a:schemeClr val="tx1"/>
                          </a:solidFill>
                          <a:effectLst/>
                        </a:rPr>
                        <a:t> </a:t>
                      </a:r>
                      <a:r>
                        <a:rPr lang="en-GB" sz="900" b="0" spc="-55">
                          <a:solidFill>
                            <a:schemeClr val="tx1"/>
                          </a:solidFill>
                          <a:effectLst/>
                        </a:rPr>
                        <a:t>differences,</a:t>
                      </a:r>
                      <a:r>
                        <a:rPr lang="en-GB" sz="900" b="0" spc="-65">
                          <a:solidFill>
                            <a:schemeClr val="tx1"/>
                          </a:solidFill>
                          <a:effectLst/>
                        </a:rPr>
                        <a:t> </a:t>
                      </a:r>
                      <a:r>
                        <a:rPr lang="en-GB" sz="900" b="0" spc="-55">
                          <a:solidFill>
                            <a:schemeClr val="tx1"/>
                          </a:solidFill>
                          <a:effectLst/>
                        </a:rPr>
                        <a:t>patterns and change.</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4111409600"/>
                  </a:ext>
                </a:extLst>
              </a:tr>
              <a:tr h="763299">
                <a:tc rowSpan="2">
                  <a:txBody>
                    <a:bodyPr/>
                    <a:lstStyle/>
                    <a:p>
                      <a:pPr marL="72390" indent="-107950">
                        <a:lnSpc>
                          <a:spcPct val="107000"/>
                        </a:lnSpc>
                        <a:spcBef>
                          <a:spcPts val="315"/>
                        </a:spcBef>
                        <a:spcAft>
                          <a:spcPts val="0"/>
                        </a:spcAft>
                      </a:pPr>
                      <a:r>
                        <a:rPr lang="en-GB" sz="900" b="0">
                          <a:solidFill>
                            <a:schemeClr val="tx1"/>
                          </a:solidFill>
                          <a:effectLst/>
                        </a:rPr>
                        <a:t>ELG</a:t>
                      </a:r>
                      <a:endParaRPr lang="en-GB" sz="900" b="0">
                        <a:solidFill>
                          <a:schemeClr val="tx1"/>
                        </a:solidFill>
                        <a:effectLst/>
                        <a:latin typeface="Roboto"/>
                        <a:ea typeface="Roboto"/>
                        <a:cs typeface="Roboto"/>
                      </a:endParaRPr>
                    </a:p>
                  </a:txBody>
                  <a:tcPr marL="0" marR="0" marT="0" marB="0"/>
                </a:tc>
                <a:tc rowSpan="2">
                  <a:txBody>
                    <a:bodyPr/>
                    <a:lstStyle/>
                    <a:p>
                      <a:pPr marL="71755" marR="142240" indent="-107950">
                        <a:lnSpc>
                          <a:spcPct val="107000"/>
                        </a:lnSpc>
                        <a:spcBef>
                          <a:spcPts val="315"/>
                        </a:spcBef>
                        <a:spcAft>
                          <a:spcPts val="0"/>
                        </a:spcAft>
                      </a:pPr>
                      <a:r>
                        <a:rPr lang="en-GB" sz="900" b="0">
                          <a:solidFill>
                            <a:schemeClr val="tx1"/>
                          </a:solidFill>
                          <a:effectLst/>
                        </a:rPr>
                        <a:t>Understanding the World</a:t>
                      </a:r>
                      <a:endParaRPr lang="en-GB" sz="900" b="0">
                        <a:solidFill>
                          <a:schemeClr val="tx1"/>
                        </a:solidFill>
                        <a:effectLst/>
                        <a:latin typeface="Roboto"/>
                        <a:ea typeface="Roboto"/>
                        <a:cs typeface="Roboto"/>
                      </a:endParaRPr>
                    </a:p>
                  </a:txBody>
                  <a:tcPr marL="0" marR="0" marT="0" marB="0"/>
                </a:tc>
                <a:tc>
                  <a:txBody>
                    <a:bodyPr/>
                    <a:lstStyle/>
                    <a:p>
                      <a:pPr marL="76200" marR="217805" indent="-107950">
                        <a:lnSpc>
                          <a:spcPct val="107000"/>
                        </a:lnSpc>
                        <a:spcBef>
                          <a:spcPts val="315"/>
                        </a:spcBef>
                        <a:spcAft>
                          <a:spcPts val="0"/>
                        </a:spcAft>
                      </a:pPr>
                      <a:r>
                        <a:rPr lang="en-GB" sz="900" b="0">
                          <a:solidFill>
                            <a:schemeClr val="tx1"/>
                          </a:solidFill>
                          <a:effectLst/>
                        </a:rPr>
                        <a:t>People and Communities</a:t>
                      </a:r>
                      <a:endParaRPr lang="en-GB" sz="900" b="0">
                        <a:solidFill>
                          <a:schemeClr val="tx1"/>
                        </a:solidFill>
                        <a:effectLst/>
                        <a:latin typeface="Roboto"/>
                        <a:ea typeface="Roboto"/>
                        <a:cs typeface="Roboto"/>
                      </a:endParaRPr>
                    </a:p>
                  </a:txBody>
                  <a:tcPr marL="0" marR="0" marT="0" marB="0"/>
                </a:tc>
                <a:tc>
                  <a:txBody>
                    <a:bodyPr/>
                    <a:lstStyle/>
                    <a:p>
                      <a:pPr marL="342900" marR="169545" lvl="0" indent="-342900">
                        <a:lnSpc>
                          <a:spcPct val="111000"/>
                        </a:lnSpc>
                        <a:spcBef>
                          <a:spcPts val="315"/>
                        </a:spcBef>
                        <a:spcAft>
                          <a:spcPts val="0"/>
                        </a:spcAft>
                        <a:buClr>
                          <a:srgbClr val="231F20"/>
                        </a:buClr>
                        <a:buSzPts val="1000"/>
                        <a:buFont typeface="Roboto"/>
                        <a:buChar char="•"/>
                        <a:tabLst>
                          <a:tab pos="179705" algn="l"/>
                        </a:tabLst>
                      </a:pPr>
                      <a:r>
                        <a:rPr lang="en-GB" sz="900" b="0" spc="-25">
                          <a:solidFill>
                            <a:schemeClr val="tx1"/>
                          </a:solidFill>
                          <a:effectLst/>
                        </a:rPr>
                        <a:t>To</a:t>
                      </a:r>
                      <a:r>
                        <a:rPr lang="en-GB" sz="900" b="0" spc="-60">
                          <a:solidFill>
                            <a:schemeClr val="tx1"/>
                          </a:solidFill>
                          <a:effectLst/>
                        </a:rPr>
                        <a:t> </a:t>
                      </a:r>
                      <a:r>
                        <a:rPr lang="en-GB" sz="900" b="0" spc="-55">
                          <a:solidFill>
                            <a:schemeClr val="tx1"/>
                          </a:solidFill>
                          <a:effectLst/>
                        </a:rPr>
                        <a:t>talk about past</a:t>
                      </a:r>
                      <a:r>
                        <a:rPr lang="en-GB" sz="900" b="0" spc="-60">
                          <a:solidFill>
                            <a:schemeClr val="tx1"/>
                          </a:solidFill>
                          <a:effectLst/>
                        </a:rPr>
                        <a:t> </a:t>
                      </a:r>
                      <a:r>
                        <a:rPr lang="en-GB" sz="900" b="0" spc="-55">
                          <a:solidFill>
                            <a:schemeClr val="tx1"/>
                          </a:solidFill>
                          <a:effectLst/>
                        </a:rPr>
                        <a:t>and present</a:t>
                      </a:r>
                      <a:r>
                        <a:rPr lang="en-GB" sz="900" b="0" spc="-60">
                          <a:solidFill>
                            <a:schemeClr val="tx1"/>
                          </a:solidFill>
                          <a:effectLst/>
                        </a:rPr>
                        <a:t> </a:t>
                      </a:r>
                      <a:r>
                        <a:rPr lang="en-GB" sz="900" b="0" spc="-55">
                          <a:solidFill>
                            <a:schemeClr val="tx1"/>
                          </a:solidFill>
                          <a:effectLst/>
                        </a:rPr>
                        <a:t>events</a:t>
                      </a:r>
                      <a:r>
                        <a:rPr lang="en-GB" sz="900" b="0" spc="-60">
                          <a:solidFill>
                            <a:schemeClr val="tx1"/>
                          </a:solidFill>
                          <a:effectLst/>
                        </a:rPr>
                        <a:t> </a:t>
                      </a:r>
                      <a:r>
                        <a:rPr lang="en-GB" sz="900" b="0" spc="-55">
                          <a:solidFill>
                            <a:schemeClr val="tx1"/>
                          </a:solidFill>
                          <a:effectLst/>
                        </a:rPr>
                        <a:t>in their own lives and in the lives</a:t>
                      </a:r>
                      <a:r>
                        <a:rPr lang="en-GB" sz="900" b="0" spc="-50">
                          <a:solidFill>
                            <a:schemeClr val="tx1"/>
                          </a:solidFill>
                          <a:effectLst/>
                        </a:rPr>
                        <a:t> </a:t>
                      </a:r>
                      <a:r>
                        <a:rPr lang="en-GB" sz="900" b="0" spc="-55">
                          <a:solidFill>
                            <a:schemeClr val="tx1"/>
                          </a:solidFill>
                          <a:effectLst/>
                        </a:rPr>
                        <a:t>of</a:t>
                      </a:r>
                      <a:r>
                        <a:rPr lang="en-GB" sz="900" b="0" spc="-50">
                          <a:solidFill>
                            <a:schemeClr val="tx1"/>
                          </a:solidFill>
                          <a:effectLst/>
                        </a:rPr>
                        <a:t> </a:t>
                      </a:r>
                      <a:r>
                        <a:rPr lang="en-GB" sz="900" b="0" spc="-55">
                          <a:solidFill>
                            <a:schemeClr val="tx1"/>
                          </a:solidFill>
                          <a:effectLst/>
                        </a:rPr>
                        <a:t>family</a:t>
                      </a:r>
                      <a:r>
                        <a:rPr lang="en-GB" sz="900" b="0" spc="-50">
                          <a:solidFill>
                            <a:schemeClr val="tx1"/>
                          </a:solidFill>
                          <a:effectLst/>
                        </a:rPr>
                        <a:t> </a:t>
                      </a:r>
                      <a:r>
                        <a:rPr lang="en-GB" sz="900" b="0" spc="-55">
                          <a:solidFill>
                            <a:schemeClr val="tx1"/>
                          </a:solidFill>
                          <a:effectLst/>
                        </a:rPr>
                        <a:t>members.</a:t>
                      </a:r>
                    </a:p>
                    <a:p>
                      <a:pPr marL="342900" marR="112395" lvl="0" indent="-342900">
                        <a:lnSpc>
                          <a:spcPct val="111000"/>
                        </a:lnSpc>
                        <a:spcBef>
                          <a:spcPts val="295"/>
                        </a:spcBef>
                        <a:spcAft>
                          <a:spcPts val="0"/>
                        </a:spcAft>
                        <a:buClr>
                          <a:srgbClr val="231F20"/>
                        </a:buClr>
                        <a:buSzPts val="1000"/>
                        <a:buFont typeface="Roboto"/>
                        <a:buChar char="•"/>
                        <a:tabLst>
                          <a:tab pos="179705" algn="l"/>
                        </a:tabLst>
                      </a:pPr>
                      <a:r>
                        <a:rPr lang="en-GB" sz="900" b="0" spc="-25">
                          <a:solidFill>
                            <a:schemeClr val="tx1"/>
                          </a:solidFill>
                          <a:effectLst/>
                        </a:rPr>
                        <a:t>To </a:t>
                      </a:r>
                      <a:r>
                        <a:rPr lang="en-GB" sz="900" b="0" spc="-55">
                          <a:solidFill>
                            <a:schemeClr val="tx1"/>
                          </a:solidFill>
                          <a:effectLst/>
                        </a:rPr>
                        <a:t>know about similarities and differences between themselves</a:t>
                      </a:r>
                      <a:r>
                        <a:rPr lang="en-GB" sz="900" b="0" spc="-70">
                          <a:solidFill>
                            <a:schemeClr val="tx1"/>
                          </a:solidFill>
                          <a:effectLst/>
                        </a:rPr>
                        <a:t> </a:t>
                      </a:r>
                      <a:r>
                        <a:rPr lang="en-GB" sz="900" b="0" spc="-55">
                          <a:solidFill>
                            <a:schemeClr val="tx1"/>
                          </a:solidFill>
                          <a:effectLst/>
                        </a:rPr>
                        <a:t>and</a:t>
                      </a:r>
                      <a:r>
                        <a:rPr lang="en-GB" sz="900" b="0" spc="-65">
                          <a:solidFill>
                            <a:schemeClr val="tx1"/>
                          </a:solidFill>
                          <a:effectLst/>
                        </a:rPr>
                        <a:t> </a:t>
                      </a:r>
                      <a:r>
                        <a:rPr lang="en-GB" sz="900" b="0" spc="-55">
                          <a:solidFill>
                            <a:schemeClr val="tx1"/>
                          </a:solidFill>
                          <a:effectLst/>
                        </a:rPr>
                        <a:t>others,</a:t>
                      </a:r>
                      <a:r>
                        <a:rPr lang="en-GB" sz="900" b="0" spc="-75">
                          <a:solidFill>
                            <a:schemeClr val="tx1"/>
                          </a:solidFill>
                          <a:effectLst/>
                        </a:rPr>
                        <a:t> </a:t>
                      </a:r>
                      <a:r>
                        <a:rPr lang="en-GB" sz="900" b="0" spc="-55">
                          <a:solidFill>
                            <a:schemeClr val="tx1"/>
                          </a:solidFill>
                          <a:effectLst/>
                        </a:rPr>
                        <a:t>and</a:t>
                      </a:r>
                      <a:r>
                        <a:rPr lang="en-GB" sz="900" b="0" spc="-65">
                          <a:solidFill>
                            <a:schemeClr val="tx1"/>
                          </a:solidFill>
                          <a:effectLst/>
                        </a:rPr>
                        <a:t> </a:t>
                      </a:r>
                      <a:r>
                        <a:rPr lang="en-GB" sz="900" b="0" spc="-55">
                          <a:solidFill>
                            <a:schemeClr val="tx1"/>
                          </a:solidFill>
                          <a:effectLst/>
                        </a:rPr>
                        <a:t>among</a:t>
                      </a:r>
                      <a:r>
                        <a:rPr lang="en-GB" sz="900" b="0" spc="-65">
                          <a:solidFill>
                            <a:schemeClr val="tx1"/>
                          </a:solidFill>
                          <a:effectLst/>
                        </a:rPr>
                        <a:t> </a:t>
                      </a:r>
                      <a:r>
                        <a:rPr lang="en-GB" sz="900" b="0" spc="-55">
                          <a:solidFill>
                            <a:schemeClr val="tx1"/>
                          </a:solidFill>
                          <a:effectLst/>
                        </a:rPr>
                        <a:t>families,</a:t>
                      </a:r>
                      <a:r>
                        <a:rPr lang="en-GB" sz="900" b="0" spc="-75">
                          <a:solidFill>
                            <a:schemeClr val="tx1"/>
                          </a:solidFill>
                          <a:effectLst/>
                        </a:rPr>
                        <a:t> </a:t>
                      </a:r>
                      <a:r>
                        <a:rPr lang="en-GB" sz="900" b="0" spc="-55">
                          <a:solidFill>
                            <a:schemeClr val="tx1"/>
                          </a:solidFill>
                          <a:effectLst/>
                        </a:rPr>
                        <a:t>communities</a:t>
                      </a:r>
                      <a:r>
                        <a:rPr lang="en-GB" sz="900" b="0" spc="-70">
                          <a:solidFill>
                            <a:schemeClr val="tx1"/>
                          </a:solidFill>
                          <a:effectLst/>
                        </a:rPr>
                        <a:t> </a:t>
                      </a:r>
                      <a:r>
                        <a:rPr lang="en-GB" sz="900" b="0" spc="-55">
                          <a:solidFill>
                            <a:schemeClr val="tx1"/>
                          </a:solidFill>
                          <a:effectLst/>
                        </a:rPr>
                        <a:t>and traditions.</a:t>
                      </a:r>
                      <a:endParaRPr lang="en-GB" sz="900" b="0" spc="-55">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3187526247"/>
                  </a:ext>
                </a:extLst>
              </a:tr>
              <a:tr h="598582">
                <a:tc vMerge="1">
                  <a:txBody>
                    <a:bodyPr/>
                    <a:lstStyle/>
                    <a:p>
                      <a:endParaRPr lang="en-GB"/>
                    </a:p>
                  </a:txBody>
                  <a:tcPr/>
                </a:tc>
                <a:tc vMerge="1">
                  <a:txBody>
                    <a:bodyPr/>
                    <a:lstStyle/>
                    <a:p>
                      <a:endParaRPr lang="en-GB"/>
                    </a:p>
                  </a:txBody>
                  <a:tcPr/>
                </a:tc>
                <a:tc>
                  <a:txBody>
                    <a:bodyPr/>
                    <a:lstStyle/>
                    <a:p>
                      <a:pPr marL="76200" indent="-107950">
                        <a:lnSpc>
                          <a:spcPct val="107000"/>
                        </a:lnSpc>
                        <a:spcBef>
                          <a:spcPts val="315"/>
                        </a:spcBef>
                        <a:spcAft>
                          <a:spcPts val="0"/>
                        </a:spcAft>
                      </a:pPr>
                      <a:r>
                        <a:rPr lang="en-GB" sz="900" b="0" dirty="0">
                          <a:solidFill>
                            <a:schemeClr val="tx1"/>
                          </a:solidFill>
                          <a:effectLst/>
                        </a:rPr>
                        <a:t>The World</a:t>
                      </a:r>
                      <a:endParaRPr lang="en-GB" sz="900" b="0" dirty="0">
                        <a:solidFill>
                          <a:schemeClr val="tx1"/>
                        </a:solidFill>
                        <a:effectLst/>
                        <a:latin typeface="Roboto"/>
                        <a:ea typeface="Roboto"/>
                        <a:cs typeface="Roboto"/>
                      </a:endParaRPr>
                    </a:p>
                  </a:txBody>
                  <a:tcPr marL="0" marR="0" marT="0" marB="0"/>
                </a:tc>
                <a:tc>
                  <a:txBody>
                    <a:bodyPr/>
                    <a:lstStyle/>
                    <a:p>
                      <a:pPr marL="342900" marR="64770" lvl="0" indent="-342900">
                        <a:lnSpc>
                          <a:spcPct val="111000"/>
                        </a:lnSpc>
                        <a:spcBef>
                          <a:spcPts val="315"/>
                        </a:spcBef>
                        <a:spcAft>
                          <a:spcPts val="0"/>
                        </a:spcAft>
                        <a:buClr>
                          <a:srgbClr val="231F20"/>
                        </a:buClr>
                        <a:buSzPts val="1000"/>
                        <a:buFont typeface="Roboto"/>
                        <a:buChar char="•"/>
                        <a:tabLst>
                          <a:tab pos="179705" algn="l"/>
                        </a:tabLst>
                      </a:pPr>
                      <a:r>
                        <a:rPr lang="en-GB" sz="900" b="0" spc="-25" dirty="0">
                          <a:solidFill>
                            <a:schemeClr val="tx1"/>
                          </a:solidFill>
                          <a:effectLst/>
                        </a:rPr>
                        <a:t>To</a:t>
                      </a:r>
                      <a:r>
                        <a:rPr lang="en-GB" sz="900" b="0" spc="-60" dirty="0">
                          <a:solidFill>
                            <a:schemeClr val="tx1"/>
                          </a:solidFill>
                          <a:effectLst/>
                        </a:rPr>
                        <a:t> </a:t>
                      </a:r>
                      <a:r>
                        <a:rPr lang="en-GB" sz="900" b="0" spc="-70" dirty="0">
                          <a:solidFill>
                            <a:schemeClr val="tx1"/>
                          </a:solidFill>
                          <a:effectLst/>
                        </a:rPr>
                        <a:t>know</a:t>
                      </a:r>
                      <a:r>
                        <a:rPr lang="en-GB" sz="900" b="0" spc="-60" dirty="0">
                          <a:solidFill>
                            <a:schemeClr val="tx1"/>
                          </a:solidFill>
                          <a:effectLst/>
                        </a:rPr>
                        <a:t> </a:t>
                      </a:r>
                      <a:r>
                        <a:rPr lang="en-GB" sz="900" b="0" spc="-70" dirty="0">
                          <a:solidFill>
                            <a:schemeClr val="tx1"/>
                          </a:solidFill>
                          <a:effectLst/>
                        </a:rPr>
                        <a:t>about</a:t>
                      </a:r>
                      <a:r>
                        <a:rPr lang="en-GB" sz="900" b="0" spc="-60" dirty="0">
                          <a:solidFill>
                            <a:schemeClr val="tx1"/>
                          </a:solidFill>
                          <a:effectLst/>
                        </a:rPr>
                        <a:t> </a:t>
                      </a:r>
                      <a:r>
                        <a:rPr lang="en-GB" sz="900" b="0" spc="-70" dirty="0">
                          <a:solidFill>
                            <a:schemeClr val="tx1"/>
                          </a:solidFill>
                          <a:effectLst/>
                        </a:rPr>
                        <a:t>similarities</a:t>
                      </a:r>
                      <a:r>
                        <a:rPr lang="en-GB" sz="900" b="0" spc="-60" dirty="0">
                          <a:solidFill>
                            <a:schemeClr val="tx1"/>
                          </a:solidFill>
                          <a:effectLst/>
                        </a:rPr>
                        <a:t> </a:t>
                      </a:r>
                      <a:r>
                        <a:rPr lang="en-GB" sz="900" b="0" spc="-70" dirty="0">
                          <a:solidFill>
                            <a:schemeClr val="tx1"/>
                          </a:solidFill>
                          <a:effectLst/>
                        </a:rPr>
                        <a:t>and</a:t>
                      </a:r>
                      <a:r>
                        <a:rPr lang="en-GB" sz="900" b="0" spc="-60" dirty="0">
                          <a:solidFill>
                            <a:schemeClr val="tx1"/>
                          </a:solidFill>
                          <a:effectLst/>
                        </a:rPr>
                        <a:t> </a:t>
                      </a:r>
                      <a:r>
                        <a:rPr lang="en-GB" sz="900" b="0" spc="-70" dirty="0">
                          <a:solidFill>
                            <a:schemeClr val="tx1"/>
                          </a:solidFill>
                          <a:effectLst/>
                        </a:rPr>
                        <a:t>differences</a:t>
                      </a:r>
                      <a:r>
                        <a:rPr lang="en-GB" sz="900" b="0" spc="-60" dirty="0">
                          <a:solidFill>
                            <a:schemeClr val="tx1"/>
                          </a:solidFill>
                          <a:effectLst/>
                        </a:rPr>
                        <a:t> </a:t>
                      </a:r>
                      <a:r>
                        <a:rPr lang="en-GB" sz="900" b="0" spc="-70" dirty="0">
                          <a:solidFill>
                            <a:schemeClr val="tx1"/>
                          </a:solidFill>
                          <a:effectLst/>
                        </a:rPr>
                        <a:t>in</a:t>
                      </a:r>
                      <a:r>
                        <a:rPr lang="en-GB" sz="900" b="0" spc="-55" dirty="0">
                          <a:solidFill>
                            <a:schemeClr val="tx1"/>
                          </a:solidFill>
                          <a:effectLst/>
                        </a:rPr>
                        <a:t> </a:t>
                      </a:r>
                      <a:r>
                        <a:rPr lang="en-GB" sz="900" b="0" spc="-70" dirty="0">
                          <a:solidFill>
                            <a:schemeClr val="tx1"/>
                          </a:solidFill>
                          <a:effectLst/>
                        </a:rPr>
                        <a:t>relation</a:t>
                      </a:r>
                      <a:r>
                        <a:rPr lang="en-GB" sz="900" b="0" spc="-65" dirty="0">
                          <a:solidFill>
                            <a:schemeClr val="tx1"/>
                          </a:solidFill>
                          <a:effectLst/>
                        </a:rPr>
                        <a:t> </a:t>
                      </a:r>
                      <a:r>
                        <a:rPr lang="en-GB" sz="900" b="0" spc="-70" dirty="0">
                          <a:solidFill>
                            <a:schemeClr val="tx1"/>
                          </a:solidFill>
                          <a:effectLst/>
                        </a:rPr>
                        <a:t>to</a:t>
                      </a:r>
                      <a:r>
                        <a:rPr lang="en-GB" sz="900" b="0" spc="-60" dirty="0">
                          <a:solidFill>
                            <a:schemeClr val="tx1"/>
                          </a:solidFill>
                          <a:effectLst/>
                        </a:rPr>
                        <a:t> </a:t>
                      </a:r>
                      <a:r>
                        <a:rPr lang="en-GB" sz="900" b="0" spc="-70" dirty="0">
                          <a:solidFill>
                            <a:schemeClr val="tx1"/>
                          </a:solidFill>
                          <a:effectLst/>
                        </a:rPr>
                        <a:t>places, objects, materials and living things. </a:t>
                      </a:r>
                      <a:r>
                        <a:rPr lang="en-GB" sz="900" b="0" spc="-25" dirty="0">
                          <a:solidFill>
                            <a:schemeClr val="tx1"/>
                          </a:solidFill>
                          <a:effectLst/>
                        </a:rPr>
                        <a:t>To </a:t>
                      </a:r>
                      <a:r>
                        <a:rPr lang="en-GB" sz="900" b="0" spc="-70" dirty="0">
                          <a:solidFill>
                            <a:schemeClr val="tx1"/>
                          </a:solidFill>
                          <a:effectLst/>
                        </a:rPr>
                        <a:t>talk about the features of their own immediate environment and how environments might</a:t>
                      </a:r>
                      <a:r>
                        <a:rPr lang="en-GB" sz="900" b="0" spc="-60" dirty="0">
                          <a:solidFill>
                            <a:schemeClr val="tx1"/>
                          </a:solidFill>
                          <a:effectLst/>
                        </a:rPr>
                        <a:t> </a:t>
                      </a:r>
                      <a:r>
                        <a:rPr lang="en-GB" sz="900" b="0" spc="-70" dirty="0">
                          <a:solidFill>
                            <a:schemeClr val="tx1"/>
                          </a:solidFill>
                          <a:effectLst/>
                        </a:rPr>
                        <a:t>vary</a:t>
                      </a:r>
                      <a:r>
                        <a:rPr lang="en-GB" sz="900" b="0" spc="-50" dirty="0">
                          <a:solidFill>
                            <a:schemeClr val="tx1"/>
                          </a:solidFill>
                          <a:effectLst/>
                        </a:rPr>
                        <a:t> </a:t>
                      </a:r>
                      <a:r>
                        <a:rPr lang="en-GB" sz="900" b="0" spc="-70" dirty="0">
                          <a:solidFill>
                            <a:schemeClr val="tx1"/>
                          </a:solidFill>
                          <a:effectLst/>
                        </a:rPr>
                        <a:t>from</a:t>
                      </a:r>
                      <a:r>
                        <a:rPr lang="en-GB" sz="900" b="0" spc="-50" dirty="0">
                          <a:solidFill>
                            <a:schemeClr val="tx1"/>
                          </a:solidFill>
                          <a:effectLst/>
                        </a:rPr>
                        <a:t> </a:t>
                      </a:r>
                      <a:r>
                        <a:rPr lang="en-GB" sz="900" b="0" spc="-70" dirty="0">
                          <a:solidFill>
                            <a:schemeClr val="tx1"/>
                          </a:solidFill>
                          <a:effectLst/>
                        </a:rPr>
                        <a:t>one</a:t>
                      </a:r>
                      <a:r>
                        <a:rPr lang="en-GB" sz="900" b="0" spc="-60" dirty="0">
                          <a:solidFill>
                            <a:schemeClr val="tx1"/>
                          </a:solidFill>
                          <a:effectLst/>
                        </a:rPr>
                        <a:t> </a:t>
                      </a:r>
                      <a:r>
                        <a:rPr lang="en-GB" sz="900" b="0" spc="-70" dirty="0">
                          <a:solidFill>
                            <a:schemeClr val="tx1"/>
                          </a:solidFill>
                          <a:effectLst/>
                        </a:rPr>
                        <a:t>another.</a:t>
                      </a:r>
                      <a:endParaRPr lang="en-GB" sz="900" b="0" spc="-70" dirty="0">
                        <a:solidFill>
                          <a:schemeClr val="tx1"/>
                        </a:solidFill>
                        <a:effectLst/>
                        <a:latin typeface="Roboto"/>
                        <a:ea typeface="Roboto"/>
                        <a:cs typeface="Roboto"/>
                      </a:endParaRPr>
                    </a:p>
                  </a:txBody>
                  <a:tcPr marL="0" marR="0" marT="0" marB="0"/>
                </a:tc>
                <a:extLst>
                  <a:ext uri="{0D108BD9-81ED-4DB2-BD59-A6C34878D82A}">
                    <a16:rowId xmlns:a16="http://schemas.microsoft.com/office/drawing/2014/main" val="403900262"/>
                  </a:ext>
                </a:extLst>
              </a:tr>
            </a:tbl>
          </a:graphicData>
        </a:graphic>
      </p:graphicFrame>
    </p:spTree>
    <p:extLst>
      <p:ext uri="{BB962C8B-B14F-4D97-AF65-F5344CB8AC3E}">
        <p14:creationId xmlns:p14="http://schemas.microsoft.com/office/powerpoint/2010/main" val="11305238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100C0E-1788-4A63-9571-481C82D2EE8D}" type="slidenum">
              <a:rPr kumimoji="0" lang="en-US" sz="1000" b="0" i="0" u="none" strike="noStrike" kern="1200" cap="none" spc="0" normalizeH="0" baseline="0" noProof="0" smtClean="0">
                <a:ln>
                  <a:noFill/>
                </a:ln>
                <a:solidFill>
                  <a:prstClr val="black"/>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dirty="0">
              <a:ln>
                <a:noFill/>
              </a:ln>
              <a:solidFill>
                <a:prstClr val="black"/>
              </a:solidFill>
              <a:effectLst/>
              <a:uLnTx/>
              <a:uFillTx/>
              <a:latin typeface="Century Gothic" pitchFamily="34" charset="0"/>
              <a:ea typeface="+mn-ea"/>
              <a:cs typeface="+mn-cs"/>
            </a:endParaRPr>
          </a:p>
        </p:txBody>
      </p:sp>
      <p:sp>
        <p:nvSpPr>
          <p:cNvPr id="7" name="TextBox 6"/>
          <p:cNvSpPr txBox="1"/>
          <p:nvPr/>
        </p:nvSpPr>
        <p:spPr>
          <a:xfrm>
            <a:off x="457200" y="609600"/>
            <a:ext cx="7557940" cy="562461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What the national </a:t>
            </a:r>
            <a:r>
              <a:rPr lang="en-GB" sz="1200" b="1" dirty="0">
                <a:solidFill>
                  <a:prstClr val="black"/>
                </a:solidFill>
                <a:latin typeface="Century Gothic" panose="020B0502020202020204" pitchFamily="34" charset="0"/>
              </a:rPr>
              <a:t>c</a:t>
            </a:r>
            <a:r>
              <a:rPr kumimoji="0" lang="en-GB" sz="12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urriculum</a:t>
            </a: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requires in history at </a:t>
            </a:r>
            <a:r>
              <a:rPr lang="en-GB" sz="1200" b="1" dirty="0">
                <a:solidFill>
                  <a:prstClr val="black"/>
                </a:solidFill>
                <a:latin typeface="Century Gothic" panose="020B0502020202020204" pitchFamily="34" charset="0"/>
              </a:rPr>
              <a:t>key stage 1</a:t>
            </a:r>
            <a:endPar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Pupils should develop an awareness of the past, using common words and phrases relating to the passing of time. They should know where the people and events they study fit within a chronological framework and identify similarities and differences between ways of life in different periods. They should use a wide vocabulary of everyday historical terms. They should ask and answer questions, choosing and using parts of stories and other sources to show that they know and understand key features of events. They should understand some of the ways in which we find out about the past and identify different ways in which it is represented.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 planning to ensure the progression described above through teaching about the people, events and changes outlined below, teachers are often introducing pupils to historical periods that they will study more fully at key stages 2 and 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Pupils should be taught about: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4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changes within living memory. Where appropriate, these should be used to reveal aspects of change in national life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events beyond living memory that are significant nationally or globally [for example, the Great Fire of London, the first aeroplane flight or events commemorated through festivals or anniversaries]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the lives of significant individuals in the past who have contributed to national and international achievements. Some should be used to compare aspects of life in different periods [for example, Elizabeth I and Queen Victoria, Christopher Columbus and Neil Armstrong, William Caxton and Tim Berners-Lee, Pieter </a:t>
            </a:r>
            <a:r>
              <a:rPr kumimoji="0" lang="en-GB"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Bruegel</a:t>
            </a: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the Elder and LS Lowry, Rosa Parks and Emily Davison, Mary </a:t>
            </a:r>
            <a:r>
              <a:rPr kumimoji="0" lang="en-GB" sz="12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Seacole</a:t>
            </a: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and/or Florence Nightingale and Edith Cavell]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significant historical events, people and places in their own locality.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l="2550"/>
          <a:stretch/>
        </p:blipFill>
        <p:spPr>
          <a:xfrm>
            <a:off x="5518806" y="664981"/>
            <a:ext cx="2220013" cy="239201"/>
          </a:xfrm>
          <a:prstGeom prst="rect">
            <a:avLst/>
          </a:prstGeom>
        </p:spPr>
      </p:pic>
      <p:sp>
        <p:nvSpPr>
          <p:cNvPr id="9" name="Right Bracket 8"/>
          <p:cNvSpPr/>
          <p:nvPr/>
        </p:nvSpPr>
        <p:spPr>
          <a:xfrm>
            <a:off x="7935601" y="1117799"/>
            <a:ext cx="159077" cy="138925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a:ea typeface="+mn-ea"/>
              <a:cs typeface="+mn-cs"/>
            </a:endParaRPr>
          </a:p>
        </p:txBody>
      </p:sp>
      <p:sp>
        <p:nvSpPr>
          <p:cNvPr id="10" name="Right Bracket 9"/>
          <p:cNvSpPr/>
          <p:nvPr/>
        </p:nvSpPr>
        <p:spPr>
          <a:xfrm>
            <a:off x="7935601" y="2993927"/>
            <a:ext cx="159078" cy="2965123"/>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10"/>
          <p:cNvSpPr txBox="1"/>
          <p:nvPr/>
        </p:nvSpPr>
        <p:spPr>
          <a:xfrm>
            <a:off x="8094678" y="1604676"/>
            <a:ext cx="80599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Being an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historian</a:t>
            </a:r>
          </a:p>
        </p:txBody>
      </p:sp>
      <p:sp>
        <p:nvSpPr>
          <p:cNvPr id="12" name="TextBox 11"/>
          <p:cNvSpPr txBox="1"/>
          <p:nvPr/>
        </p:nvSpPr>
        <p:spPr>
          <a:xfrm>
            <a:off x="8094678" y="4193280"/>
            <a:ext cx="805992"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Historical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content</a:t>
            </a:r>
          </a:p>
        </p:txBody>
      </p:sp>
    </p:spTree>
    <p:extLst>
      <p:ext uri="{BB962C8B-B14F-4D97-AF65-F5344CB8AC3E}">
        <p14:creationId xmlns:p14="http://schemas.microsoft.com/office/powerpoint/2010/main" val="1035515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100C0E-1788-4A63-9571-481C82D2EE8D}" type="slidenum">
              <a:rPr kumimoji="0" lang="en-US" sz="1000" b="0" i="0" u="none" strike="noStrike" kern="1200" cap="none" spc="0" normalizeH="0" baseline="0" noProof="0" smtClean="0">
                <a:ln>
                  <a:noFill/>
                </a:ln>
                <a:solidFill>
                  <a:prstClr val="black"/>
                </a:solidFill>
                <a:effectLst/>
                <a:uLnTx/>
                <a:uFillTx/>
                <a:latin typeface="Century Gothic"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dirty="0">
              <a:ln>
                <a:noFill/>
              </a:ln>
              <a:solidFill>
                <a:prstClr val="black"/>
              </a:solidFill>
              <a:effectLst/>
              <a:uLnTx/>
              <a:uFillTx/>
              <a:latin typeface="Century Gothic" pitchFamily="34" charset="0"/>
              <a:ea typeface="+mn-ea"/>
              <a:cs typeface="+mn-cs"/>
            </a:endParaRPr>
          </a:p>
        </p:txBody>
      </p:sp>
      <p:sp>
        <p:nvSpPr>
          <p:cNvPr id="5" name="TextBox 4"/>
          <p:cNvSpPr txBox="1"/>
          <p:nvPr/>
        </p:nvSpPr>
        <p:spPr>
          <a:xfrm>
            <a:off x="254527" y="412566"/>
            <a:ext cx="7628641" cy="57708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What the national </a:t>
            </a:r>
            <a:r>
              <a:rPr lang="en-GB" sz="1200" b="1" dirty="0">
                <a:solidFill>
                  <a:prstClr val="black"/>
                </a:solidFill>
                <a:latin typeface="Century Gothic" panose="020B0502020202020204" pitchFamily="34" charset="0"/>
              </a:rPr>
              <a:t>c</a:t>
            </a:r>
            <a:r>
              <a:rPr kumimoji="0" lang="en-GB" sz="1200" b="1"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urriculum</a:t>
            </a: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requires in geography at </a:t>
            </a:r>
            <a:r>
              <a:rPr lang="en-GB" sz="1200" b="1" dirty="0">
                <a:solidFill>
                  <a:prstClr val="black"/>
                </a:solidFill>
                <a:latin typeface="Century Gothic" panose="020B0502020202020204" pitchFamily="34" charset="0"/>
              </a:rPr>
              <a:t>key stage 2</a:t>
            </a:r>
            <a:endParaRPr kumimoji="0" lang="en-GB"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Locational knowledge </a:t>
            </a: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Locate the world’s countries, using maps to focus on Europe (including the location of Russia) and North and South America, concentrating on their environmental regions, key physical and human characteristics, countries, and major cities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Name and locate counties and cities of the United Kingdom, geographical regions and their identifying human and physical characteristics, key topographical features (including hills, mountains, coasts and rivers), and land-use patterns; and understand how some of these aspects have changed over time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Identify the position and significance of latitude, longitude, Equator, Northern Hemisphere, Southern Hemisphere, the Tropics of Cancer and Capricorn, Arctic and Antarctic Circle, the Prime/Greenwich Meridian and time zones (including day and night)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Place knowledge </a:t>
            </a: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Understand geographical similarities and differences through the study of human and physical geography of a region of the United Kingdom, a region in a European country, and a region within North or South America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Human and physical geography </a:t>
            </a: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Describe and understand key aspects of: </a:t>
            </a:r>
          </a:p>
          <a:p>
            <a:pPr marL="471488" marR="0" lvl="1" indent="-128588"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Physical geography, including: climate zones, biomes and vegetation belts, rivers, mountains, volcanoes and earthquakes, and the water cycle </a:t>
            </a:r>
          </a:p>
          <a:p>
            <a:pPr marL="471488" marR="0" lvl="1" indent="-128588"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Human geography, including: types of settlement and land use, economic activity including trade links, and the distribution of natural resources including energy, food, minerals and water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Geographical skills and fieldwork </a:t>
            </a:r>
            <a:endPar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Use maps, atlases, globes and digital/computer mapping to locate countries and describe features studied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Use the eight points of a compass, four and six-figure grid references, symbols and key (including the use of Ordnance Survey maps) to build their knowledge of the United Kingdom and the wider world </a:t>
            </a:r>
          </a:p>
          <a:p>
            <a:pPr marL="128588" marR="0" lvl="0" indent="-128588"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5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Use fieldwork to observe, measure, record and present the human and physical features in the local area using a range of methods, including sketch maps, plans and graphs, and digital technologies.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130533" y="581517"/>
            <a:ext cx="2220013" cy="239201"/>
          </a:xfrm>
          <a:prstGeom prst="rect">
            <a:avLst/>
          </a:prstGeom>
        </p:spPr>
      </p:pic>
      <p:sp>
        <p:nvSpPr>
          <p:cNvPr id="8" name="Right Bracket 7"/>
          <p:cNvSpPr/>
          <p:nvPr/>
        </p:nvSpPr>
        <p:spPr>
          <a:xfrm>
            <a:off x="7911445" y="1043187"/>
            <a:ext cx="155543" cy="1615171"/>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Box 8"/>
          <p:cNvSpPr txBox="1"/>
          <p:nvPr/>
        </p:nvSpPr>
        <p:spPr>
          <a:xfrm>
            <a:off x="8045780" y="1666106"/>
            <a:ext cx="8059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Locational knowledge</a:t>
            </a:r>
          </a:p>
        </p:txBody>
      </p:sp>
      <p:sp>
        <p:nvSpPr>
          <p:cNvPr id="10" name="Right Bracket 9"/>
          <p:cNvSpPr/>
          <p:nvPr/>
        </p:nvSpPr>
        <p:spPr>
          <a:xfrm>
            <a:off x="7897304" y="3020674"/>
            <a:ext cx="134335" cy="402996"/>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1" name="TextBox 10"/>
          <p:cNvSpPr txBox="1"/>
          <p:nvPr/>
        </p:nvSpPr>
        <p:spPr>
          <a:xfrm>
            <a:off x="8045780" y="3026663"/>
            <a:ext cx="805992"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Place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knowledge</a:t>
            </a:r>
          </a:p>
        </p:txBody>
      </p:sp>
      <p:sp>
        <p:nvSpPr>
          <p:cNvPr id="12" name="Right Bracket 11"/>
          <p:cNvSpPr/>
          <p:nvPr/>
        </p:nvSpPr>
        <p:spPr>
          <a:xfrm>
            <a:off x="7911445" y="3785987"/>
            <a:ext cx="134336" cy="733577"/>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TextBox 12"/>
          <p:cNvSpPr txBox="1"/>
          <p:nvPr/>
        </p:nvSpPr>
        <p:spPr>
          <a:xfrm>
            <a:off x="8074058" y="3852708"/>
            <a:ext cx="1494148"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Human &amp;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physical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geography </a:t>
            </a:r>
          </a:p>
        </p:txBody>
      </p:sp>
      <p:sp>
        <p:nvSpPr>
          <p:cNvPr id="14" name="Right Bracket 13"/>
          <p:cNvSpPr/>
          <p:nvPr/>
        </p:nvSpPr>
        <p:spPr>
          <a:xfrm>
            <a:off x="7911445" y="5055668"/>
            <a:ext cx="134336" cy="873792"/>
          </a:xfrm>
          <a:prstGeom prst="rightBracket">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p:cNvSpPr txBox="1"/>
          <p:nvPr/>
        </p:nvSpPr>
        <p:spPr>
          <a:xfrm>
            <a:off x="8066988" y="5173545"/>
            <a:ext cx="999239" cy="5078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Geographical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skills &amp; fieldwork</a:t>
            </a:r>
          </a:p>
        </p:txBody>
      </p:sp>
    </p:spTree>
    <p:extLst>
      <p:ext uri="{BB962C8B-B14F-4D97-AF65-F5344CB8AC3E}">
        <p14:creationId xmlns:p14="http://schemas.microsoft.com/office/powerpoint/2010/main" val="8991557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285168078"/>
              </p:ext>
            </p:extLst>
          </p:nvPr>
        </p:nvGraphicFramePr>
        <p:xfrm>
          <a:off x="287525" y="260648"/>
          <a:ext cx="8568951" cy="6083684"/>
        </p:xfrm>
        <a:graphic>
          <a:graphicData uri="http://schemas.openxmlformats.org/drawingml/2006/table">
            <a:tbl>
              <a:tblPr firstRow="1" bandRow="1">
                <a:tableStyleId>{5C22544A-7EE6-4342-B048-85BDC9FD1C3A}</a:tableStyleId>
              </a:tblPr>
              <a:tblGrid>
                <a:gridCol w="2856317">
                  <a:extLst>
                    <a:ext uri="{9D8B030D-6E8A-4147-A177-3AD203B41FA5}">
                      <a16:colId xmlns:a16="http://schemas.microsoft.com/office/drawing/2014/main" val="20000"/>
                    </a:ext>
                  </a:extLst>
                </a:gridCol>
                <a:gridCol w="2856317">
                  <a:extLst>
                    <a:ext uri="{9D8B030D-6E8A-4147-A177-3AD203B41FA5}">
                      <a16:colId xmlns:a16="http://schemas.microsoft.com/office/drawing/2014/main" val="20001"/>
                    </a:ext>
                  </a:extLst>
                </a:gridCol>
                <a:gridCol w="2856317">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343326">
                <a:tc gridSpan="3">
                  <a:txBody>
                    <a:bodyPr/>
                    <a:lstStyle/>
                    <a:p>
                      <a:pPr algn="ctr">
                        <a:spcAft>
                          <a:spcPts val="0"/>
                        </a:spcAft>
                      </a:pPr>
                      <a:r>
                        <a:rPr lang="en-GB" sz="1400" b="1" dirty="0">
                          <a:latin typeface="Century Gothic" pitchFamily="34" charset="0"/>
                        </a:rPr>
                        <a:t>Year 1</a:t>
                      </a:r>
                      <a:endParaRPr lang="en-GB" sz="1400" b="1" dirty="0">
                        <a:latin typeface="Century Gothic" pitchFamily="34" charset="0"/>
                        <a:ea typeface="Times New Roman"/>
                        <a:cs typeface="Times New Roman"/>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marL="171450" lvl="0" indent="-171450">
                        <a:buFont typeface="Arial" pitchFamily="34" charset="0"/>
                        <a:buChar char="•"/>
                      </a:pPr>
                      <a:r>
                        <a:rPr kumimoji="0" lang="en-GB" sz="1000" kern="1200" dirty="0">
                          <a:latin typeface="Century Gothic" pitchFamily="34" charset="0"/>
                        </a:rPr>
                        <a:t>Can they put </a:t>
                      </a:r>
                      <a:r>
                        <a:rPr kumimoji="0" lang="en-GB" sz="1000" kern="1200" baseline="0" dirty="0">
                          <a:latin typeface="Century Gothic" pitchFamily="34" charset="0"/>
                        </a:rPr>
                        <a:t>up to three </a:t>
                      </a:r>
                      <a:r>
                        <a:rPr kumimoji="0" lang="en-GB" sz="1000" kern="1200" dirty="0">
                          <a:latin typeface="Century Gothic" pitchFamily="34" charset="0"/>
                        </a:rPr>
                        <a:t>objects in chronological order (recent history)?</a:t>
                      </a:r>
                    </a:p>
                    <a:p>
                      <a:pPr marL="171450" lvl="0" indent="-171450">
                        <a:buFont typeface="Arial" pitchFamily="34" charset="0"/>
                        <a:buChar char="•"/>
                      </a:pPr>
                      <a:r>
                        <a:rPr kumimoji="0" lang="en-GB" sz="1000" kern="1200" dirty="0">
                          <a:latin typeface="Century Gothic" pitchFamily="34" charset="0"/>
                        </a:rPr>
                        <a:t>Can they use words and phrases like: old, new</a:t>
                      </a:r>
                      <a:r>
                        <a:rPr kumimoji="0" lang="en-GB" sz="1000" kern="1200" baseline="0" dirty="0">
                          <a:latin typeface="Century Gothic" pitchFamily="34" charset="0"/>
                        </a:rPr>
                        <a:t> and</a:t>
                      </a:r>
                      <a:r>
                        <a:rPr kumimoji="0" lang="en-GB" sz="1000" kern="1200" dirty="0">
                          <a:latin typeface="Century Gothic" pitchFamily="34" charset="0"/>
                        </a:rPr>
                        <a:t> a long time ago?</a:t>
                      </a:r>
                    </a:p>
                    <a:p>
                      <a:pPr marL="171450" lvl="0" indent="-171450">
                        <a:buFont typeface="Arial" pitchFamily="34" charset="0"/>
                        <a:buChar char="•"/>
                      </a:pPr>
                      <a:r>
                        <a:rPr kumimoji="0" lang="en-GB" sz="1000" kern="1200" dirty="0">
                          <a:latin typeface="Century Gothic" pitchFamily="34" charset="0"/>
                        </a:rPr>
                        <a:t>Can they tell me about things that happened</a:t>
                      </a:r>
                      <a:r>
                        <a:rPr kumimoji="0" lang="en-GB" sz="1000" kern="1200" baseline="0" dirty="0">
                          <a:latin typeface="Century Gothic" pitchFamily="34" charset="0"/>
                        </a:rPr>
                        <a:t> when they were little</a:t>
                      </a:r>
                      <a:r>
                        <a:rPr kumimoji="0" lang="en-GB" sz="1000" kern="1200" dirty="0">
                          <a:latin typeface="Century Gothic"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recognise that a story</a:t>
                      </a:r>
                      <a:r>
                        <a:rPr kumimoji="0" lang="en-GB" sz="1000" kern="1200" baseline="0" dirty="0">
                          <a:latin typeface="Century Gothic" pitchFamily="34" charset="0"/>
                        </a:rPr>
                        <a:t> that is read to them may have happened a long time ago?</a:t>
                      </a:r>
                    </a:p>
                    <a:p>
                      <a:pPr marL="171450" lvl="0" indent="-171450">
                        <a:buFont typeface="Arial" pitchFamily="34" charset="0"/>
                        <a:buChar char="•"/>
                      </a:pPr>
                      <a:r>
                        <a:rPr kumimoji="0" lang="en-GB" sz="1000" kern="1200" dirty="0">
                          <a:latin typeface="Century Gothic" pitchFamily="34" charset="0"/>
                        </a:rPr>
                        <a:t>Do</a:t>
                      </a:r>
                      <a:r>
                        <a:rPr kumimoji="0" lang="en-GB" sz="1000" kern="1200" baseline="0" dirty="0">
                          <a:latin typeface="Century Gothic" pitchFamily="34" charset="0"/>
                        </a:rPr>
                        <a:t> they know that some </a:t>
                      </a:r>
                      <a:r>
                        <a:rPr kumimoji="0" lang="en-GB" sz="1000" kern="1200" dirty="0">
                          <a:latin typeface="Century Gothic" pitchFamily="34" charset="0"/>
                        </a:rPr>
                        <a:t>objects belonged</a:t>
                      </a:r>
                      <a:r>
                        <a:rPr kumimoji="0" lang="en-GB" sz="1000" kern="1200" baseline="0" dirty="0">
                          <a:latin typeface="Century Gothic" pitchFamily="34" charset="0"/>
                        </a:rPr>
                        <a:t> to the</a:t>
                      </a:r>
                      <a:r>
                        <a:rPr kumimoji="0" lang="en-GB" sz="1000" kern="1200" dirty="0">
                          <a:latin typeface="Century Gothic" pitchFamily="34" charset="0"/>
                        </a:rPr>
                        <a:t> past?</a:t>
                      </a:r>
                    </a:p>
                    <a:p>
                      <a:pPr marL="171450" lvl="0" indent="-171450">
                        <a:buFont typeface="Arial" pitchFamily="34" charset="0"/>
                        <a:buChar char="•"/>
                      </a:pPr>
                      <a:r>
                        <a:rPr kumimoji="0" lang="en-GB" sz="1000" kern="1200" dirty="0">
                          <a:latin typeface="Century Gothic" pitchFamily="34" charset="0"/>
                        </a:rPr>
                        <a:t>Can they retell a familiar story set in the past?</a:t>
                      </a:r>
                    </a:p>
                    <a:p>
                      <a:pPr marL="171450" indent="-171450">
                        <a:buFont typeface="Arial" pitchFamily="34" charset="0"/>
                        <a:buChar char="•"/>
                      </a:pPr>
                      <a:r>
                        <a:rPr kumimoji="0" lang="en-GB" sz="1000" kern="1200" dirty="0">
                          <a:latin typeface="Century Gothic" pitchFamily="34" charset="0"/>
                        </a:rPr>
                        <a:t>Can they explain how they have changed since they were born?</a:t>
                      </a:r>
                      <a:endParaRPr kumimoji="0" lang="en-GB" sz="1000" i="0" kern="1200" dirty="0">
                        <a:solidFill>
                          <a:schemeClr val="tx1"/>
                        </a:solidFill>
                        <a:latin typeface="Century Gothic" pitchFamily="34" charset="0"/>
                        <a:ea typeface="+mn-ea"/>
                        <a:cs typeface="+mn-cs"/>
                      </a:endParaRPr>
                    </a:p>
                  </a:txBody>
                  <a:tcPr marT="45713" marB="45713"/>
                </a:tc>
                <a:tc>
                  <a:txBody>
                    <a:bodyPr/>
                    <a:lstStyle/>
                    <a:p>
                      <a:pPr marL="171450" indent="-171450">
                        <a:buFont typeface="Arial" pitchFamily="34" charset="0"/>
                        <a:buChar char="•"/>
                      </a:pPr>
                      <a:r>
                        <a:rPr kumimoji="0" lang="en-GB" sz="1000" kern="1200" baseline="0" dirty="0">
                          <a:latin typeface="Century Gothic" pitchFamily="34" charset="0"/>
                        </a:rPr>
                        <a:t>Do they appreciate that some famous people have helped our lives be better today?</a:t>
                      </a:r>
                    </a:p>
                    <a:p>
                      <a:pPr marL="171450" indent="-171450">
                        <a:buFont typeface="Arial" pitchFamily="34" charset="0"/>
                        <a:buChar char="•"/>
                      </a:pPr>
                      <a:r>
                        <a:rPr kumimoji="0" lang="en-GB" sz="1000" kern="1200" baseline="0" dirty="0">
                          <a:latin typeface="Century Gothic" pitchFamily="34" charset="0"/>
                        </a:rPr>
                        <a:t>Do they recognise that we celebrate certain events, such as bonfire night, because of what happened many years ago?</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Do</a:t>
                      </a:r>
                      <a:r>
                        <a:rPr kumimoji="0" lang="en-GB" sz="1000" kern="1200" baseline="0" dirty="0">
                          <a:latin typeface="Century Gothic" pitchFamily="34" charset="0"/>
                        </a:rPr>
                        <a:t> they understand that we have a queen who rules us and that Britain has had a king or queen for many years?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begin to identify the main differences between old and new objects?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identify objects from the past, such as vinyl record?</a:t>
                      </a:r>
                      <a:endParaRPr kumimoji="0" lang="en-GB" sz="1000" kern="1200" dirty="0">
                        <a:solidFill>
                          <a:schemeClr val="tx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1000" kern="1200" dirty="0">
                          <a:latin typeface="Century Gothic" pitchFamily="34" charset="0"/>
                        </a:rPr>
                        <a:t>Can they ask and answer questions about old and new objects?</a:t>
                      </a:r>
                    </a:p>
                    <a:p>
                      <a:pPr marL="171450" lvl="0" indent="-171450">
                        <a:buFont typeface="Arial" pitchFamily="34" charset="0"/>
                        <a:buChar char="•"/>
                      </a:pPr>
                      <a:r>
                        <a:rPr kumimoji="0" lang="en-GB" sz="1000" kern="1200" dirty="0">
                          <a:latin typeface="Century Gothic" pitchFamily="34" charset="0"/>
                        </a:rPr>
                        <a:t>Can they spot old and new things in a picture?</a:t>
                      </a:r>
                    </a:p>
                    <a:p>
                      <a:pPr marL="171450" lvl="0" indent="-171450">
                        <a:buFont typeface="Arial" pitchFamily="34" charset="0"/>
                        <a:buChar char="•"/>
                      </a:pPr>
                      <a:r>
                        <a:rPr kumimoji="0" lang="en-GB" sz="1000" kern="1200" dirty="0">
                          <a:latin typeface="Century Gothic" pitchFamily="34" charset="0"/>
                        </a:rPr>
                        <a:t>Can they answer questions using a</a:t>
                      </a:r>
                      <a:r>
                        <a:rPr kumimoji="0" lang="en-GB" sz="1000" kern="1200" baseline="0" dirty="0">
                          <a:latin typeface="Century Gothic" pitchFamily="34" charset="0"/>
                        </a:rPr>
                        <a:t> artefact/ photograph provided</a:t>
                      </a:r>
                      <a:r>
                        <a:rPr kumimoji="0" lang="en-GB" sz="1000" kern="1200" dirty="0">
                          <a:latin typeface="Century Gothic" pitchFamily="34" charset="0"/>
                        </a:rPr>
                        <a:t>?</a:t>
                      </a:r>
                    </a:p>
                    <a:p>
                      <a:pPr marL="171450" lvl="0" indent="-171450">
                        <a:buFont typeface="Arial" pitchFamily="34" charset="0"/>
                        <a:buChar char="•"/>
                      </a:pPr>
                      <a:r>
                        <a:rPr kumimoji="0" lang="en-GB" sz="1000" kern="1200" dirty="0">
                          <a:latin typeface="Century Gothic" pitchFamily="34" charset="0"/>
                        </a:rPr>
                        <a:t>Can they give a plausible explanation about what an</a:t>
                      </a:r>
                      <a:r>
                        <a:rPr kumimoji="0" lang="en-GB" sz="1000" kern="1200" baseline="0" dirty="0">
                          <a:latin typeface="Century Gothic" pitchFamily="34" charset="0"/>
                        </a:rPr>
                        <a:t> </a:t>
                      </a:r>
                      <a:r>
                        <a:rPr kumimoji="0" lang="en-GB" sz="1000" kern="1200" dirty="0">
                          <a:latin typeface="Century Gothic" pitchFamily="34" charset="0"/>
                        </a:rPr>
                        <a:t>object</a:t>
                      </a:r>
                      <a:r>
                        <a:rPr kumimoji="0" lang="en-GB" sz="1000" kern="1200" baseline="0" dirty="0">
                          <a:latin typeface="Century Gothic" pitchFamily="34" charset="0"/>
                        </a:rPr>
                        <a:t> </a:t>
                      </a:r>
                      <a:r>
                        <a:rPr kumimoji="0" lang="en-GB" sz="1000" kern="1200" dirty="0">
                          <a:latin typeface="Century Gothic" pitchFamily="34" charset="0"/>
                        </a:rPr>
                        <a:t>was used for in the past? </a:t>
                      </a:r>
                      <a:endParaRPr kumimoji="0" lang="en-GB" sz="1000" kern="1200" dirty="0">
                        <a:solidFill>
                          <a:schemeClr val="tx1"/>
                        </a:solidFill>
                        <a:latin typeface="Century Gothic" pitchFamily="34" charset="0"/>
                        <a:ea typeface="+mn-ea"/>
                        <a:cs typeface="+mn-cs"/>
                      </a:endParaRPr>
                    </a:p>
                  </a:txBody>
                  <a:tcPr marT="45713" marB="45713"/>
                </a:tc>
                <a:extLst>
                  <a:ext uri="{0D108BD9-81ED-4DB2-BD59-A6C34878D82A}">
                    <a16:rowId xmlns:a16="http://schemas.microsoft.com/office/drawing/2014/main" val="10003"/>
                  </a:ext>
                </a:extLst>
              </a:tr>
              <a:tr h="370840">
                <a:tc gridSpan="3">
                  <a:txBody>
                    <a:bodyPr/>
                    <a:lstStyle/>
                    <a:p>
                      <a:pPr algn="ctr">
                        <a:buFont typeface="Arial" pitchFamily="34" charset="0"/>
                        <a:buNone/>
                      </a:pPr>
                      <a:r>
                        <a:rPr lang="en-GB" sz="1400" b="1" dirty="0">
                          <a:latin typeface="Century Gothic" pitchFamily="34" charset="0"/>
                        </a:rPr>
                        <a:t>Year 1 (more challenging)</a:t>
                      </a:r>
                      <a:endParaRPr lang="en-GB" sz="1400" b="1" dirty="0">
                        <a:solidFill>
                          <a:schemeClr val="tx1"/>
                        </a:solidFill>
                        <a:latin typeface="Century Gothic" pitchFamily="34" charset="0"/>
                      </a:endParaRPr>
                    </a:p>
                  </a:txBody>
                  <a:tcPr marT="45713" marB="45713" anchor="ctr"/>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put up</a:t>
                      </a:r>
                      <a:r>
                        <a:rPr kumimoji="0" lang="en-GB" sz="1000" kern="1200" baseline="0" dirty="0">
                          <a:latin typeface="Century Gothic" pitchFamily="34" charset="0"/>
                        </a:rPr>
                        <a:t> to five</a:t>
                      </a:r>
                      <a:r>
                        <a:rPr kumimoji="0" lang="en-GB" sz="1000" kern="1200" dirty="0">
                          <a:latin typeface="Century Gothic" pitchFamily="34" charset="0"/>
                        </a:rPr>
                        <a:t> objects/events in chronological order (recent history)?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use words and phrases like: very old, when</a:t>
                      </a:r>
                      <a:r>
                        <a:rPr kumimoji="0" lang="en-GB" sz="1000" kern="1200" baseline="0" dirty="0">
                          <a:latin typeface="Century Gothic" pitchFamily="34" charset="0"/>
                        </a:rPr>
                        <a:t> mummy and daddy were little?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use the words before and after correctly?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say why they think a story was set in the past?</a:t>
                      </a:r>
                      <a:endParaRPr kumimoji="0" lang="en-GB" sz="1000" i="0" kern="1200" dirty="0">
                        <a:solidFill>
                          <a:schemeClr val="tx1"/>
                        </a:solidFill>
                        <a:latin typeface="Century Gothic" pitchFamily="34" charset="0"/>
                        <a:ea typeface="+mn-ea"/>
                        <a:cs typeface="+mn-cs"/>
                      </a:endParaRPr>
                    </a:p>
                  </a:txBody>
                  <a:tcPr marT="45713" marB="4571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explain why certain</a:t>
                      </a:r>
                      <a:r>
                        <a:rPr kumimoji="0" lang="en-GB" sz="1000" kern="1200" baseline="0" dirty="0">
                          <a:latin typeface="Century Gothic" pitchFamily="34" charset="0"/>
                        </a:rPr>
                        <a:t> </a:t>
                      </a:r>
                      <a:r>
                        <a:rPr kumimoji="0" lang="en-GB" sz="1000" kern="1200" dirty="0">
                          <a:latin typeface="Century Gothic" pitchFamily="34" charset="0"/>
                        </a:rPr>
                        <a:t>objects were different in the past, e.g.  iron, music systems, televisions?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tell us about an important historical</a:t>
                      </a:r>
                      <a:r>
                        <a:rPr kumimoji="0" lang="en-GB" sz="1000" kern="1200" baseline="0" dirty="0">
                          <a:latin typeface="Century Gothic" pitchFamily="34" charset="0"/>
                        </a:rPr>
                        <a:t> </a:t>
                      </a:r>
                      <a:r>
                        <a:rPr kumimoji="0" lang="en-GB" sz="1000" kern="1200" dirty="0">
                          <a:latin typeface="Century Gothic" pitchFamily="34" charset="0"/>
                        </a:rPr>
                        <a:t>event that happened in the past?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explain differences between past and present in their life and that of other</a:t>
                      </a:r>
                      <a:r>
                        <a:rPr kumimoji="0" lang="en-GB" sz="1000" kern="1200" baseline="0" dirty="0">
                          <a:latin typeface="Century Gothic" pitchFamily="34" charset="0"/>
                        </a:rPr>
                        <a:t> children from a different time in history</a:t>
                      </a:r>
                      <a:r>
                        <a:rPr kumimoji="0" lang="en-GB" sz="1000" kern="1200" dirty="0">
                          <a:latin typeface="Century Gothic"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Do they know who will  succeed the queen</a:t>
                      </a:r>
                      <a:r>
                        <a:rPr kumimoji="0" lang="en-GB" sz="1000" kern="1200" baseline="0" dirty="0">
                          <a:latin typeface="Century Gothic" pitchFamily="34" charset="0"/>
                        </a:rPr>
                        <a:t>  and how the succession works?</a:t>
                      </a:r>
                      <a:endParaRPr kumimoji="0" lang="en-GB" sz="1000" kern="1200" baseline="0" dirty="0">
                        <a:solidFill>
                          <a:schemeClr val="tx1"/>
                        </a:solidFill>
                        <a:latin typeface="Century Gothic" pitchFamily="34" charset="0"/>
                        <a:ea typeface="+mn-ea"/>
                        <a:cs typeface="+mn-cs"/>
                      </a:endParaRPr>
                    </a:p>
                  </a:txBody>
                  <a:tcPr marT="45713" marB="4571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answer questions using a</a:t>
                      </a:r>
                      <a:r>
                        <a:rPr kumimoji="0" lang="en-GB" sz="1000" kern="1200" baseline="0" dirty="0">
                          <a:latin typeface="Century Gothic" pitchFamily="34" charset="0"/>
                        </a:rPr>
                        <a:t> range of artefacts/ photographs provided</a:t>
                      </a:r>
                      <a:r>
                        <a:rPr kumimoji="0" lang="en-GB" sz="1000" kern="1200" dirty="0">
                          <a:latin typeface="Century Gothic" pitchFamily="34" charset="0"/>
                        </a:rPr>
                        <a: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find out more about a famous person from the past and carry out some research on him or her?</a:t>
                      </a:r>
                    </a:p>
                    <a:p>
                      <a:pPr marL="0" marR="0" lvl="0" indent="0" algn="l" defTabSz="914400" rtl="0" eaLnBrk="1" fontAlgn="auto" latinLnBrk="0" hangingPunct="1">
                        <a:lnSpc>
                          <a:spcPct val="100000"/>
                        </a:lnSpc>
                        <a:spcBef>
                          <a:spcPts val="0"/>
                        </a:spcBef>
                        <a:spcAft>
                          <a:spcPts val="0"/>
                        </a:spcAft>
                        <a:buClrTx/>
                        <a:buSzTx/>
                        <a:buFont typeface="Arial" pitchFamily="34" charset="0"/>
                        <a:buNone/>
                        <a:tabLst/>
                        <a:defRPr/>
                      </a:pPr>
                      <a:endParaRPr kumimoji="0" lang="en-GB" sz="1000" kern="1200" dirty="0">
                        <a:solidFill>
                          <a:schemeClr val="tx1"/>
                        </a:solidFill>
                        <a:latin typeface="Century Gothic" pitchFamily="34" charset="0"/>
                        <a:ea typeface="+mn-ea"/>
                        <a:cs typeface="+mn-cs"/>
                      </a:endParaRPr>
                    </a:p>
                  </a:txBody>
                  <a:tcPr marT="45713" marB="45713"/>
                </a:tc>
                <a:extLst>
                  <a:ext uri="{0D108BD9-81ED-4DB2-BD59-A6C34878D82A}">
                    <a16:rowId xmlns:a16="http://schemas.microsoft.com/office/drawing/2014/main" val="10005"/>
                  </a:ext>
                </a:extLst>
              </a:tr>
            </a:tbl>
          </a:graphicData>
        </a:graphic>
      </p:graphicFrame>
      <p:sp>
        <p:nvSpPr>
          <p:cNvPr id="3" name="Footer Placeholder 2">
            <a:extLst>
              <a:ext uri="{FF2B5EF4-FFF2-40B4-BE49-F238E27FC236}">
                <a16:creationId xmlns:a16="http://schemas.microsoft.com/office/drawing/2014/main" id="{565DEDDF-1533-40D8-937B-E2B2104926CC}"/>
              </a:ext>
            </a:extLst>
          </p:cNvPr>
          <p:cNvSpPr>
            <a:spLocks noGrp="1"/>
          </p:cNvSpPr>
          <p:nvPr>
            <p:ph type="ftr" sz="quarter" idx="11"/>
          </p:nvPr>
        </p:nvSpPr>
        <p:spPr>
          <a:xfrm>
            <a:off x="2965173" y="6414789"/>
            <a:ext cx="2895600" cy="365125"/>
          </a:xfrm>
        </p:spPr>
        <p:txBody>
          <a:bodyPr/>
          <a:lstStyle/>
          <a:p>
            <a:r>
              <a:rPr lang="en-GB" dirty="0"/>
              <a:t>(c) Focus Education Ltd</a:t>
            </a:r>
          </a:p>
        </p:txBody>
      </p:sp>
      <p:sp>
        <p:nvSpPr>
          <p:cNvPr id="7"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93965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842149110"/>
              </p:ext>
            </p:extLst>
          </p:nvPr>
        </p:nvGraphicFramePr>
        <p:xfrm>
          <a:off x="215516" y="558102"/>
          <a:ext cx="8712969" cy="5741796"/>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0000"/>
                    </a:ext>
                  </a:extLst>
                </a:gridCol>
                <a:gridCol w="2904323">
                  <a:extLst>
                    <a:ext uri="{9D8B030D-6E8A-4147-A177-3AD203B41FA5}">
                      <a16:colId xmlns:a16="http://schemas.microsoft.com/office/drawing/2014/main" val="20001"/>
                    </a:ext>
                  </a:extLst>
                </a:gridCol>
                <a:gridCol w="2904323">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60518">
                <a:tc gridSpan="3">
                  <a:txBody>
                    <a:bodyPr/>
                    <a:lstStyle/>
                    <a:p>
                      <a:pPr algn="ctr">
                        <a:spcAft>
                          <a:spcPts val="0"/>
                        </a:spcAft>
                      </a:pPr>
                      <a:r>
                        <a:rPr lang="en-GB" sz="1400" b="1" dirty="0">
                          <a:latin typeface="Century Gothic" pitchFamily="34" charset="0"/>
                        </a:rPr>
                        <a:t>Year 2</a:t>
                      </a:r>
                      <a:endParaRPr lang="en-GB" sz="1400" b="1" dirty="0">
                        <a:latin typeface="Century Gothic" pitchFamily="34" charset="0"/>
                        <a:ea typeface="Times New Roman"/>
                        <a:cs typeface="Times New Roman"/>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marL="172800" lvl="0" indent="-172800">
                        <a:buFont typeface="Arial" pitchFamily="34" charset="0"/>
                        <a:buChar char="•"/>
                      </a:pPr>
                      <a:r>
                        <a:rPr kumimoji="0" lang="en-GB" sz="1000" kern="1200" dirty="0">
                          <a:latin typeface="Century Gothic" pitchFamily="34" charset="0"/>
                        </a:rPr>
                        <a:t>Can they use words and phrases like: before I was born, when I was younger?</a:t>
                      </a:r>
                    </a:p>
                    <a:p>
                      <a:pPr marL="172800" lvl="0" indent="-172800">
                        <a:buFont typeface="Arial" pitchFamily="34" charset="0"/>
                        <a:buChar char="•"/>
                      </a:pPr>
                      <a:r>
                        <a:rPr kumimoji="0" lang="en-GB" sz="1000" kern="1200" dirty="0">
                          <a:latin typeface="Century Gothic" pitchFamily="34" charset="0"/>
                        </a:rPr>
                        <a:t>Can they use phrases and words like: </a:t>
                      </a:r>
                      <a:r>
                        <a:rPr lang="en-GB" sz="1000" kern="1200" dirty="0">
                          <a:effectLst/>
                          <a:latin typeface="Century Gothic" pitchFamily="34" charset="0"/>
                        </a:rPr>
                        <a:t> ‘before’, ‘after’, ‘past’, ‘present’, ‘then’ and ‘now’; </a:t>
                      </a:r>
                      <a:r>
                        <a:rPr kumimoji="0" lang="en-GB" sz="1000" kern="1200" dirty="0">
                          <a:latin typeface="Century Gothic" pitchFamily="34" charset="0"/>
                        </a:rPr>
                        <a:t>in their historical </a:t>
                      </a:r>
                      <a:r>
                        <a:rPr kumimoji="0" lang="en-GB" sz="1000" kern="1200" baseline="0" dirty="0">
                          <a:latin typeface="Century Gothic" pitchFamily="34" charset="0"/>
                        </a:rPr>
                        <a:t> learning?</a:t>
                      </a:r>
                      <a:endParaRPr kumimoji="0" lang="en-GB" sz="1000" kern="1200" dirty="0">
                        <a:latin typeface="Century Gothic" pitchFamily="34" charset="0"/>
                      </a:endParaRPr>
                    </a:p>
                    <a:p>
                      <a:pPr marL="172800" lvl="0" indent="-172800">
                        <a:buFont typeface="Arial" pitchFamily="34" charset="0"/>
                        <a:buChar char="•"/>
                      </a:pPr>
                      <a:r>
                        <a:rPr kumimoji="0" lang="en-GB" sz="1000" kern="1200" dirty="0">
                          <a:latin typeface="Century Gothic" pitchFamily="34" charset="0"/>
                        </a:rPr>
                        <a:t>Can they use the words past and present correctly?</a:t>
                      </a:r>
                    </a:p>
                    <a:p>
                      <a:pPr marL="172800" lvl="0" indent="-172800">
                        <a:buFont typeface="Arial" pitchFamily="34" charset="0"/>
                        <a:buChar char="•"/>
                      </a:pPr>
                      <a:r>
                        <a:rPr kumimoji="0" lang="en-GB" sz="1000" kern="1200" dirty="0">
                          <a:latin typeface="Century Gothic" pitchFamily="34" charset="0"/>
                        </a:rPr>
                        <a:t>Can they use a range of appropriate words and phrases to describe the past?</a:t>
                      </a:r>
                    </a:p>
                    <a:p>
                      <a:pPr marL="172800" marR="0" lvl="0" indent="-1728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sequence a set of events in chronological order and give reasons for their order?</a:t>
                      </a:r>
                      <a:endParaRPr kumimoji="0" lang="en-GB" sz="1000" kern="1200" dirty="0">
                        <a:solidFill>
                          <a:schemeClr val="tx1"/>
                        </a:solidFill>
                        <a:latin typeface="Century Gothic" pitchFamily="34" charset="0"/>
                        <a:ea typeface="+mn-ea"/>
                        <a:cs typeface="+mn-cs"/>
                      </a:endParaRPr>
                    </a:p>
                  </a:txBody>
                  <a:tcPr marT="45713" marB="45713"/>
                </a:tc>
                <a:tc>
                  <a:txBody>
                    <a:bodyPr/>
                    <a:lstStyle/>
                    <a:p>
                      <a:pPr marL="172800" lvl="0" indent="-172800">
                        <a:buFont typeface="Arial" pitchFamily="34" charset="0"/>
                        <a:buChar char="•"/>
                      </a:pPr>
                      <a:r>
                        <a:rPr kumimoji="0" lang="en-GB" sz="900" kern="1200" dirty="0">
                          <a:latin typeface="Century Gothic" pitchFamily="34" charset="0"/>
                        </a:rPr>
                        <a:t>Can they recount the life of someone famous from Britain</a:t>
                      </a:r>
                      <a:r>
                        <a:rPr kumimoji="0" lang="en-GB" sz="900" kern="1200" baseline="0" dirty="0">
                          <a:latin typeface="Century Gothic" pitchFamily="34" charset="0"/>
                        </a:rPr>
                        <a:t> who lived in</a:t>
                      </a:r>
                      <a:r>
                        <a:rPr kumimoji="0" lang="en-GB" sz="900" kern="1200" dirty="0">
                          <a:latin typeface="Century Gothic" pitchFamily="34" charset="0"/>
                        </a:rPr>
                        <a:t> the past giving</a:t>
                      </a:r>
                      <a:r>
                        <a:rPr kumimoji="0" lang="en-GB" sz="900" kern="1200" baseline="0" dirty="0">
                          <a:latin typeface="Century Gothic" pitchFamily="34" charset="0"/>
                        </a:rPr>
                        <a:t> attention to what that person did earlier and what they did later</a:t>
                      </a:r>
                      <a:r>
                        <a:rPr kumimoji="0" lang="en-GB" sz="900" kern="1200" dirty="0">
                          <a:latin typeface="Century Gothic" pitchFamily="34" charset="0"/>
                        </a:rPr>
                        <a:t>?</a:t>
                      </a:r>
                    </a:p>
                    <a:p>
                      <a:pPr marL="172800" lvl="0" indent="-172800">
                        <a:buFont typeface="Arial" pitchFamily="34" charset="0"/>
                        <a:buChar char="•"/>
                      </a:pPr>
                      <a:r>
                        <a:rPr kumimoji="0" lang="en-GB" sz="900" kern="1200" dirty="0">
                          <a:latin typeface="Century Gothic" pitchFamily="34" charset="0"/>
                        </a:rPr>
                        <a:t>Can they explain how their</a:t>
                      </a:r>
                      <a:r>
                        <a:rPr kumimoji="0" lang="en-GB" sz="900" kern="1200" baseline="0" dirty="0">
                          <a:latin typeface="Century Gothic" pitchFamily="34" charset="0"/>
                        </a:rPr>
                        <a:t> </a:t>
                      </a:r>
                      <a:r>
                        <a:rPr kumimoji="0" lang="en-GB" sz="900" kern="1200" dirty="0">
                          <a:latin typeface="Century Gothic" pitchFamily="34" charset="0"/>
                        </a:rPr>
                        <a:t>local area was different in the past?</a:t>
                      </a:r>
                    </a:p>
                    <a:p>
                      <a:pPr marL="172800" lvl="0" indent="-172800">
                        <a:buFont typeface="Arial" pitchFamily="34" charset="0"/>
                        <a:buChar char="•"/>
                      </a:pPr>
                      <a:r>
                        <a:rPr kumimoji="0" lang="en-GB" sz="900" kern="1200" dirty="0">
                          <a:latin typeface="Century Gothic" pitchFamily="34" charset="0"/>
                        </a:rPr>
                        <a:t>Can they recount some interesting facts from a historical event, such as where the fire of London started?</a:t>
                      </a:r>
                    </a:p>
                    <a:p>
                      <a:pPr marL="172800" lvl="0" indent="-172800">
                        <a:buFont typeface="Arial" pitchFamily="34" charset="0"/>
                        <a:buChar char="•"/>
                      </a:pPr>
                      <a:r>
                        <a:rPr kumimoji="0" lang="en-GB" sz="900" kern="1200" dirty="0">
                          <a:latin typeface="Century Gothic" pitchFamily="34" charset="0"/>
                        </a:rPr>
                        <a:t>Can they give examples of things that are different in their life from that of their</a:t>
                      </a:r>
                      <a:r>
                        <a:rPr kumimoji="0" lang="en-GB" sz="900" kern="1200" baseline="0" dirty="0">
                          <a:latin typeface="Century Gothic" pitchFamily="34" charset="0"/>
                        </a:rPr>
                        <a:t> grandparents when they were young</a:t>
                      </a:r>
                      <a:r>
                        <a:rPr kumimoji="0" lang="en-GB" sz="900" kern="1200" dirty="0">
                          <a:latin typeface="Century Gothic" pitchFamily="34" charset="0"/>
                        </a:rPr>
                        <a:t>?</a:t>
                      </a:r>
                    </a:p>
                    <a:p>
                      <a:pPr marL="172800" lvl="0" indent="-172800">
                        <a:buFont typeface="Arial" pitchFamily="34" charset="0"/>
                        <a:buChar char="•"/>
                      </a:pPr>
                      <a:r>
                        <a:rPr kumimoji="0" lang="en-GB" sz="900" kern="1200" dirty="0">
                          <a:latin typeface="Century Gothic" pitchFamily="34" charset="0"/>
                        </a:rPr>
                        <a:t>Can they</a:t>
                      </a:r>
                      <a:r>
                        <a:rPr kumimoji="0" lang="en-GB" sz="900" kern="1200" baseline="0" dirty="0">
                          <a:latin typeface="Century Gothic" pitchFamily="34" charset="0"/>
                        </a:rPr>
                        <a:t> explain why Britain has a special history by naming some famous events and some famous people?</a:t>
                      </a:r>
                    </a:p>
                    <a:p>
                      <a:pPr marL="172800" lvl="0" indent="-172800">
                        <a:buFont typeface="Arial" pitchFamily="34" charset="0"/>
                        <a:buChar char="•"/>
                      </a:pPr>
                      <a:r>
                        <a:rPr kumimoji="0" lang="en-GB" sz="900" kern="1200" baseline="0" dirty="0">
                          <a:latin typeface="Century Gothic" pitchFamily="34" charset="0"/>
                        </a:rPr>
                        <a:t>Can they explain what is meant by a parliament?</a:t>
                      </a:r>
                      <a:endParaRPr kumimoji="0" lang="en-GB" sz="900" kern="1200" dirty="0">
                        <a:solidFill>
                          <a:schemeClr val="tx1"/>
                        </a:solidFill>
                        <a:latin typeface="Century Gothic" pitchFamily="34" charset="0"/>
                        <a:ea typeface="+mn-ea"/>
                        <a:cs typeface="+mn-cs"/>
                      </a:endParaRPr>
                    </a:p>
                  </a:txBody>
                  <a:tcPr marT="45713" marB="4571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find out something about the past by talking to an older person?</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answer questions by using a specific source,</a:t>
                      </a:r>
                      <a:r>
                        <a:rPr kumimoji="0" lang="en-GB" sz="1000" kern="1200" baseline="0" dirty="0">
                          <a:latin typeface="Century Gothic" pitchFamily="34" charset="0"/>
                        </a:rPr>
                        <a:t> such as an information book?</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baseline="0" dirty="0">
                          <a:latin typeface="Century Gothic" pitchFamily="34" charset="0"/>
                        </a:rPr>
                        <a:t>Can they research the life of a famous Briton from the past using different resources to help them?</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research about a famous event that happens in Britain and why it has been happening for some time?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research the life of someone who used to live in their area using the Internet and other sources to find out about them?</a:t>
                      </a:r>
                      <a:endParaRPr kumimoji="0" lang="en-GB" sz="1000" kern="1200" dirty="0">
                        <a:solidFill>
                          <a:schemeClr val="tx1"/>
                        </a:solidFill>
                        <a:latin typeface="Century Gothic" pitchFamily="34" charset="0"/>
                        <a:ea typeface="+mn-ea"/>
                        <a:cs typeface="+mn-cs"/>
                      </a:endParaRPr>
                    </a:p>
                  </a:txBody>
                  <a:tcPr marT="45713" marB="45713"/>
                </a:tc>
                <a:extLst>
                  <a:ext uri="{0D108BD9-81ED-4DB2-BD59-A6C34878D82A}">
                    <a16:rowId xmlns:a16="http://schemas.microsoft.com/office/drawing/2014/main" val="10003"/>
                  </a:ext>
                </a:extLst>
              </a:tr>
              <a:tr h="370840">
                <a:tc gridSpan="3">
                  <a:txBody>
                    <a:bodyPr/>
                    <a:lstStyle/>
                    <a:p>
                      <a:pPr marL="172800" indent="-172800" algn="ctr">
                        <a:buFont typeface="Arial" pitchFamily="34" charset="0"/>
                        <a:buNone/>
                      </a:pPr>
                      <a:r>
                        <a:rPr lang="en-GB" sz="1400" b="1" dirty="0">
                          <a:latin typeface="Century Gothic" pitchFamily="34" charset="0"/>
                        </a:rPr>
                        <a:t>Year 2 (Challenging)</a:t>
                      </a:r>
                    </a:p>
                  </a:txBody>
                  <a:tcPr marT="45713" marB="45713" anchor="ctr"/>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2800" marR="0" lvl="0" indent="-1728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sequence a set of objects in chronological order and give reasons for their order?</a:t>
                      </a:r>
                    </a:p>
                    <a:p>
                      <a:pPr marL="172800" indent="-172800">
                        <a:buFont typeface="Arial" pitchFamily="34" charset="0"/>
                        <a:buChar char="•"/>
                      </a:pPr>
                      <a:r>
                        <a:rPr kumimoji="0" lang="en-GB" sz="1000" kern="1200" dirty="0">
                          <a:latin typeface="Century Gothic" pitchFamily="34" charset="0"/>
                        </a:rPr>
                        <a:t>Can they sequence events about own life?</a:t>
                      </a:r>
                    </a:p>
                    <a:p>
                      <a:pPr marL="172800" marR="0" indent="-1728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sequence events about </a:t>
                      </a:r>
                      <a:r>
                        <a:rPr kumimoji="0" lang="en-GB" sz="1000" kern="1200" baseline="0" dirty="0">
                          <a:latin typeface="Century Gothic" pitchFamily="34" charset="0"/>
                        </a:rPr>
                        <a:t> the </a:t>
                      </a:r>
                      <a:r>
                        <a:rPr kumimoji="0" lang="en-GB" sz="1000" kern="1200" dirty="0">
                          <a:latin typeface="Century Gothic" pitchFamily="34" charset="0"/>
                        </a:rPr>
                        <a:t>life of a famous person?</a:t>
                      </a:r>
                    </a:p>
                    <a:p>
                      <a:pPr marL="172800" marR="0" indent="-17280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try to work out how long ago an event happened?</a:t>
                      </a:r>
                      <a:endParaRPr lang="en-GB" sz="1000" dirty="0">
                        <a:latin typeface="Century Gothic" pitchFamily="34" charset="0"/>
                      </a:endParaRPr>
                    </a:p>
                    <a:p>
                      <a:pPr marL="172800" indent="-172800">
                        <a:buFont typeface="Arial" pitchFamily="34" charset="0"/>
                        <a:buChar char="•"/>
                      </a:pPr>
                      <a:endParaRPr lang="en-GB" sz="1000" dirty="0">
                        <a:solidFill>
                          <a:schemeClr val="tx1"/>
                        </a:solidFill>
                        <a:latin typeface="Century Gothic" pitchFamily="34" charset="0"/>
                      </a:endParaRPr>
                    </a:p>
                  </a:txBody>
                  <a:tcPr marT="45713" marB="45713"/>
                </a:tc>
                <a:tc>
                  <a:txBody>
                    <a:bodyPr/>
                    <a:lstStyle/>
                    <a:p>
                      <a:pPr marL="172800" lvl="0" indent="-172800">
                        <a:buFont typeface="Arial" pitchFamily="34" charset="0"/>
                        <a:buChar char="•"/>
                      </a:pPr>
                      <a:r>
                        <a:rPr kumimoji="0" lang="en-GB" sz="900" kern="1200" dirty="0">
                          <a:latin typeface="Century Gothic" pitchFamily="34" charset="0"/>
                        </a:rPr>
                        <a:t>Can they give examples of things that are different in their life from that of a</a:t>
                      </a:r>
                      <a:r>
                        <a:rPr kumimoji="0" lang="en-GB" sz="900" kern="1200" baseline="0" dirty="0">
                          <a:latin typeface="Century Gothic" pitchFamily="34" charset="0"/>
                        </a:rPr>
                        <a:t> long time ago in a specific period of history such as the Victorian times</a:t>
                      </a:r>
                      <a:r>
                        <a:rPr kumimoji="0" lang="en-GB" sz="900" kern="1200" dirty="0">
                          <a:latin typeface="Century Gothic" pitchFamily="34" charset="0"/>
                        </a:rPr>
                        <a:t>?</a:t>
                      </a:r>
                    </a:p>
                    <a:p>
                      <a:pPr marL="172800" lvl="0" indent="-172800">
                        <a:buFont typeface="Arial" pitchFamily="34" charset="0"/>
                        <a:buChar char="•"/>
                      </a:pPr>
                      <a:r>
                        <a:rPr kumimoji="0" lang="en-GB" sz="900" kern="1200" dirty="0">
                          <a:latin typeface="Century Gothic" pitchFamily="34" charset="0"/>
                        </a:rPr>
                        <a:t>Can they explain why someone in the past acted in the</a:t>
                      </a:r>
                      <a:r>
                        <a:rPr kumimoji="0" lang="en-GB" sz="900" kern="1200" baseline="0" dirty="0">
                          <a:latin typeface="Century Gothic" pitchFamily="34" charset="0"/>
                        </a:rPr>
                        <a:t> way they did</a:t>
                      </a:r>
                      <a:r>
                        <a:rPr kumimoji="0" lang="en-GB" sz="900" kern="1200" dirty="0">
                          <a:latin typeface="Century Gothic" pitchFamily="34" charset="0"/>
                        </a:rPr>
                        <a:t>?</a:t>
                      </a:r>
                    </a:p>
                    <a:p>
                      <a:pPr marL="172800" lvl="0" indent="-172800">
                        <a:buFont typeface="Arial" pitchFamily="34" charset="0"/>
                        <a:buChar char="•"/>
                      </a:pPr>
                      <a:r>
                        <a:rPr kumimoji="0" lang="en-GB" sz="900" kern="1200" dirty="0">
                          <a:latin typeface="Century Gothic" pitchFamily="34" charset="0"/>
                        </a:rPr>
                        <a:t>Can they explain</a:t>
                      </a:r>
                      <a:r>
                        <a:rPr kumimoji="0" lang="en-GB" sz="900" kern="1200" baseline="0" dirty="0">
                          <a:latin typeface="Century Gothic" pitchFamily="34" charset="0"/>
                        </a:rPr>
                        <a:t> why their locality (as wide as it needs to be) is associated with a special historical event?</a:t>
                      </a:r>
                      <a:endParaRPr kumimoji="0" lang="en-GB" sz="900" kern="1200" dirty="0">
                        <a:latin typeface="Century Gothic" pitchFamily="34" charset="0"/>
                      </a:endParaRPr>
                    </a:p>
                    <a:p>
                      <a:pPr marL="172800" lvl="0" indent="-172800">
                        <a:buFont typeface="Arial" pitchFamily="34" charset="0"/>
                        <a:buChar char="•"/>
                      </a:pPr>
                      <a:r>
                        <a:rPr kumimoji="0" lang="en-GB" sz="900" kern="1200" dirty="0">
                          <a:latin typeface="Century Gothic" pitchFamily="34" charset="0"/>
                        </a:rPr>
                        <a:t>Can they explain what is meant by a democracy and why it is a good thing?</a:t>
                      </a:r>
                      <a:endParaRPr kumimoji="0" lang="en-GB" sz="900" kern="1200" dirty="0">
                        <a:solidFill>
                          <a:schemeClr val="tx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1000" kern="1200" dirty="0">
                          <a:latin typeface="Century Gothic" pitchFamily="34" charset="0"/>
                        </a:rPr>
                        <a:t>Can they say at least two ways they can find out about the past,</a:t>
                      </a:r>
                      <a:r>
                        <a:rPr kumimoji="0" lang="en-GB" sz="1000" kern="1200" baseline="0" dirty="0">
                          <a:latin typeface="Century Gothic" pitchFamily="34" charset="0"/>
                        </a:rPr>
                        <a:t> for example using books and the internet?</a:t>
                      </a:r>
                      <a:endParaRPr kumimoji="0" lang="en-GB" sz="1000" kern="1200" dirty="0">
                        <a:latin typeface="Century Gothic" pitchFamily="34" charset="0"/>
                      </a:endParaRPr>
                    </a:p>
                    <a:p>
                      <a:pPr marL="171450" indent="-171450">
                        <a:buFont typeface="Arial" pitchFamily="34" charset="0"/>
                        <a:buChar char="•"/>
                      </a:pPr>
                      <a:r>
                        <a:rPr kumimoji="0" lang="en-GB" sz="1000" kern="1200" dirty="0">
                          <a:latin typeface="Century Gothic" pitchFamily="34" charset="0"/>
                        </a:rPr>
                        <a:t>Can they explain why eye-witness accounts may vary?</a:t>
                      </a:r>
                    </a:p>
                    <a:p>
                      <a:pPr marL="171450" indent="-171450">
                        <a:buFont typeface="Arial" pitchFamily="34" charset="0"/>
                        <a:buChar char="•"/>
                      </a:pPr>
                      <a:r>
                        <a:rPr kumimoji="0" lang="en-GB" sz="1000" kern="1200" dirty="0">
                          <a:latin typeface="Century Gothic" pitchFamily="34" charset="0"/>
                        </a:rPr>
                        <a:t>Can they research about a famous event that happens somewhere else in the world and why it has been happening for some time?</a:t>
                      </a:r>
                      <a:endParaRPr lang="en-GB" sz="1000" dirty="0">
                        <a:latin typeface="Century Gothic"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GB" sz="1000" kern="1200" dirty="0">
                        <a:solidFill>
                          <a:schemeClr val="tx1"/>
                        </a:solidFill>
                        <a:latin typeface="Century Gothic" pitchFamily="34" charset="0"/>
                        <a:ea typeface="+mn-ea"/>
                        <a:cs typeface="+mn-cs"/>
                      </a:endParaRPr>
                    </a:p>
                  </a:txBody>
                  <a:tcPr marT="45713" marB="45713"/>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6A0DAE85-A347-4DD3-A5D7-B0F32A40308B}"/>
              </a:ext>
            </a:extLst>
          </p:cNvPr>
          <p:cNvSpPr>
            <a:spLocks noGrp="1"/>
          </p:cNvSpPr>
          <p:nvPr>
            <p:ph type="ftr" sz="quarter" idx="11"/>
          </p:nvPr>
        </p:nvSpPr>
        <p:spPr/>
        <p:txBody>
          <a:bodyPr/>
          <a:lstStyle/>
          <a:p>
            <a:r>
              <a:rPr lang="en-GB" dirty="0"/>
              <a:t>(c) Focus Education Ltd</a:t>
            </a:r>
          </a:p>
        </p:txBody>
      </p:sp>
      <p:sp>
        <p:nvSpPr>
          <p:cNvPr id="5"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312334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896127684"/>
              </p:ext>
            </p:extLst>
          </p:nvPr>
        </p:nvGraphicFramePr>
        <p:xfrm>
          <a:off x="323528" y="336002"/>
          <a:ext cx="8496945" cy="6033882"/>
        </p:xfrm>
        <a:graphic>
          <a:graphicData uri="http://schemas.openxmlformats.org/drawingml/2006/table">
            <a:tbl>
              <a:tblPr firstRow="1" bandRow="1">
                <a:tableStyleId>{5C22544A-7EE6-4342-B048-85BDC9FD1C3A}</a:tableStyleId>
              </a:tblPr>
              <a:tblGrid>
                <a:gridCol w="2832315">
                  <a:extLst>
                    <a:ext uri="{9D8B030D-6E8A-4147-A177-3AD203B41FA5}">
                      <a16:colId xmlns:a16="http://schemas.microsoft.com/office/drawing/2014/main" val="20000"/>
                    </a:ext>
                  </a:extLst>
                </a:gridCol>
                <a:gridCol w="2832315">
                  <a:extLst>
                    <a:ext uri="{9D8B030D-6E8A-4147-A177-3AD203B41FA5}">
                      <a16:colId xmlns:a16="http://schemas.microsoft.com/office/drawing/2014/main" val="20001"/>
                    </a:ext>
                  </a:extLst>
                </a:gridCol>
                <a:gridCol w="2832315">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60518">
                <a:tc gridSpan="3">
                  <a:txBody>
                    <a:bodyPr/>
                    <a:lstStyle/>
                    <a:p>
                      <a:pPr algn="ctr">
                        <a:spcAft>
                          <a:spcPts val="0"/>
                        </a:spcAft>
                      </a:pPr>
                      <a:r>
                        <a:rPr lang="en-GB" sz="1400" b="1" dirty="0">
                          <a:latin typeface="Century Gothic" pitchFamily="34" charset="0"/>
                        </a:rPr>
                        <a:t>Year 3</a:t>
                      </a:r>
                      <a:endParaRPr lang="en-GB" sz="1400" b="1" dirty="0">
                        <a:latin typeface="Century Gothic" pitchFamily="34" charset="0"/>
                        <a:ea typeface="Times New Roman"/>
                        <a:cs typeface="Times New Roman"/>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2143472">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describe events and periods using the words: BC, AD</a:t>
                      </a:r>
                      <a:r>
                        <a:rPr kumimoji="0" lang="en-GB" sz="1000" kern="1200" baseline="0" dirty="0">
                          <a:latin typeface="Century Gothic" pitchFamily="34" charset="0"/>
                        </a:rPr>
                        <a:t> </a:t>
                      </a:r>
                      <a:r>
                        <a:rPr kumimoji="0" lang="en-GB" sz="1000" kern="1200" dirty="0">
                          <a:latin typeface="Century Gothic" pitchFamily="34" charset="0"/>
                        </a:rPr>
                        <a:t>and decade?</a:t>
                      </a:r>
                    </a:p>
                    <a:p>
                      <a:pPr marL="171450" lvl="0" indent="-171450">
                        <a:buFont typeface="Arial" pitchFamily="34" charset="0"/>
                        <a:buChar char="•"/>
                      </a:pPr>
                      <a:r>
                        <a:rPr kumimoji="0" lang="en-GB" sz="1000" kern="1200" dirty="0">
                          <a:latin typeface="Century Gothic" pitchFamily="34" charset="0"/>
                        </a:rPr>
                        <a:t>Can they describe events from the past using dates when things happened?</a:t>
                      </a:r>
                    </a:p>
                    <a:p>
                      <a:pPr marL="171450" lvl="0" indent="-171450">
                        <a:buFont typeface="Arial" pitchFamily="34" charset="0"/>
                        <a:buChar char="•"/>
                      </a:pPr>
                      <a:r>
                        <a:rPr kumimoji="0" lang="en-GB" sz="1000" kern="1200" dirty="0">
                          <a:latin typeface="Century Gothic" pitchFamily="34" charset="0"/>
                        </a:rPr>
                        <a:t>Can they describe events and periods using the words: ancient</a:t>
                      </a:r>
                      <a:r>
                        <a:rPr kumimoji="0" lang="en-GB" sz="1000" kern="1200" baseline="0" dirty="0">
                          <a:latin typeface="Century Gothic" pitchFamily="34" charset="0"/>
                        </a:rPr>
                        <a:t> and</a:t>
                      </a:r>
                      <a:r>
                        <a:rPr kumimoji="0" lang="en-GB" sz="1000" kern="1200" dirty="0">
                          <a:latin typeface="Century Gothic" pitchFamily="34" charset="0"/>
                        </a:rPr>
                        <a:t> century?</a:t>
                      </a:r>
                    </a:p>
                    <a:p>
                      <a:pPr marL="171450" lvl="0" indent="-171450">
                        <a:buFont typeface="Arial" pitchFamily="34" charset="0"/>
                        <a:buChar char="•"/>
                      </a:pPr>
                      <a:r>
                        <a:rPr kumimoji="0" lang="en-GB" sz="1000" kern="1200" dirty="0">
                          <a:latin typeface="Century Gothic" pitchFamily="34" charset="0"/>
                        </a:rPr>
                        <a:t>Can they use a timeline within a specific time in history to set out the order things may have happened?</a:t>
                      </a:r>
                    </a:p>
                    <a:p>
                      <a:pPr marL="171450" lvl="0" indent="-171450">
                        <a:buFont typeface="Arial" pitchFamily="34" charset="0"/>
                        <a:buChar char="•"/>
                      </a:pPr>
                      <a:r>
                        <a:rPr kumimoji="0" lang="en-GB" sz="1000" kern="1200" dirty="0">
                          <a:latin typeface="Century Gothic" pitchFamily="34" charset="0"/>
                        </a:rPr>
                        <a:t>Can they use their mathematical knowledge to work out how long ago events would have happened?</a:t>
                      </a:r>
                      <a:endParaRPr kumimoji="0" lang="en-GB" sz="1000" kern="1200" dirty="0">
                        <a:solidFill>
                          <a:schemeClr val="dk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900" kern="1200" dirty="0">
                          <a:latin typeface="Century Gothic" pitchFamily="34" charset="0"/>
                        </a:rPr>
                        <a:t>Do they appreciate that the</a:t>
                      </a:r>
                      <a:r>
                        <a:rPr kumimoji="0" lang="en-GB" sz="900" kern="1200" baseline="0" dirty="0">
                          <a:latin typeface="Century Gothic" pitchFamily="34" charset="0"/>
                        </a:rPr>
                        <a:t> early Brits would not have communicated as we do or have eaten as we do?</a:t>
                      </a:r>
                    </a:p>
                    <a:p>
                      <a:pPr marL="171450" lvl="0" indent="-171450">
                        <a:buFont typeface="Arial" pitchFamily="34" charset="0"/>
                        <a:buChar char="•"/>
                      </a:pPr>
                      <a:r>
                        <a:rPr kumimoji="0" lang="en-GB" sz="900" kern="1200" baseline="0" dirty="0">
                          <a:latin typeface="Century Gothic" pitchFamily="34" charset="0"/>
                        </a:rPr>
                        <a:t>Can they begin to picture what life would have been like for the early settlers?</a:t>
                      </a:r>
                      <a:endParaRPr kumimoji="0" lang="en-GB" sz="900" kern="1200" dirty="0">
                        <a:latin typeface="Century Gothic" pitchFamily="34" charset="0"/>
                      </a:endParaRPr>
                    </a:p>
                    <a:p>
                      <a:pPr marL="171450" lvl="0" indent="-171450">
                        <a:buFont typeface="Arial" pitchFamily="34" charset="0"/>
                        <a:buChar char="•"/>
                      </a:pPr>
                      <a:r>
                        <a:rPr kumimoji="0" lang="en-GB" sz="900" kern="1200" dirty="0">
                          <a:latin typeface="Century Gothic" pitchFamily="34" charset="0"/>
                        </a:rPr>
                        <a:t>Can they recognise that Britain has been invaded by several different groups over time?</a:t>
                      </a:r>
                    </a:p>
                    <a:p>
                      <a:pPr marL="171450" lvl="0" indent="-171450">
                        <a:buFont typeface="Arial" pitchFamily="34" charset="0"/>
                        <a:buChar char="•"/>
                      </a:pPr>
                      <a:r>
                        <a:rPr kumimoji="0" lang="en-GB" sz="900" kern="1200" dirty="0">
                          <a:latin typeface="Century Gothic" pitchFamily="34" charset="0"/>
                        </a:rPr>
                        <a:t>Do they realise that invaders in the past would have fought fiercely, using hand to hand combat?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900" kern="1200" dirty="0">
                          <a:latin typeface="Century Gothic" pitchFamily="34" charset="0"/>
                        </a:rPr>
                        <a:t>Can they suggest why certain events happened as they did in history?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900" kern="1200" dirty="0">
                          <a:latin typeface="Century Gothic" pitchFamily="34" charset="0"/>
                        </a:rPr>
                        <a:t>Can they suggest why certain people acted as they did in history?</a:t>
                      </a:r>
                      <a:endParaRPr kumimoji="0" lang="en-GB" sz="900" kern="1200" dirty="0">
                        <a:solidFill>
                          <a:schemeClr val="dk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900" kern="1200" dirty="0">
                          <a:latin typeface="Century Gothic" pitchFamily="34" charset="0"/>
                        </a:rPr>
                        <a:t>Do they recognise the part that archaeologists have had in helping us understand more about what happened in the past?</a:t>
                      </a:r>
                    </a:p>
                    <a:p>
                      <a:pPr marL="171450" lvl="0" indent="-171450">
                        <a:buFont typeface="Arial" pitchFamily="34" charset="0"/>
                        <a:buChar char="•"/>
                      </a:pPr>
                      <a:r>
                        <a:rPr kumimoji="0" lang="en-GB" sz="900" kern="1200" dirty="0">
                          <a:latin typeface="Century Gothic" pitchFamily="34" charset="0"/>
                        </a:rPr>
                        <a:t>Can they use various sources of evidence to answer questions?</a:t>
                      </a:r>
                    </a:p>
                    <a:p>
                      <a:pPr marL="171450" lvl="0" indent="-171450">
                        <a:buFont typeface="Arial" pitchFamily="34" charset="0"/>
                        <a:buChar char="•"/>
                      </a:pPr>
                      <a:r>
                        <a:rPr kumimoji="0" lang="en-GB" sz="900" kern="1200" dirty="0">
                          <a:latin typeface="Century Gothic" pitchFamily="34" charset="0"/>
                        </a:rPr>
                        <a:t>Can they use various sources to piece together information about a period in history?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900" kern="1200" dirty="0">
                          <a:latin typeface="Century Gothic" pitchFamily="34" charset="0"/>
                        </a:rPr>
                        <a:t>Can they research</a:t>
                      </a:r>
                      <a:r>
                        <a:rPr kumimoji="0" lang="en-GB" sz="900" kern="1200" baseline="0" dirty="0">
                          <a:latin typeface="Century Gothic" pitchFamily="34" charset="0"/>
                        </a:rPr>
                        <a:t> a specific event</a:t>
                      </a:r>
                      <a:r>
                        <a:rPr kumimoji="0" lang="en-GB" sz="900" kern="1200" dirty="0">
                          <a:latin typeface="Century Gothic" pitchFamily="34" charset="0"/>
                        </a:rPr>
                        <a:t> from the past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900" kern="1200" dirty="0">
                          <a:latin typeface="Century Gothic" pitchFamily="34" charset="0"/>
                        </a:rPr>
                        <a:t>Can they use their ‘information finding’ skills in </a:t>
                      </a:r>
                      <a:r>
                        <a:rPr kumimoji="0" lang="en-GB" sz="900" kern="1200" baseline="0" dirty="0">
                          <a:latin typeface="Century Gothic" pitchFamily="34" charset="0"/>
                        </a:rPr>
                        <a:t> writing to help them write about historical information?</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900" kern="1200" dirty="0">
                          <a:latin typeface="Century Gothic" pitchFamily="34" charset="0"/>
                        </a:rPr>
                        <a:t>Can they, through research, identify similarities and differences between given</a:t>
                      </a:r>
                      <a:r>
                        <a:rPr kumimoji="0" lang="en-GB" sz="900" kern="1200" baseline="0" dirty="0">
                          <a:latin typeface="Century Gothic" pitchFamily="34" charset="0"/>
                        </a:rPr>
                        <a:t> </a:t>
                      </a:r>
                      <a:r>
                        <a:rPr kumimoji="0" lang="en-GB" sz="900" kern="1200" dirty="0">
                          <a:latin typeface="Century Gothic" pitchFamily="34" charset="0"/>
                        </a:rPr>
                        <a:t>periods in history?</a:t>
                      </a:r>
                      <a:endParaRPr kumimoji="0" lang="en-GB" sz="900" kern="1200" dirty="0">
                        <a:solidFill>
                          <a:schemeClr val="dk1"/>
                        </a:solidFill>
                        <a:latin typeface="Century Gothic" pitchFamily="34" charset="0"/>
                        <a:ea typeface="+mn-ea"/>
                        <a:cs typeface="+mn-cs"/>
                      </a:endParaRPr>
                    </a:p>
                  </a:txBody>
                  <a:tcPr marT="45713" marB="45713"/>
                </a:tc>
                <a:extLst>
                  <a:ext uri="{0D108BD9-81ED-4DB2-BD59-A6C34878D82A}">
                    <a16:rowId xmlns:a16="http://schemas.microsoft.com/office/drawing/2014/main" val="10003"/>
                  </a:ext>
                </a:extLst>
              </a:tr>
              <a:tr h="261862">
                <a:tc gridSpan="3">
                  <a:txBody>
                    <a:bodyPr/>
                    <a:lstStyle/>
                    <a:p>
                      <a:pPr algn="ctr">
                        <a:buFont typeface="Arial" pitchFamily="34" charset="0"/>
                        <a:buNone/>
                      </a:pPr>
                      <a:r>
                        <a:rPr lang="en-GB" sz="1400" b="1" dirty="0">
                          <a:latin typeface="Century Gothic" pitchFamily="34" charset="0"/>
                        </a:rPr>
                        <a:t>Year 3 (Challenging)</a:t>
                      </a:r>
                    </a:p>
                  </a:txBody>
                  <a:tcPr marT="45713" marB="45713" anchor="ctr"/>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1450" indent="-171450">
                        <a:buFont typeface="Arial" pitchFamily="34" charset="0"/>
                        <a:buChar char="•"/>
                      </a:pPr>
                      <a:r>
                        <a:rPr lang="en-GB" sz="1000" dirty="0">
                          <a:latin typeface="Century Gothic" pitchFamily="34" charset="0"/>
                        </a:rPr>
                        <a:t>Can they set out on a timeline, within a given period, what special events took place?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begin to recognise and quantify the different time periods that</a:t>
                      </a:r>
                      <a:r>
                        <a:rPr kumimoji="0" lang="en-GB" sz="1000" kern="1200" baseline="0" dirty="0">
                          <a:latin typeface="Century Gothic" pitchFamily="34" charset="0"/>
                        </a:rPr>
                        <a:t> exist between different groups that invaded Britain?</a:t>
                      </a:r>
                      <a:endParaRPr kumimoji="0" lang="en-GB" sz="1000" kern="1200" dirty="0">
                        <a:latin typeface="Century Gothic" pitchFamily="34" charset="0"/>
                      </a:endParaRPr>
                    </a:p>
                    <a:p>
                      <a:pPr marL="0" indent="0">
                        <a:buFont typeface="Arial" pitchFamily="34" charset="0"/>
                        <a:buNone/>
                      </a:pPr>
                      <a:endParaRPr lang="en-GB" sz="1000" dirty="0">
                        <a:latin typeface="Century Gothic" pitchFamily="34" charset="0"/>
                      </a:endParaRPr>
                    </a:p>
                    <a:p>
                      <a:pPr marL="171450" indent="-171450">
                        <a:buFont typeface="Arial" pitchFamily="34" charset="0"/>
                        <a:buChar char="•"/>
                      </a:pPr>
                      <a:endParaRPr lang="en-GB" sz="1000" baseline="0" dirty="0">
                        <a:latin typeface="Century Gothic" pitchFamily="34" charset="0"/>
                      </a:endParaRPr>
                    </a:p>
                    <a:p>
                      <a:pPr marL="171450" indent="-171450">
                        <a:buFont typeface="Arial" pitchFamily="34" charset="0"/>
                        <a:buChar char="•"/>
                      </a:pPr>
                      <a:endParaRPr lang="en-GB" sz="1000" dirty="0">
                        <a:solidFill>
                          <a:schemeClr val="tx1"/>
                        </a:solidFill>
                        <a:latin typeface="Century Gothic" pitchFamily="34" charset="0"/>
                      </a:endParaRPr>
                    </a:p>
                  </a:txBody>
                  <a:tcPr marT="45713" marB="45713"/>
                </a:tc>
                <a:tc>
                  <a:txBody>
                    <a:bodyPr/>
                    <a:lstStyle/>
                    <a:p>
                      <a:pPr marL="171450" indent="-171450">
                        <a:buFont typeface="Arial" pitchFamily="34" charset="0"/>
                        <a:buChar char="•"/>
                      </a:pPr>
                      <a:r>
                        <a:rPr lang="en-GB" sz="950" dirty="0">
                          <a:latin typeface="Century Gothic" pitchFamily="34" charset="0"/>
                        </a:rPr>
                        <a:t>Can they begin to appreciate why Britain would have been an important country to have invaded and conquered?</a:t>
                      </a:r>
                      <a:r>
                        <a:rPr lang="en-GB" sz="950" baseline="0" dirty="0">
                          <a:latin typeface="Century Gothic" pitchFamily="34" charset="0"/>
                        </a:rPr>
                        <a:t> </a:t>
                      </a:r>
                    </a:p>
                    <a:p>
                      <a:pPr marL="171450" indent="-171450">
                        <a:buFont typeface="Arial" pitchFamily="34" charset="0"/>
                        <a:buChar char="•"/>
                      </a:pPr>
                      <a:r>
                        <a:rPr lang="en-GB" sz="950" baseline="0" dirty="0">
                          <a:latin typeface="Century Gothic" pitchFamily="34" charset="0"/>
                        </a:rPr>
                        <a:t>Can they appreciate that war/s would inevitably have brought much distress and bloodshed?</a:t>
                      </a:r>
                      <a:r>
                        <a:rPr lang="en-GB" sz="950" dirty="0">
                          <a:latin typeface="Century Gothic" pitchFamily="34" charset="0"/>
                        </a:rPr>
                        <a:t> </a:t>
                      </a:r>
                    </a:p>
                    <a:p>
                      <a:pPr marL="171450" indent="-171450">
                        <a:buFont typeface="Arial" pitchFamily="34" charset="0"/>
                        <a:buChar char="•"/>
                      </a:pPr>
                      <a:r>
                        <a:rPr lang="en-GB" sz="950" dirty="0">
                          <a:latin typeface="Century Gothic" pitchFamily="34" charset="0"/>
                        </a:rPr>
                        <a:t>Do they have an appreciation that wars start for specific reasons  and can last for a very long time?</a:t>
                      </a:r>
                    </a:p>
                    <a:p>
                      <a:pPr marL="171450" indent="-171450">
                        <a:buFont typeface="Arial" pitchFamily="34" charset="0"/>
                        <a:buChar char="•"/>
                      </a:pPr>
                      <a:r>
                        <a:rPr lang="en-GB" sz="950" dirty="0">
                          <a:latin typeface="Century Gothic" pitchFamily="34" charset="0"/>
                        </a:rPr>
                        <a:t>Do they appreciate that invaders were often away from their homes for very long periods and would have been ‘homesick’?</a:t>
                      </a:r>
                    </a:p>
                  </a:txBody>
                  <a:tcPr marT="45713" marB="45713"/>
                </a:tc>
                <a:tc>
                  <a:txBody>
                    <a:bodyPr/>
                    <a:lstStyle/>
                    <a:p>
                      <a:pPr marL="171450" indent="-171450">
                        <a:buFont typeface="Arial" pitchFamily="34" charset="0"/>
                        <a:buChar char="•"/>
                      </a:pPr>
                      <a:r>
                        <a:rPr lang="en-GB" sz="1000" dirty="0">
                          <a:latin typeface="Century Gothic" pitchFamily="34" charset="0"/>
                        </a:rPr>
                        <a:t>Can they begin to use more than one source of information</a:t>
                      </a:r>
                      <a:r>
                        <a:rPr lang="en-GB" sz="1000" baseline="0" dirty="0">
                          <a:latin typeface="Century Gothic" pitchFamily="34" charset="0"/>
                        </a:rPr>
                        <a:t> to bring together a conclusion about an historical event?</a:t>
                      </a:r>
                    </a:p>
                    <a:p>
                      <a:pPr marL="171450" indent="-171450">
                        <a:buFont typeface="Arial" pitchFamily="34" charset="0"/>
                        <a:buChar char="•"/>
                      </a:pPr>
                      <a:r>
                        <a:rPr lang="en-GB" sz="1000" baseline="0" dirty="0">
                          <a:latin typeface="Century Gothic" pitchFamily="34" charset="0"/>
                        </a:rPr>
                        <a:t>Can they use specific search engines on the Internet to help them find information more rapidly?</a:t>
                      </a:r>
                    </a:p>
                    <a:p>
                      <a:pPr marL="171450" indent="-171450">
                        <a:buFont typeface="Arial" pitchFamily="34" charset="0"/>
                        <a:buChar char="•"/>
                      </a:pPr>
                      <a:endParaRPr lang="en-GB" sz="1000" dirty="0">
                        <a:latin typeface="Century Gothic" pitchFamily="34" charset="0"/>
                      </a:endParaRPr>
                    </a:p>
                  </a:txBody>
                  <a:tcPr marT="45713" marB="45713"/>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158E4D85-4517-4DEA-81DD-92801A20AD1D}"/>
              </a:ext>
            </a:extLst>
          </p:cNvPr>
          <p:cNvSpPr>
            <a:spLocks noGrp="1"/>
          </p:cNvSpPr>
          <p:nvPr>
            <p:ph type="ftr" sz="quarter" idx="11"/>
          </p:nvPr>
        </p:nvSpPr>
        <p:spPr/>
        <p:txBody>
          <a:bodyPr/>
          <a:lstStyle/>
          <a:p>
            <a:r>
              <a:rPr lang="en-GB"/>
              <a:t>(c) Focus Education Ltd</a:t>
            </a:r>
          </a:p>
        </p:txBody>
      </p:sp>
      <p:sp>
        <p:nvSpPr>
          <p:cNvPr id="5"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900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35291794"/>
              </p:ext>
            </p:extLst>
          </p:nvPr>
        </p:nvGraphicFramePr>
        <p:xfrm>
          <a:off x="246348" y="260648"/>
          <a:ext cx="8651304" cy="6193902"/>
        </p:xfrm>
        <a:graphic>
          <a:graphicData uri="http://schemas.openxmlformats.org/drawingml/2006/table">
            <a:tbl>
              <a:tblPr firstRow="1" bandRow="1">
                <a:tableStyleId>{5C22544A-7EE6-4342-B048-85BDC9FD1C3A}</a:tableStyleId>
              </a:tblPr>
              <a:tblGrid>
                <a:gridCol w="2883768">
                  <a:extLst>
                    <a:ext uri="{9D8B030D-6E8A-4147-A177-3AD203B41FA5}">
                      <a16:colId xmlns:a16="http://schemas.microsoft.com/office/drawing/2014/main" val="20000"/>
                    </a:ext>
                  </a:extLst>
                </a:gridCol>
                <a:gridCol w="2883768">
                  <a:extLst>
                    <a:ext uri="{9D8B030D-6E8A-4147-A177-3AD203B41FA5}">
                      <a16:colId xmlns:a16="http://schemas.microsoft.com/office/drawing/2014/main" val="20001"/>
                    </a:ext>
                  </a:extLst>
                </a:gridCol>
                <a:gridCol w="2883768">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60518">
                <a:tc gridSpan="3">
                  <a:txBody>
                    <a:bodyPr/>
                    <a:lstStyle/>
                    <a:p>
                      <a:pPr algn="ctr">
                        <a:spcAft>
                          <a:spcPts val="0"/>
                        </a:spcAft>
                      </a:pPr>
                      <a:r>
                        <a:rPr lang="en-GB" sz="1400" b="1" dirty="0">
                          <a:latin typeface="Century Gothic" pitchFamily="34" charset="0"/>
                        </a:rPr>
                        <a:t>Year 4</a:t>
                      </a:r>
                      <a:endParaRPr lang="en-GB" sz="1400" b="1" dirty="0">
                        <a:latin typeface="Century Gothic" pitchFamily="34" charset="0"/>
                        <a:ea typeface="Times New Roman"/>
                        <a:cs typeface="Times New Roman"/>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marL="171450" lvl="0" indent="-171450">
                        <a:buFont typeface="Arial" pitchFamily="34" charset="0"/>
                        <a:buChar char="•"/>
                      </a:pPr>
                      <a:r>
                        <a:rPr kumimoji="0" lang="en-GB" sz="1000" kern="1200" dirty="0">
                          <a:latin typeface="Century Gothic" pitchFamily="34" charset="0"/>
                        </a:rPr>
                        <a:t>Can they plot recent history on a timeline using centuries?</a:t>
                      </a:r>
                    </a:p>
                    <a:p>
                      <a:pPr marL="171450" indent="-171450">
                        <a:buFont typeface="Arial" pitchFamily="34" charset="0"/>
                        <a:buChar char="•"/>
                      </a:pPr>
                      <a:r>
                        <a:rPr kumimoji="0" lang="en-GB" sz="1000" kern="1200" dirty="0">
                          <a:latin typeface="Century Gothic" pitchFamily="34" charset="0"/>
                        </a:rPr>
                        <a:t>Can they place periods of history on a timeline showing periods of time?</a:t>
                      </a:r>
                    </a:p>
                    <a:p>
                      <a:pPr marL="171450" indent="-171450">
                        <a:buFont typeface="Arial" pitchFamily="34" charset="0"/>
                        <a:buChar char="•"/>
                      </a:pPr>
                      <a:r>
                        <a:rPr kumimoji="0" lang="en-GB" sz="1000" kern="1200" dirty="0">
                          <a:latin typeface="Century Gothic" pitchFamily="34" charset="0"/>
                        </a:rPr>
                        <a:t>Can they use their mathematical skills to round up time</a:t>
                      </a:r>
                      <a:r>
                        <a:rPr kumimoji="0" lang="en-GB" sz="1000" kern="1200" baseline="0" dirty="0">
                          <a:latin typeface="Century Gothic" pitchFamily="34" charset="0"/>
                        </a:rPr>
                        <a:t> differences into centuries and decades?</a:t>
                      </a:r>
                      <a:endParaRPr lang="en-GB" sz="1000" dirty="0">
                        <a:solidFill>
                          <a:schemeClr val="tx1"/>
                        </a:solidFill>
                        <a:latin typeface="Century Gothic" pitchFamily="34" charset="0"/>
                      </a:endParaRPr>
                    </a:p>
                  </a:txBody>
                  <a:tcPr marT="45713" marB="45713"/>
                </a:tc>
                <a:tc>
                  <a:txBody>
                    <a:bodyPr/>
                    <a:lstStyle/>
                    <a:p>
                      <a:pPr marL="171450" lvl="0" indent="-171450">
                        <a:buFont typeface="Arial" pitchFamily="34" charset="0"/>
                        <a:buChar char="•"/>
                      </a:pPr>
                      <a:r>
                        <a:rPr kumimoji="0" lang="en-GB" sz="1000" kern="1200" dirty="0">
                          <a:latin typeface="Century Gothic" pitchFamily="34" charset="0"/>
                        </a:rPr>
                        <a:t>Can they explain how events from the past has helped shape our lives?</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Do they appreciate that wars have happened from a very long time ago and they are often associated with invasion, conquering or religious differences?</a:t>
                      </a:r>
                    </a:p>
                    <a:p>
                      <a:pPr marL="171450" indent="-171450">
                        <a:buFont typeface="Arial" pitchFamily="34" charset="0"/>
                        <a:buChar char="•"/>
                      </a:pPr>
                      <a:r>
                        <a:rPr kumimoji="0" lang="en-GB" sz="1000" u="none" strike="noStrike" cap="none" normalizeH="0" baseline="0" dirty="0">
                          <a:ln>
                            <a:noFill/>
                          </a:ln>
                          <a:effectLst/>
                          <a:latin typeface="Century Gothic" pitchFamily="34" charset="0"/>
                        </a:rPr>
                        <a:t>Do they know that people who lived in the past cooked and travelled differently and used different weapons from ours?</a:t>
                      </a:r>
                    </a:p>
                    <a:p>
                      <a:pPr marL="171450" indent="-171450">
                        <a:buFont typeface="Arial" pitchFamily="34" charset="0"/>
                        <a:buChar char="•"/>
                      </a:pPr>
                      <a:r>
                        <a:rPr kumimoji="0" lang="en-GB" sz="1000" u="none" strike="noStrike" cap="none" normalizeH="0" baseline="0" dirty="0">
                          <a:ln>
                            <a:noFill/>
                          </a:ln>
                          <a:effectLst/>
                          <a:latin typeface="Century Gothic" pitchFamily="34" charset="0"/>
                        </a:rPr>
                        <a:t>Do they recognise that the lives of wealthy people were very different from those of poor people?</a:t>
                      </a:r>
                    </a:p>
                    <a:p>
                      <a:pPr marL="171450" indent="-171450">
                        <a:buFont typeface="Arial" pitchFamily="34" charset="0"/>
                        <a:buChar char="•"/>
                      </a:pPr>
                      <a:r>
                        <a:rPr kumimoji="0" lang="en-GB" sz="1000" u="none" strike="noStrike" cap="none" normalizeH="0" baseline="0" dirty="0">
                          <a:ln>
                            <a:noFill/>
                          </a:ln>
                          <a:effectLst/>
                          <a:latin typeface="Century Gothic" pitchFamily="34" charset="0"/>
                        </a:rPr>
                        <a:t>Do they appreciate how items found belonging to the past are helping us to build up an accurate picture of how people lived in the past?</a:t>
                      </a:r>
                      <a:endParaRPr kumimoji="0" lang="en-GB" sz="1000" b="0" i="0" u="none" strike="noStrike" cap="none" normalizeH="0" baseline="0" dirty="0">
                        <a:ln>
                          <a:noFill/>
                        </a:ln>
                        <a:solidFill>
                          <a:schemeClr val="tx1"/>
                        </a:solidFill>
                        <a:effectLst/>
                        <a:latin typeface="Century Gothic" pitchFamily="34" charset="0"/>
                        <a:cs typeface="Arial" charset="0"/>
                      </a:endParaRPr>
                    </a:p>
                  </a:txBody>
                  <a:tcPr marT="45713" marB="45713"/>
                </a:tc>
                <a:tc>
                  <a:txBody>
                    <a:bodyPr/>
                    <a:lstStyle/>
                    <a:p>
                      <a:pPr marL="171450" lvl="0" indent="-171450">
                        <a:buFont typeface="Arial" pitchFamily="34" charset="0"/>
                        <a:buChar char="•"/>
                      </a:pPr>
                      <a:r>
                        <a:rPr kumimoji="0" lang="en-GB" sz="1000" kern="1200" dirty="0">
                          <a:latin typeface="Century Gothic" pitchFamily="34" charset="0"/>
                        </a:rPr>
                        <a:t>Can they research two versions of an event and say how they differ?</a:t>
                      </a:r>
                    </a:p>
                    <a:p>
                      <a:pPr marL="171450" indent="-171450">
                        <a:buFont typeface="Arial" pitchFamily="34" charset="0"/>
                        <a:buChar char="•"/>
                      </a:pPr>
                      <a:r>
                        <a:rPr kumimoji="0" lang="en-GB" sz="1000" kern="1200" dirty="0">
                          <a:latin typeface="Century Gothic" pitchFamily="34" charset="0"/>
                        </a:rPr>
                        <a:t>Can they research</a:t>
                      </a:r>
                      <a:r>
                        <a:rPr kumimoji="0" lang="en-GB" sz="1000" kern="1200" baseline="0" dirty="0">
                          <a:latin typeface="Century Gothic" pitchFamily="34" charset="0"/>
                        </a:rPr>
                        <a:t> </a:t>
                      </a:r>
                      <a:r>
                        <a:rPr kumimoji="0" lang="en-GB" sz="1000" kern="1200" dirty="0">
                          <a:latin typeface="Century Gothic" pitchFamily="34" charset="0"/>
                        </a:rPr>
                        <a:t> what it was like for a child in a given period from the past and use photographs and illustrations to present their findings?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give more than one reason to support a historical argument?</a:t>
                      </a:r>
                    </a:p>
                    <a:p>
                      <a:pPr marL="171450" indent="-171450">
                        <a:buFont typeface="Arial" pitchFamily="34" charset="0"/>
                        <a:buChar char="•"/>
                      </a:pPr>
                      <a:r>
                        <a:rPr kumimoji="0" lang="en-GB" sz="1000" u="none" strike="noStrike" cap="none" normalizeH="0" baseline="0" dirty="0">
                          <a:ln>
                            <a:noFill/>
                          </a:ln>
                          <a:effectLst/>
                          <a:latin typeface="Century Gothic" pitchFamily="34" charset="0"/>
                        </a:rPr>
                        <a:t>Can they communicate knowledge and understanding orally and in writing and offer points of view based upon what they have found out?</a:t>
                      </a:r>
                      <a:endParaRPr lang="en-GB" sz="1000" dirty="0">
                        <a:solidFill>
                          <a:schemeClr val="tx1"/>
                        </a:solidFill>
                        <a:latin typeface="Century Gothic" pitchFamily="34" charset="0"/>
                      </a:endParaRPr>
                    </a:p>
                  </a:txBody>
                  <a:tcPr marT="45713" marB="45713"/>
                </a:tc>
                <a:extLst>
                  <a:ext uri="{0D108BD9-81ED-4DB2-BD59-A6C34878D82A}">
                    <a16:rowId xmlns:a16="http://schemas.microsoft.com/office/drawing/2014/main" val="10003"/>
                  </a:ext>
                </a:extLst>
              </a:tr>
              <a:tr h="261862">
                <a:tc gridSpan="3">
                  <a:txBody>
                    <a:bodyPr/>
                    <a:lstStyle/>
                    <a:p>
                      <a:pPr algn="ctr">
                        <a:buFont typeface="Arial" pitchFamily="34" charset="0"/>
                        <a:buNone/>
                      </a:pPr>
                      <a:r>
                        <a:rPr lang="en-GB" sz="1400" b="1" dirty="0">
                          <a:latin typeface="Century Gothic" pitchFamily="34" charset="0"/>
                        </a:rPr>
                        <a:t>Year 4 (Challenging)</a:t>
                      </a:r>
                    </a:p>
                  </a:txBody>
                  <a:tcPr marT="45713" marB="45713" anchor="ctr"/>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1450" indent="-171450">
                        <a:buFont typeface="Arial" pitchFamily="34" charset="0"/>
                        <a:buChar char="•"/>
                      </a:pPr>
                      <a:r>
                        <a:rPr lang="en-GB" sz="1000" dirty="0">
                          <a:latin typeface="Century Gothic" pitchFamily="34" charset="0"/>
                        </a:rPr>
                        <a:t>Can they use their mathematical skills to help them work out the time differences between certain major events in history?</a:t>
                      </a:r>
                    </a:p>
                    <a:p>
                      <a:pPr marL="171450" indent="-171450">
                        <a:buFont typeface="Arial" pitchFamily="34" charset="0"/>
                        <a:buChar char="•"/>
                      </a:pPr>
                      <a:r>
                        <a:rPr lang="en-GB" sz="1000" dirty="0">
                          <a:latin typeface="Century Gothic" pitchFamily="34" charset="0"/>
                        </a:rPr>
                        <a:t>Can they begin to build up a picture of what main events happened in Britain/ the world during different centuries? </a:t>
                      </a:r>
                      <a:endParaRPr lang="en-GB" sz="1000" dirty="0">
                        <a:solidFill>
                          <a:schemeClr val="tx1"/>
                        </a:solidFill>
                        <a:latin typeface="Century Gothic" pitchFamily="34" charset="0"/>
                      </a:endParaRPr>
                    </a:p>
                  </a:txBody>
                  <a:tcPr marT="45713" marB="45713"/>
                </a:tc>
                <a:tc>
                  <a:txBody>
                    <a:bodyPr/>
                    <a:lstStyle/>
                    <a:p>
                      <a:pPr marL="171450" indent="-171450">
                        <a:buFont typeface="Arial" pitchFamily="34" charset="0"/>
                        <a:buChar char="•"/>
                      </a:pPr>
                      <a:r>
                        <a:rPr lang="en-GB" sz="900" dirty="0">
                          <a:latin typeface="Century Gothic" pitchFamily="34" charset="0"/>
                        </a:rPr>
                        <a:t>Can they recognise that people’s way of life in the past was dictated by the</a:t>
                      </a:r>
                      <a:r>
                        <a:rPr lang="en-GB" sz="900" baseline="0" dirty="0">
                          <a:latin typeface="Century Gothic" pitchFamily="34" charset="0"/>
                        </a:rPr>
                        <a:t>ir work?</a:t>
                      </a:r>
                    </a:p>
                    <a:p>
                      <a:pPr marL="171450" indent="-171450">
                        <a:buFont typeface="Arial" pitchFamily="34" charset="0"/>
                        <a:buChar char="•"/>
                      </a:pPr>
                      <a:r>
                        <a:rPr lang="en-GB" sz="900" baseline="0" dirty="0">
                          <a:latin typeface="Century Gothic" pitchFamily="34" charset="0"/>
                        </a:rPr>
                        <a:t>Do they appreciate that what people ate was different because of the availability of different sources of food?</a:t>
                      </a:r>
                    </a:p>
                    <a:p>
                      <a:pPr marL="171450" indent="-171450">
                        <a:buFont typeface="Arial" pitchFamily="34" charset="0"/>
                        <a:buChar char="•"/>
                      </a:pPr>
                      <a:r>
                        <a:rPr lang="en-GB" sz="900" baseline="0" dirty="0">
                          <a:latin typeface="Century Gothic" pitchFamily="34" charset="0"/>
                        </a:rPr>
                        <a:t>Do they appreciate that weapons will have changed by the developments and inventions that would have occurred within a given time period?</a:t>
                      </a:r>
                    </a:p>
                    <a:p>
                      <a:pPr marL="171450" indent="-171450">
                        <a:buFont typeface="Arial" pitchFamily="34" charset="0"/>
                        <a:buChar char="•"/>
                      </a:pPr>
                      <a:r>
                        <a:rPr lang="en-GB" sz="900" baseline="0" dirty="0">
                          <a:latin typeface="Century Gothic" pitchFamily="34" charset="0"/>
                        </a:rPr>
                        <a:t>Do they appreciate that wealthy people would have had a very different way of living which would have impacted upon their health and education?</a:t>
                      </a:r>
                      <a:endParaRPr lang="en-GB" sz="900" dirty="0">
                        <a:latin typeface="Century Gothic" pitchFamily="34" charset="0"/>
                      </a:endParaRPr>
                    </a:p>
                  </a:txBody>
                  <a:tcPr marT="45713" marB="45713"/>
                </a:tc>
                <a:tc>
                  <a:txBody>
                    <a:bodyPr/>
                    <a:lstStyle/>
                    <a:p>
                      <a:pPr marL="171450" indent="-171450">
                        <a:buFont typeface="Arial" pitchFamily="34" charset="0"/>
                        <a:buChar char="•"/>
                      </a:pPr>
                      <a:r>
                        <a:rPr lang="en-GB" sz="1000" dirty="0">
                          <a:latin typeface="Century Gothic" pitchFamily="34" charset="0"/>
                        </a:rPr>
                        <a:t>Can they independently,</a:t>
                      </a:r>
                      <a:r>
                        <a:rPr lang="en-GB" sz="1000" baseline="0" dirty="0">
                          <a:latin typeface="Century Gothic" pitchFamily="34" charset="0"/>
                        </a:rPr>
                        <a:t> or as part of a group, present an aspect they have researched about a given period of history using multi-media skills when doing so?</a:t>
                      </a:r>
                      <a:endParaRPr lang="en-GB" sz="1000" dirty="0">
                        <a:latin typeface="Century Gothic" pitchFamily="34" charset="0"/>
                      </a:endParaRPr>
                    </a:p>
                  </a:txBody>
                  <a:tcPr marT="45713" marB="45713"/>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7E05A5E0-5C39-4CA3-945A-9FD7C79BDCCD}"/>
              </a:ext>
            </a:extLst>
          </p:cNvPr>
          <p:cNvSpPr>
            <a:spLocks noGrp="1"/>
          </p:cNvSpPr>
          <p:nvPr>
            <p:ph type="ftr" sz="quarter" idx="11"/>
          </p:nvPr>
        </p:nvSpPr>
        <p:spPr/>
        <p:txBody>
          <a:bodyPr/>
          <a:lstStyle/>
          <a:p>
            <a:r>
              <a:rPr lang="en-GB"/>
              <a:t>(c) Focus Education Ltd</a:t>
            </a:r>
          </a:p>
        </p:txBody>
      </p:sp>
      <p:sp>
        <p:nvSpPr>
          <p:cNvPr id="5"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524983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245815998"/>
              </p:ext>
            </p:extLst>
          </p:nvPr>
        </p:nvGraphicFramePr>
        <p:xfrm>
          <a:off x="215516" y="598749"/>
          <a:ext cx="8712969" cy="5660502"/>
        </p:xfrm>
        <a:graphic>
          <a:graphicData uri="http://schemas.openxmlformats.org/drawingml/2006/table">
            <a:tbl>
              <a:tblPr firstRow="1" bandRow="1">
                <a:tableStyleId>{5C22544A-7EE6-4342-B048-85BDC9FD1C3A}</a:tableStyleId>
              </a:tblPr>
              <a:tblGrid>
                <a:gridCol w="2904323">
                  <a:extLst>
                    <a:ext uri="{9D8B030D-6E8A-4147-A177-3AD203B41FA5}">
                      <a16:colId xmlns:a16="http://schemas.microsoft.com/office/drawing/2014/main" val="20000"/>
                    </a:ext>
                  </a:extLst>
                </a:gridCol>
                <a:gridCol w="2904323">
                  <a:extLst>
                    <a:ext uri="{9D8B030D-6E8A-4147-A177-3AD203B41FA5}">
                      <a16:colId xmlns:a16="http://schemas.microsoft.com/office/drawing/2014/main" val="20001"/>
                    </a:ext>
                  </a:extLst>
                </a:gridCol>
                <a:gridCol w="2904323">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60518">
                <a:tc gridSpan="3">
                  <a:txBody>
                    <a:bodyPr/>
                    <a:lstStyle/>
                    <a:p>
                      <a:pPr algn="ctr">
                        <a:spcAft>
                          <a:spcPts val="0"/>
                        </a:spcAft>
                      </a:pPr>
                      <a:r>
                        <a:rPr lang="en-GB" sz="1400" b="1" dirty="0">
                          <a:latin typeface="Century Gothic" pitchFamily="34" charset="0"/>
                        </a:rPr>
                        <a:t>Year 5</a:t>
                      </a:r>
                      <a:endParaRPr lang="en-GB" sz="1400" b="1" dirty="0">
                        <a:latin typeface="Century Gothic" pitchFamily="34" charset="0"/>
                        <a:ea typeface="Times New Roman"/>
                        <a:cs typeface="Times New Roman"/>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marL="171450" lvl="0" indent="-171450">
                        <a:buFont typeface="Arial" pitchFamily="34" charset="0"/>
                        <a:buChar char="•"/>
                      </a:pPr>
                      <a:r>
                        <a:rPr kumimoji="0" lang="en-GB" sz="1100" kern="1200" dirty="0">
                          <a:latin typeface="Century Gothic" pitchFamily="34" charset="0"/>
                        </a:rPr>
                        <a:t>Can they use dates and historical language in their work?</a:t>
                      </a:r>
                    </a:p>
                    <a:p>
                      <a:pPr marL="171450" lvl="0" indent="-171450">
                        <a:buFont typeface="Arial" pitchFamily="34" charset="0"/>
                        <a:buChar char="•"/>
                      </a:pPr>
                      <a:r>
                        <a:rPr kumimoji="0" lang="en-GB" sz="1100" kern="1200" dirty="0">
                          <a:latin typeface="Century Gothic" pitchFamily="34" charset="0"/>
                        </a:rPr>
                        <a:t>Can they draw a timeline with different time periods outlined</a:t>
                      </a:r>
                      <a:r>
                        <a:rPr kumimoji="0" lang="en-GB" sz="1100" kern="1200" baseline="0" dirty="0">
                          <a:latin typeface="Century Gothic" pitchFamily="34" charset="0"/>
                        </a:rPr>
                        <a:t> which show different information, such as, periods of history, when famous people lived, etc.</a:t>
                      </a:r>
                      <a:r>
                        <a:rPr kumimoji="0" lang="en-GB" sz="1100" kern="1200" dirty="0">
                          <a:latin typeface="Century Gothic" pitchFamily="34" charset="0"/>
                        </a:rPr>
                        <a:t>?</a:t>
                      </a:r>
                    </a:p>
                    <a:p>
                      <a:pPr marL="171450" lvl="0" indent="-171450">
                        <a:buFont typeface="Arial" pitchFamily="34" charset="0"/>
                        <a:buChar char="•"/>
                      </a:pPr>
                      <a:r>
                        <a:rPr kumimoji="0" lang="en-GB" sz="1100" kern="1200" dirty="0">
                          <a:latin typeface="Century Gothic" pitchFamily="34" charset="0"/>
                        </a:rPr>
                        <a:t>Can they use their mathematical skills to work exact time scales and differences as need be?</a:t>
                      </a:r>
                    </a:p>
                    <a:p>
                      <a:pPr marL="171450" lvl="0" indent="-171450">
                        <a:buFont typeface="Arial" pitchFamily="34" charset="0"/>
                        <a:buChar char="•"/>
                      </a:pPr>
                      <a:endParaRPr kumimoji="0" lang="en-GB" sz="1100" kern="1200" dirty="0">
                        <a:solidFill>
                          <a:schemeClr val="dk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1050" kern="1200" dirty="0">
                          <a:latin typeface="Century Gothic" pitchFamily="34" charset="0"/>
                        </a:rPr>
                        <a:t>Can they describe historical events from the different period/s they are studying/have studied?</a:t>
                      </a:r>
                    </a:p>
                    <a:p>
                      <a:pPr marL="171450" lvl="0" indent="-171450">
                        <a:buFont typeface="Arial" pitchFamily="34" charset="0"/>
                        <a:buChar char="•"/>
                      </a:pPr>
                      <a:r>
                        <a:rPr kumimoji="0" lang="en-GB" sz="1050" kern="1200" dirty="0">
                          <a:latin typeface="Century Gothic" pitchFamily="34" charset="0"/>
                        </a:rPr>
                        <a:t>Can they make comparisons between historical periods; explaining things that have changed and things which have stayed the same?</a:t>
                      </a:r>
                    </a:p>
                    <a:p>
                      <a:pPr marL="171450" lvl="0" indent="-171450">
                        <a:buFont typeface="Arial" pitchFamily="34" charset="0"/>
                        <a:buChar char="•"/>
                      </a:pPr>
                      <a:r>
                        <a:rPr kumimoji="0" lang="en-GB" sz="1050" kern="1200" dirty="0">
                          <a:latin typeface="Century Gothic" pitchFamily="34" charset="0"/>
                        </a:rPr>
                        <a:t>Can they</a:t>
                      </a:r>
                      <a:r>
                        <a:rPr kumimoji="0" lang="en-GB" sz="1050" kern="1200" baseline="0" dirty="0">
                          <a:latin typeface="Century Gothic" pitchFamily="34" charset="0"/>
                        </a:rPr>
                        <a:t> explain the role that Britain has had in spreading Christian values across the world?</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50" baseline="0" dirty="0">
                          <a:latin typeface="Century Gothic" pitchFamily="34" charset="0"/>
                        </a:rPr>
                        <a:t>Can they begin to appreciate that parliament has made major decisions for a long period of time?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50" baseline="0" dirty="0">
                          <a:latin typeface="Century Gothic" pitchFamily="34" charset="0"/>
                        </a:rPr>
                        <a:t>Do they appreciate that significant events in history have helped shape the country we have today?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sz="1050" baseline="0" dirty="0">
                          <a:latin typeface="Century Gothic" pitchFamily="34" charset="0"/>
                        </a:rPr>
                        <a:t>Do they have a good understanding as to how crime and punishment has changed over the years?</a:t>
                      </a:r>
                      <a:endParaRPr lang="en-GB" sz="1050" dirty="0">
                        <a:latin typeface="Century Gothic" pitchFamily="34" charset="0"/>
                      </a:endParaRPr>
                    </a:p>
                  </a:txBody>
                  <a:tcPr marT="45713" marB="45713"/>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100" kern="1200" dirty="0">
                          <a:latin typeface="Century Gothic" pitchFamily="34" charset="0"/>
                        </a:rPr>
                        <a:t>Can they test out a hypothesis in order to answer a question? </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100" kern="1200" dirty="0">
                          <a:latin typeface="Century Gothic" pitchFamily="34" charset="0"/>
                        </a:rPr>
                        <a:t>Do they appreciate how historical artefacts have helped</a:t>
                      </a:r>
                      <a:r>
                        <a:rPr kumimoji="0" lang="en-GB" sz="1100" kern="1200" baseline="0" dirty="0">
                          <a:latin typeface="Century Gothic" pitchFamily="34" charset="0"/>
                        </a:rPr>
                        <a:t> us</a:t>
                      </a:r>
                      <a:r>
                        <a:rPr kumimoji="0" lang="en-GB" sz="1100" kern="1200" dirty="0">
                          <a:latin typeface="Century Gothic" pitchFamily="34" charset="0"/>
                        </a:rPr>
                        <a:t> understand more about British lives in the</a:t>
                      </a:r>
                      <a:r>
                        <a:rPr kumimoji="0" lang="en-GB" sz="1100" kern="1200" baseline="0" dirty="0">
                          <a:latin typeface="Century Gothic" pitchFamily="34" charset="0"/>
                        </a:rPr>
                        <a:t> </a:t>
                      </a:r>
                      <a:r>
                        <a:rPr kumimoji="0" lang="en-GB" sz="1100" kern="1200" dirty="0">
                          <a:latin typeface="Century Gothic" pitchFamily="34" charset="0"/>
                        </a:rPr>
                        <a:t>present and past?</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endParaRPr kumimoji="0" lang="en-GB" sz="1100" kern="1200" dirty="0">
                        <a:latin typeface="Century Gothic" pitchFamily="34" charset="0"/>
                      </a:endParaRPr>
                    </a:p>
                    <a:p>
                      <a:pPr marL="171450" indent="-171450">
                        <a:buFont typeface="Arial" pitchFamily="34" charset="0"/>
                        <a:buChar char="•"/>
                      </a:pPr>
                      <a:endParaRPr lang="en-GB" sz="1100" dirty="0">
                        <a:latin typeface="Century Gothic" pitchFamily="34" charset="0"/>
                      </a:endParaRPr>
                    </a:p>
                  </a:txBody>
                  <a:tcPr marT="45713" marB="45713"/>
                </a:tc>
                <a:extLst>
                  <a:ext uri="{0D108BD9-81ED-4DB2-BD59-A6C34878D82A}">
                    <a16:rowId xmlns:a16="http://schemas.microsoft.com/office/drawing/2014/main" val="10003"/>
                  </a:ext>
                </a:extLst>
              </a:tr>
              <a:tr h="261862">
                <a:tc gridSpan="3">
                  <a:txBody>
                    <a:bodyPr/>
                    <a:lstStyle/>
                    <a:p>
                      <a:pPr algn="ctr">
                        <a:buFont typeface="Arial" pitchFamily="34" charset="0"/>
                        <a:buNone/>
                      </a:pPr>
                      <a:r>
                        <a:rPr lang="en-GB" sz="1400" b="1" dirty="0">
                          <a:latin typeface="Century Gothic" pitchFamily="34" charset="0"/>
                        </a:rPr>
                        <a:t>Year 5 (Challenging)</a:t>
                      </a:r>
                    </a:p>
                  </a:txBody>
                  <a:tcPr marT="45713" marB="45713" anchor="ctr"/>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1450" indent="-171450">
                        <a:buFont typeface="Arial" pitchFamily="34" charset="0"/>
                        <a:buChar char="•"/>
                      </a:pPr>
                      <a:r>
                        <a:rPr lang="en-GB" sz="1100" dirty="0">
                          <a:latin typeface="Century Gothic" pitchFamily="34" charset="0"/>
                        </a:rPr>
                        <a:t>Can they create timelines which outline the development of specific features, such as medicine, weaponry, transport etc.</a:t>
                      </a:r>
                      <a:endParaRPr lang="en-GB" sz="1100" dirty="0">
                        <a:solidFill>
                          <a:schemeClr val="tx1"/>
                        </a:solidFill>
                        <a:latin typeface="Century Gothic" pitchFamily="34" charset="0"/>
                      </a:endParaRPr>
                    </a:p>
                  </a:txBody>
                  <a:tcPr marT="45713" marB="45713"/>
                </a:tc>
                <a:tc>
                  <a:txBody>
                    <a:bodyPr/>
                    <a:lstStyle/>
                    <a:p>
                      <a:pPr marL="171450" indent="-171450">
                        <a:buFont typeface="Arial" pitchFamily="34" charset="0"/>
                        <a:buChar char="•"/>
                      </a:pPr>
                      <a:r>
                        <a:rPr lang="en-GB" sz="1050" baseline="0" dirty="0">
                          <a:latin typeface="Century Gothic" pitchFamily="34" charset="0"/>
                        </a:rPr>
                        <a:t>Do they appreciate how plagues and other major events have created huge differences to the way medicines and health care was looked at?</a:t>
                      </a:r>
                    </a:p>
                    <a:p>
                      <a:pPr marL="171450" indent="-171450">
                        <a:buFont typeface="Arial" pitchFamily="34" charset="0"/>
                        <a:buChar char="•"/>
                      </a:pPr>
                      <a:endParaRPr lang="en-GB" sz="1050" baseline="0" dirty="0">
                        <a:latin typeface="Century Gothic" pitchFamily="34" charset="0"/>
                      </a:endParaRPr>
                    </a:p>
                  </a:txBody>
                  <a:tcPr marT="45713" marB="45713"/>
                </a:tc>
                <a:tc>
                  <a:txBody>
                    <a:bodyPr/>
                    <a:lstStyle/>
                    <a:p>
                      <a:pPr marL="171450" indent="-171450">
                        <a:buFont typeface="Arial" pitchFamily="34" charset="0"/>
                        <a:buChar char="•"/>
                      </a:pPr>
                      <a:r>
                        <a:rPr lang="en-GB" sz="1100" dirty="0">
                          <a:latin typeface="Century Gothic" pitchFamily="34" charset="0"/>
                        </a:rPr>
                        <a:t>Can they</a:t>
                      </a:r>
                      <a:r>
                        <a:rPr lang="en-GB" sz="1100" baseline="0" dirty="0">
                          <a:latin typeface="Century Gothic" pitchFamily="34" charset="0"/>
                        </a:rPr>
                        <a:t> </a:t>
                      </a:r>
                      <a:r>
                        <a:rPr lang="en-GB" sz="1100" dirty="0">
                          <a:latin typeface="Century Gothic" pitchFamily="34" charset="0"/>
                        </a:rPr>
                        <a:t>research the life of one person who has had an</a:t>
                      </a:r>
                      <a:r>
                        <a:rPr lang="en-GB" sz="1100" baseline="0" dirty="0">
                          <a:latin typeface="Century Gothic" pitchFamily="34" charset="0"/>
                        </a:rPr>
                        <a:t> influence  on the way Great Britain is divided into four separate countries?</a:t>
                      </a:r>
                      <a:endParaRPr lang="en-GB" sz="1100" dirty="0">
                        <a:latin typeface="Century Gothic" pitchFamily="34" charset="0"/>
                      </a:endParaRPr>
                    </a:p>
                  </a:txBody>
                  <a:tcPr marT="45713" marB="45713"/>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C5E880E9-2F86-4CDD-96B2-ED8EAC9C5899}"/>
              </a:ext>
            </a:extLst>
          </p:cNvPr>
          <p:cNvSpPr>
            <a:spLocks noGrp="1"/>
          </p:cNvSpPr>
          <p:nvPr>
            <p:ph type="ftr" sz="quarter" idx="11"/>
          </p:nvPr>
        </p:nvSpPr>
        <p:spPr/>
        <p:txBody>
          <a:bodyPr/>
          <a:lstStyle/>
          <a:p>
            <a:r>
              <a:rPr lang="en-GB"/>
              <a:t>(c) Focus Education Ltd</a:t>
            </a:r>
          </a:p>
        </p:txBody>
      </p:sp>
      <p:sp>
        <p:nvSpPr>
          <p:cNvPr id="5"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0520024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823040009"/>
              </p:ext>
            </p:extLst>
          </p:nvPr>
        </p:nvGraphicFramePr>
        <p:xfrm>
          <a:off x="251520" y="503512"/>
          <a:ext cx="8640960" cy="5850976"/>
        </p:xfrm>
        <a:graphic>
          <a:graphicData uri="http://schemas.openxmlformats.org/drawingml/2006/table">
            <a:tbl>
              <a:tblPr firstRow="1" bandRow="1">
                <a:tableStyleId>{5C22544A-7EE6-4342-B048-85BDC9FD1C3A}</a:tableStyleId>
              </a:tblPr>
              <a:tblGrid>
                <a:gridCol w="2880320">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2880320">
                  <a:extLst>
                    <a:ext uri="{9D8B030D-6E8A-4147-A177-3AD203B41FA5}">
                      <a16:colId xmlns:a16="http://schemas.microsoft.com/office/drawing/2014/main" val="20002"/>
                    </a:ext>
                  </a:extLst>
                </a:gridCol>
              </a:tblGrid>
              <a:tr h="370840">
                <a:tc grid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000" dirty="0">
                          <a:latin typeface="Century Gothic" pitchFamily="34" charset="0"/>
                        </a:rPr>
                        <a:t>Knowledge, Skills and Understanding  breakdown for</a:t>
                      </a:r>
                      <a:r>
                        <a:rPr lang="en-GB" sz="2000" baseline="0" dirty="0">
                          <a:latin typeface="Century Gothic" pitchFamily="34" charset="0"/>
                        </a:rPr>
                        <a:t> </a:t>
                      </a:r>
                    </a:p>
                    <a:p>
                      <a:pPr algn="ctr"/>
                      <a:r>
                        <a:rPr lang="en-GB" sz="2000" dirty="0">
                          <a:latin typeface="Century Gothic" pitchFamily="34" charset="0"/>
                        </a:rPr>
                        <a:t>History</a:t>
                      </a:r>
                      <a:endParaRPr lang="en-GB" sz="2000" dirty="0">
                        <a:solidFill>
                          <a:schemeClr val="bg1"/>
                        </a:solidFill>
                        <a:latin typeface="Century Gothic" pitchFamily="34" charset="0"/>
                      </a:endParaRPr>
                    </a:p>
                  </a:txBody>
                  <a:tcPr marT="45713" marB="45713"/>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000"/>
                  </a:ext>
                </a:extLst>
              </a:tr>
              <a:tr h="260518">
                <a:tc gridSpan="3">
                  <a:txBody>
                    <a:bodyPr/>
                    <a:lstStyle/>
                    <a:p>
                      <a:pPr algn="ctr">
                        <a:buFont typeface="Arial" pitchFamily="34" charset="0"/>
                        <a:buNone/>
                      </a:pPr>
                      <a:r>
                        <a:rPr lang="en-GB" sz="1400" b="1" dirty="0">
                          <a:latin typeface="Century Gothic" pitchFamily="34" charset="0"/>
                        </a:rPr>
                        <a:t>Year</a:t>
                      </a:r>
                      <a:r>
                        <a:rPr lang="en-GB" sz="1400" b="1" baseline="0" dirty="0">
                          <a:latin typeface="Century Gothic" pitchFamily="34" charset="0"/>
                        </a:rPr>
                        <a:t> 6</a:t>
                      </a:r>
                      <a:endParaRPr lang="en-GB" sz="1400" b="1" dirty="0">
                        <a:latin typeface="Century Gothic" pitchFamily="34" charset="0"/>
                      </a:endParaRPr>
                    </a:p>
                  </a:txBody>
                  <a:tcPr marL="68580" marR="68580" marT="0" marB="0" anchor="ctr"/>
                </a:tc>
                <a:tc hMerge="1">
                  <a:txBody>
                    <a:bodyPr/>
                    <a:lstStyle/>
                    <a:p>
                      <a:pPr algn="ctr">
                        <a:spcAft>
                          <a:spcPts val="0"/>
                        </a:spcAft>
                      </a:pPr>
                      <a:endParaRPr lang="en-GB" sz="1400" dirty="0">
                        <a:latin typeface="Calibri"/>
                        <a:ea typeface="Times New Roman"/>
                        <a:cs typeface="Times New Roman"/>
                      </a:endParaRPr>
                    </a:p>
                  </a:txBody>
                  <a:tcPr marL="68580" marR="68580" marT="0" marB="0"/>
                </a:tc>
                <a:tc hMerge="1">
                  <a:txBody>
                    <a:bodyPr/>
                    <a:lstStyle/>
                    <a:p>
                      <a:pPr algn="ctr">
                        <a:spcAft>
                          <a:spcPts val="0"/>
                        </a:spcAft>
                      </a:pPr>
                      <a:endParaRPr lang="en-GB" sz="1400" dirty="0">
                        <a:latin typeface="Calibri"/>
                        <a:ea typeface="Times New Roman"/>
                        <a:cs typeface="Times New Roman"/>
                      </a:endParaRPr>
                    </a:p>
                  </a:txBody>
                  <a:tcPr marL="68580" marR="68580" marT="0" marB="0"/>
                </a:tc>
                <a:extLst>
                  <a:ext uri="{0D108BD9-81ED-4DB2-BD59-A6C34878D82A}">
                    <a16:rowId xmlns:a16="http://schemas.microsoft.com/office/drawing/2014/main" val="10001"/>
                  </a:ext>
                </a:extLst>
              </a:tr>
              <a:tr h="370840">
                <a:tc>
                  <a:txBody>
                    <a:bodyPr/>
                    <a:lstStyle/>
                    <a:p>
                      <a:pPr algn="ctr">
                        <a:spcAft>
                          <a:spcPts val="0"/>
                        </a:spcAft>
                      </a:pPr>
                      <a:r>
                        <a:rPr lang="en-GB" sz="1400" b="1" dirty="0">
                          <a:latin typeface="Century Gothic" pitchFamily="34" charset="0"/>
                        </a:rPr>
                        <a:t>Chronological understanding</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Knowledge and interpretation</a:t>
                      </a:r>
                      <a:endParaRPr lang="en-GB" sz="1400" b="1" dirty="0">
                        <a:latin typeface="Century Gothic" pitchFamily="34" charset="0"/>
                        <a:ea typeface="Times New Roman"/>
                        <a:cs typeface="Times New Roman"/>
                      </a:endParaRPr>
                    </a:p>
                  </a:txBody>
                  <a:tcPr marL="68580" marR="68580" marT="0" marB="0" anchor="ctr"/>
                </a:tc>
                <a:tc>
                  <a:txBody>
                    <a:bodyPr/>
                    <a:lstStyle/>
                    <a:p>
                      <a:pPr algn="ctr">
                        <a:spcAft>
                          <a:spcPts val="0"/>
                        </a:spcAft>
                      </a:pPr>
                      <a:r>
                        <a:rPr lang="en-GB" sz="1400" b="1" dirty="0">
                          <a:latin typeface="Century Gothic" pitchFamily="34" charset="0"/>
                        </a:rPr>
                        <a:t>Historical enquiry</a:t>
                      </a:r>
                      <a:endParaRPr lang="en-GB" sz="1400" b="1" dirty="0">
                        <a:latin typeface="Century Gothic" pitchFamily="34" charset="0"/>
                        <a:ea typeface="Times New Roman"/>
                        <a:cs typeface="Times New Roman"/>
                      </a:endParaRPr>
                    </a:p>
                  </a:txBody>
                  <a:tcPr marL="68580" marR="68580" marT="0" marB="0" anchor="ctr"/>
                </a:tc>
                <a:extLst>
                  <a:ext uri="{0D108BD9-81ED-4DB2-BD59-A6C34878D82A}">
                    <a16:rowId xmlns:a16="http://schemas.microsoft.com/office/drawing/2014/main" val="10002"/>
                  </a:ext>
                </a:extLst>
              </a:tr>
              <a:tr h="370840">
                <a:tc>
                  <a:txBody>
                    <a:bodyPr/>
                    <a:lstStyle/>
                    <a:p>
                      <a:pPr marL="171450" lvl="0" indent="-171450">
                        <a:buFont typeface="Arial" pitchFamily="34" charset="0"/>
                        <a:buChar char="•"/>
                      </a:pPr>
                      <a:r>
                        <a:rPr kumimoji="0" lang="en-GB" sz="1100" kern="1200" dirty="0">
                          <a:latin typeface="Century Gothic" pitchFamily="34" charset="0"/>
                        </a:rPr>
                        <a:t>Can they say where a period of history fits on a timeline?</a:t>
                      </a:r>
                    </a:p>
                    <a:p>
                      <a:pPr marL="171450" indent="-171450">
                        <a:buFont typeface="Arial" pitchFamily="34" charset="0"/>
                        <a:buChar char="•"/>
                      </a:pPr>
                      <a:r>
                        <a:rPr kumimoji="0" lang="en-GB" sz="1100" kern="1200" dirty="0">
                          <a:latin typeface="Century Gothic" pitchFamily="34" charset="0"/>
                        </a:rPr>
                        <a:t>Can they place a specific event on a timeline by decade?</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100" kern="1200" dirty="0">
                          <a:latin typeface="Century Gothic" pitchFamily="34" charset="0"/>
                        </a:rPr>
                        <a:t>Can they place features of historical events and people from past societies and periods in a chronological framework?</a:t>
                      </a:r>
                    </a:p>
                    <a:p>
                      <a:pPr marL="171450" indent="-171450">
                        <a:buFont typeface="Arial" pitchFamily="34" charset="0"/>
                        <a:buChar char="•"/>
                      </a:pPr>
                      <a:endParaRPr lang="en-GB" sz="1100" dirty="0">
                        <a:latin typeface="Century Gothic" pitchFamily="34" charset="0"/>
                      </a:endParaRPr>
                    </a:p>
                  </a:txBody>
                  <a:tcPr marT="45713" marB="45713"/>
                </a:tc>
                <a:tc>
                  <a:txBody>
                    <a:bodyPr/>
                    <a:lstStyle/>
                    <a:p>
                      <a:pPr marL="171450" lvl="0" indent="-171450">
                        <a:buFont typeface="Arial" pitchFamily="34" charset="0"/>
                        <a:buChar char="•"/>
                      </a:pPr>
                      <a:r>
                        <a:rPr kumimoji="0" lang="en-GB" sz="1000" kern="1200" dirty="0">
                          <a:latin typeface="Century Gothic" pitchFamily="34" charset="0"/>
                        </a:rPr>
                        <a:t>Can they summarise the main events from a specific period in history,</a:t>
                      </a:r>
                      <a:r>
                        <a:rPr kumimoji="0" lang="en-GB" sz="1000" kern="1200" baseline="0" dirty="0">
                          <a:latin typeface="Century Gothic" pitchFamily="34" charset="0"/>
                        </a:rPr>
                        <a:t> explaining the order in which key events happened</a:t>
                      </a:r>
                      <a:r>
                        <a:rPr kumimoji="0" lang="en-GB" sz="1000" kern="1200" dirty="0">
                          <a:latin typeface="Century Gothic" pitchFamily="34" charset="0"/>
                        </a:rPr>
                        <a:t>?</a:t>
                      </a:r>
                    </a:p>
                    <a:p>
                      <a:pPr marL="171450" lvl="0" indent="-171450">
                        <a:buFont typeface="Arial" pitchFamily="34" charset="0"/>
                        <a:buChar char="•"/>
                      </a:pPr>
                      <a:r>
                        <a:rPr kumimoji="0" lang="en-GB" sz="1000" kern="1200" dirty="0">
                          <a:latin typeface="Century Gothic" pitchFamily="34" charset="0"/>
                        </a:rPr>
                        <a:t>Can they summarise how Britain has </a:t>
                      </a:r>
                      <a:r>
                        <a:rPr kumimoji="0" lang="en-GB" sz="1000" kern="1200" baseline="0" dirty="0">
                          <a:latin typeface="Century Gothic" pitchFamily="34" charset="0"/>
                        </a:rPr>
                        <a:t> had a major influence on world history?</a:t>
                      </a:r>
                    </a:p>
                    <a:p>
                      <a:pPr marL="171450" lvl="0" indent="-171450">
                        <a:buFont typeface="Arial" pitchFamily="34" charset="0"/>
                        <a:buChar char="•"/>
                      </a:pPr>
                      <a:r>
                        <a:rPr kumimoji="0" lang="en-GB" sz="1000" kern="1200" baseline="0" dirty="0">
                          <a:latin typeface="Century Gothic" pitchFamily="34" charset="0"/>
                        </a:rPr>
                        <a:t>Can they summarise what Britain may have learned from other countries and civilizations through time gone by and more recently?</a:t>
                      </a:r>
                    </a:p>
                    <a:p>
                      <a:pPr marL="171450" lvl="0" indent="-171450">
                        <a:buFont typeface="Arial" pitchFamily="34" charset="0"/>
                        <a:buChar char="•"/>
                      </a:pPr>
                      <a:r>
                        <a:rPr kumimoji="0" lang="en-GB" sz="1000" kern="1200" dirty="0">
                          <a:latin typeface="Century Gothic" pitchFamily="34" charset="0"/>
                        </a:rPr>
                        <a:t>Can they describe features of historical events and people from past societies and periods they have studied?</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00" kern="1200" dirty="0">
                          <a:latin typeface="Century Gothic" pitchFamily="34" charset="0"/>
                        </a:rPr>
                        <a:t>Can they recognise and describe differences and similarities/ changes and continuity between</a:t>
                      </a:r>
                      <a:r>
                        <a:rPr kumimoji="0" lang="en-GB" sz="1000" kern="1200" baseline="0" dirty="0">
                          <a:latin typeface="Century Gothic" pitchFamily="34" charset="0"/>
                        </a:rPr>
                        <a:t> different periods of history</a:t>
                      </a:r>
                      <a:r>
                        <a:rPr kumimoji="0" lang="en-GB" sz="1000" kern="1200" dirty="0">
                          <a:latin typeface="Century Gothic" pitchFamily="34" charset="0"/>
                        </a:rPr>
                        <a:t>?</a:t>
                      </a:r>
                      <a:endParaRPr kumimoji="0" lang="en-GB" sz="1000" kern="1200" dirty="0">
                        <a:solidFill>
                          <a:schemeClr val="dk1"/>
                        </a:solidFill>
                        <a:latin typeface="Century Gothic" pitchFamily="34" charset="0"/>
                        <a:ea typeface="+mn-ea"/>
                        <a:cs typeface="+mn-cs"/>
                      </a:endParaRPr>
                    </a:p>
                  </a:txBody>
                  <a:tcPr marT="45713" marB="45713"/>
                </a:tc>
                <a:tc>
                  <a:txBody>
                    <a:bodyPr/>
                    <a:lstStyle/>
                    <a:p>
                      <a:pPr marL="171450" lvl="0" indent="-171450">
                        <a:buFont typeface="Arial" pitchFamily="34" charset="0"/>
                        <a:buChar char="•"/>
                      </a:pPr>
                      <a:r>
                        <a:rPr kumimoji="0" lang="en-GB" sz="1100" kern="1200" dirty="0">
                          <a:latin typeface="Century Gothic" pitchFamily="34" charset="0"/>
                        </a:rPr>
                        <a:t>Can they look at two different versions and say how the author may be attempting to persuade or give a specific viewpoint?</a:t>
                      </a:r>
                    </a:p>
                    <a:p>
                      <a:pPr marL="171450" indent="-171450">
                        <a:buFont typeface="Arial" pitchFamily="34" charset="0"/>
                        <a:buChar char="•"/>
                      </a:pPr>
                      <a:r>
                        <a:rPr kumimoji="0" lang="en-GB" sz="1100" kern="1200" dirty="0">
                          <a:latin typeface="Century Gothic" pitchFamily="34" charset="0"/>
                        </a:rPr>
                        <a:t>Can they identify and explain their understanding of propaganda?</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100" kern="1200" dirty="0">
                          <a:latin typeface="Century Gothic" pitchFamily="34" charset="0"/>
                        </a:rPr>
                        <a:t>Can they describe a</a:t>
                      </a:r>
                      <a:r>
                        <a:rPr kumimoji="0" lang="en-GB" sz="1100" kern="1200" baseline="0" dirty="0">
                          <a:latin typeface="Century Gothic" pitchFamily="34" charset="0"/>
                        </a:rPr>
                        <a:t> key event</a:t>
                      </a:r>
                      <a:r>
                        <a:rPr kumimoji="0" lang="en-GB" sz="1100" kern="1200" dirty="0">
                          <a:latin typeface="Century Gothic" pitchFamily="34" charset="0"/>
                        </a:rPr>
                        <a:t> from Britain’s past using a range of evidence from different sources?</a:t>
                      </a:r>
                      <a:endParaRPr lang="en-GB" sz="1100" dirty="0">
                        <a:latin typeface="Century Gothic" pitchFamily="34" charset="0"/>
                      </a:endParaRPr>
                    </a:p>
                  </a:txBody>
                  <a:tcPr marT="45713" marB="45713"/>
                </a:tc>
                <a:extLst>
                  <a:ext uri="{0D108BD9-81ED-4DB2-BD59-A6C34878D82A}">
                    <a16:rowId xmlns:a16="http://schemas.microsoft.com/office/drawing/2014/main" val="10003"/>
                  </a:ext>
                </a:extLst>
              </a:tr>
              <a:tr h="261862">
                <a:tc gridSpan="3">
                  <a:txBody>
                    <a:bodyPr/>
                    <a:lstStyle/>
                    <a:p>
                      <a:pPr algn="ctr">
                        <a:buFont typeface="Arial" pitchFamily="34" charset="0"/>
                        <a:buNone/>
                      </a:pPr>
                      <a:r>
                        <a:rPr lang="en-GB" sz="1400" b="1" dirty="0">
                          <a:latin typeface="Century Gothic" pitchFamily="34" charset="0"/>
                        </a:rPr>
                        <a:t>Year 6 (Challenging)</a:t>
                      </a:r>
                    </a:p>
                  </a:txBody>
                  <a:tcPr marT="45713" marB="45713"/>
                </a:tc>
                <a:tc hMerge="1">
                  <a:txBody>
                    <a:bodyPr/>
                    <a:lstStyle/>
                    <a:p>
                      <a:pPr>
                        <a:buFont typeface="Arial" pitchFamily="34" charset="0"/>
                        <a:buChar char="•"/>
                      </a:pPr>
                      <a:endParaRPr lang="en-GB" sz="1400" dirty="0">
                        <a:latin typeface="+mn-lt"/>
                      </a:endParaRPr>
                    </a:p>
                  </a:txBody>
                  <a:tcPr marT="45713" marB="45713"/>
                </a:tc>
                <a:tc hMerge="1">
                  <a:txBody>
                    <a:bodyPr/>
                    <a:lstStyle/>
                    <a:p>
                      <a:pPr>
                        <a:buFont typeface="Arial" pitchFamily="34" charset="0"/>
                        <a:buChar char="•"/>
                      </a:pPr>
                      <a:endParaRPr lang="en-GB" sz="1400" dirty="0">
                        <a:latin typeface="+mn-lt"/>
                      </a:endParaRPr>
                    </a:p>
                  </a:txBody>
                  <a:tcPr marT="45713" marB="45713"/>
                </a:tc>
                <a:extLst>
                  <a:ext uri="{0D108BD9-81ED-4DB2-BD59-A6C34878D82A}">
                    <a16:rowId xmlns:a16="http://schemas.microsoft.com/office/drawing/2014/main" val="10004"/>
                  </a:ext>
                </a:extLst>
              </a:tr>
              <a:tr h="370840">
                <a:tc>
                  <a:txBody>
                    <a:bodyPr/>
                    <a:lstStyle/>
                    <a:p>
                      <a:pPr marL="171450" indent="-171450">
                        <a:buFont typeface="Arial" pitchFamily="34" charset="0"/>
                        <a:buChar char="•"/>
                      </a:pPr>
                      <a:r>
                        <a:rPr lang="en-GB" sz="1100" dirty="0">
                          <a:latin typeface="Century Gothic" pitchFamily="34" charset="0"/>
                        </a:rPr>
                        <a:t>Do they appreciate that some ancient civilizations showed greater</a:t>
                      </a:r>
                      <a:r>
                        <a:rPr lang="en-GB" sz="1100" baseline="0" dirty="0">
                          <a:latin typeface="Century Gothic" pitchFamily="34" charset="0"/>
                        </a:rPr>
                        <a:t> advancements than people who lived centuries after them? </a:t>
                      </a:r>
                      <a:endParaRPr lang="en-GB" sz="1100" dirty="0">
                        <a:solidFill>
                          <a:schemeClr val="tx1"/>
                        </a:solidFill>
                        <a:latin typeface="Century Gothic" pitchFamily="34" charset="0"/>
                      </a:endParaRPr>
                    </a:p>
                  </a:txBody>
                  <a:tcPr marT="45713" marB="45713"/>
                </a:tc>
                <a:tc>
                  <a:txBody>
                    <a:bodyPr/>
                    <a:lstStyle/>
                    <a:p>
                      <a:pPr marL="171450" indent="-171450">
                        <a:buFont typeface="Arial" pitchFamily="34" charset="0"/>
                        <a:buChar char="•"/>
                      </a:pPr>
                      <a:r>
                        <a:rPr kumimoji="0" lang="en-GB" sz="1050" kern="1200" dirty="0">
                          <a:latin typeface="Century Gothic" pitchFamily="34" charset="0"/>
                        </a:rPr>
                        <a:t>Can they suggest relationships between causes in history?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50" kern="1200" baseline="0" dirty="0">
                          <a:latin typeface="Century Gothic" pitchFamily="34" charset="0"/>
                        </a:rPr>
                        <a:t>Can they appreciate how Britain once had an Empire and how that has helped or hindered our relationship with a number of countries today?</a:t>
                      </a:r>
                    </a:p>
                    <a:p>
                      <a:pPr marL="171450" marR="0" lvl="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kumimoji="0" lang="en-GB" sz="1050" kern="1200" baseline="0" dirty="0">
                          <a:latin typeface="Century Gothic" pitchFamily="34" charset="0"/>
                        </a:rPr>
                        <a:t>Can they trace the main events that define Britain’s  journey from a mono to a multi-cultural society?</a:t>
                      </a:r>
                      <a:endParaRPr kumimoji="0" lang="en-GB" sz="1050" kern="1200" dirty="0">
                        <a:solidFill>
                          <a:schemeClr val="dk1"/>
                        </a:solidFill>
                        <a:latin typeface="Century Gothic" pitchFamily="34" charset="0"/>
                        <a:ea typeface="+mn-ea"/>
                        <a:cs typeface="+mn-cs"/>
                      </a:endParaRPr>
                    </a:p>
                  </a:txBody>
                  <a:tcPr marL="91439" marR="91439" marT="45700" marB="45700"/>
                </a:tc>
                <a:tc>
                  <a:txBody>
                    <a:bodyPr/>
                    <a:lstStyle/>
                    <a:p>
                      <a:pPr marL="171450" lvl="0" indent="-171450">
                        <a:buFont typeface="Arial" pitchFamily="34" charset="0"/>
                        <a:buChar char="•"/>
                      </a:pPr>
                      <a:r>
                        <a:rPr kumimoji="0" lang="en-GB" sz="1100" kern="1200" dirty="0">
                          <a:latin typeface="Century Gothic" pitchFamily="34" charset="0"/>
                        </a:rPr>
                        <a:t>Can they suggest why there may be different interpretations of events?</a:t>
                      </a:r>
                    </a:p>
                    <a:p>
                      <a:pPr marL="171450" lvl="0" indent="-171450">
                        <a:buFont typeface="Arial" pitchFamily="34" charset="0"/>
                        <a:buChar char="•"/>
                      </a:pPr>
                      <a:r>
                        <a:rPr kumimoji="0" lang="en-GB" sz="1100" kern="1200" dirty="0">
                          <a:latin typeface="Century Gothic" pitchFamily="34" charset="0"/>
                        </a:rPr>
                        <a:t>Can they suggest why certain events, people and changes might be seen as more significant than others?</a:t>
                      </a:r>
                    </a:p>
                    <a:p>
                      <a:pPr marL="171450" indent="-171450">
                        <a:buFont typeface="Arial" pitchFamily="34" charset="0"/>
                        <a:buChar char="•"/>
                      </a:pPr>
                      <a:r>
                        <a:rPr kumimoji="0" lang="en-GB" sz="1100" kern="1200" dirty="0">
                          <a:latin typeface="Century Gothic" pitchFamily="34" charset="0"/>
                        </a:rPr>
                        <a:t>Can they pose and answer their own historical questions?</a:t>
                      </a:r>
                      <a:endParaRPr lang="en-GB" sz="1100" dirty="0">
                        <a:latin typeface="Century Gothic" pitchFamily="34" charset="0"/>
                      </a:endParaRPr>
                    </a:p>
                  </a:txBody>
                  <a:tcPr marL="91439" marR="91439" marT="45700" marB="45700"/>
                </a:tc>
                <a:extLst>
                  <a:ext uri="{0D108BD9-81ED-4DB2-BD59-A6C34878D82A}">
                    <a16:rowId xmlns:a16="http://schemas.microsoft.com/office/drawing/2014/main" val="10005"/>
                  </a:ext>
                </a:extLst>
              </a:tr>
            </a:tbl>
          </a:graphicData>
        </a:graphic>
      </p:graphicFrame>
      <p:sp>
        <p:nvSpPr>
          <p:cNvPr id="2" name="Footer Placeholder 1">
            <a:extLst>
              <a:ext uri="{FF2B5EF4-FFF2-40B4-BE49-F238E27FC236}">
                <a16:creationId xmlns:a16="http://schemas.microsoft.com/office/drawing/2014/main" id="{77309EE5-F044-4531-BF34-CBC85E8A1879}"/>
              </a:ext>
            </a:extLst>
          </p:cNvPr>
          <p:cNvSpPr>
            <a:spLocks noGrp="1"/>
          </p:cNvSpPr>
          <p:nvPr>
            <p:ph type="ftr" sz="quarter" idx="11"/>
          </p:nvPr>
        </p:nvSpPr>
        <p:spPr/>
        <p:txBody>
          <a:bodyPr/>
          <a:lstStyle/>
          <a:p>
            <a:r>
              <a:rPr lang="en-GB"/>
              <a:t>(c) Focus Education Ltd</a:t>
            </a:r>
          </a:p>
        </p:txBody>
      </p:sp>
      <p:sp>
        <p:nvSpPr>
          <p:cNvPr id="5"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18F763-0A08-4345-8DC5-041F93520593}"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78797623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6687</TotalTime>
  <Words>3464</Words>
  <Application>Microsoft Office PowerPoint</Application>
  <PresentationFormat>On-screen Show (4:3)</PresentationFormat>
  <Paragraphs>276</Paragraphs>
  <Slides>10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Arial</vt:lpstr>
      <vt:lpstr>Calibri</vt:lpstr>
      <vt:lpstr>Calibri Light</vt:lpstr>
      <vt:lpstr>Century Gothic</vt:lpstr>
      <vt:lpstr>Comic Sans MS</vt:lpstr>
      <vt:lpstr>Courier New</vt:lpstr>
      <vt:lpstr>Roboto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Subject Leadership – Geography</dc:title>
  <dc:creator>Tim Nelson</dc:creator>
  <cp:lastModifiedBy>Rudd, Sarah</cp:lastModifiedBy>
  <cp:revision>36</cp:revision>
  <dcterms:created xsi:type="dcterms:W3CDTF">2019-05-08T10:59:27Z</dcterms:created>
  <dcterms:modified xsi:type="dcterms:W3CDTF">2019-11-29T09:18:01Z</dcterms:modified>
</cp:coreProperties>
</file>