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466" r:id="rId2"/>
    <p:sldId id="467" r:id="rId3"/>
    <p:sldId id="464" r:id="rId4"/>
    <p:sldId id="465" r:id="rId5"/>
    <p:sldId id="456" r:id="rId6"/>
    <p:sldId id="457" r:id="rId7"/>
    <p:sldId id="460" r:id="rId8"/>
    <p:sldId id="461" r:id="rId9"/>
    <p:sldId id="462" r:id="rId10"/>
    <p:sldId id="463"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84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7" autoAdjust="0"/>
    <p:restoredTop sz="94660"/>
  </p:normalViewPr>
  <p:slideViewPr>
    <p:cSldViewPr snapToGrid="0">
      <p:cViewPr varScale="1">
        <p:scale>
          <a:sx n="115" d="100"/>
          <a:sy n="115" d="100"/>
        </p:scale>
        <p:origin x="15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E5502-AA08-4CF5-82E2-BC309D7688C1}" type="datetimeFigureOut">
              <a:rPr lang="en-GB" smtClean="0"/>
              <a:t>29/11/2019</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A5C2A-F50E-498B-8416-1DAB4A761A84}" type="slidenum">
              <a:rPr lang="en-GB" smtClean="0"/>
              <a:t>‹#›</a:t>
            </a:fld>
            <a:endParaRPr lang="en-GB" dirty="0"/>
          </a:p>
        </p:txBody>
      </p:sp>
    </p:spTree>
    <p:extLst>
      <p:ext uri="{BB962C8B-B14F-4D97-AF65-F5344CB8AC3E}">
        <p14:creationId xmlns:p14="http://schemas.microsoft.com/office/powerpoint/2010/main" val="415801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D370FF-C07D-4DAE-9E6E-DC492D269394}"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417384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732AFD-3BF1-42D6-95DD-3E8308BC838A}"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75305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297A09-5D6B-480F-B0D4-C03763BBD983}" type="datetime1">
              <a:rPr lang="en-GB" smtClean="0"/>
              <a:t>29/11/2019</a:t>
            </a:fld>
            <a:endParaRPr lang="en-GB" dirty="0"/>
          </a:p>
        </p:txBody>
      </p:sp>
      <p:sp>
        <p:nvSpPr>
          <p:cNvPr id="3" name="Footer Placeholder 2"/>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4" name="Slide Number Placeholder 3"/>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24679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843F91-0C34-4BEA-B6DC-111A85AFA29C}" type="datetime1">
              <a:rPr lang="en-GB" smtClean="0"/>
              <a:t>29/11/2019</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r>
              <a:rPr lang="en-GB" smtClean="0"/>
              <a:t>(c) Focus Education (UK) Ltd</a:t>
            </a:r>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3639628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1</a:t>
            </a:fld>
            <a:endParaRPr lang="en-GB" dirty="0"/>
          </a:p>
        </p:txBody>
      </p:sp>
      <p:sp>
        <p:nvSpPr>
          <p:cNvPr id="4" name="Rectangle 3"/>
          <p:cNvSpPr/>
          <p:nvPr/>
        </p:nvSpPr>
        <p:spPr>
          <a:xfrm>
            <a:off x="444731" y="633191"/>
            <a:ext cx="8254538" cy="3992375"/>
          </a:xfrm>
          <a:prstGeom prst="rect">
            <a:avLst/>
          </a:prstGeom>
        </p:spPr>
        <p:txBody>
          <a:bodyPr wrap="square">
            <a:spAutoFit/>
          </a:bodyPr>
          <a:lstStyle/>
          <a:p>
            <a:pPr>
              <a:spcBef>
                <a:spcPts val="295"/>
              </a:spcBef>
              <a:spcAft>
                <a:spcPts val="0"/>
              </a:spcAft>
            </a:pPr>
            <a:r>
              <a:rPr lang="en-GB" sz="2400" b="1" dirty="0">
                <a:solidFill>
                  <a:srgbClr val="0082C9"/>
                </a:solidFill>
                <a:latin typeface="Comic Sans MS" panose="030F0702030302020204" pitchFamily="66" charset="0"/>
                <a:ea typeface="Roboto"/>
                <a:cs typeface="Roboto"/>
              </a:rPr>
              <a:t>Learning in EYFS:</a:t>
            </a:r>
            <a:endParaRPr lang="en-GB" sz="2400" dirty="0">
              <a:latin typeface="Roboto"/>
              <a:ea typeface="Roboto"/>
              <a:cs typeface="Roboto"/>
            </a:endParaRPr>
          </a:p>
          <a:p>
            <a:pPr>
              <a:spcBef>
                <a:spcPts val="295"/>
              </a:spcBef>
              <a:spcAft>
                <a:spcPts val="0"/>
              </a:spcAft>
            </a:pPr>
            <a:r>
              <a:rPr lang="en-GB" sz="1200" b="1">
                <a:latin typeface="Comic Sans MS" panose="030F0702030302020204" pitchFamily="66" charset="0"/>
                <a:ea typeface="Roboto"/>
                <a:cs typeface="Roboto"/>
              </a:rPr>
              <a:t> </a:t>
            </a:r>
            <a:endParaRPr lang="en-GB" dirty="0">
              <a:latin typeface="Roboto"/>
              <a:ea typeface="Roboto"/>
              <a:cs typeface="Roboto"/>
            </a:endParaRPr>
          </a:p>
          <a:p>
            <a:pPr marL="67310" marR="89535"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 following document </a:t>
            </a:r>
            <a:r>
              <a:rPr lang="en-GB" sz="1600" dirty="0">
                <a:solidFill>
                  <a:srgbClr val="292526"/>
                </a:solidFill>
                <a:latin typeface="Comic Sans MS" panose="030F0702030302020204" pitchFamily="66" charset="0"/>
                <a:ea typeface="Roboto"/>
                <a:cs typeface="Roboto"/>
              </a:rPr>
              <a:t>demonstrates which early years outcomes are prerequisite skills for geography within the national curriculum. </a:t>
            </a:r>
            <a:endParaRPr lang="en-GB" sz="1600" dirty="0" smtClean="0">
              <a:solidFill>
                <a:srgbClr val="292526"/>
              </a:solidFill>
              <a:latin typeface="Comic Sans MS" panose="030F0702030302020204" pitchFamily="66" charset="0"/>
              <a:ea typeface="Roboto"/>
              <a:cs typeface="Roboto"/>
            </a:endParaRPr>
          </a:p>
          <a:p>
            <a:pPr marL="67310" marR="89535" algn="just">
              <a:lnSpc>
                <a:spcPct val="105000"/>
              </a:lnSpc>
              <a:spcBef>
                <a:spcPts val="570"/>
              </a:spcBef>
              <a:spcAft>
                <a:spcPts val="0"/>
              </a:spcAft>
            </a:pPr>
            <a:endParaRPr lang="en-GB" sz="1600" dirty="0" smtClean="0">
              <a:solidFill>
                <a:srgbClr val="292526"/>
              </a:solidFill>
              <a:latin typeface="Comic Sans MS" panose="030F0702030302020204" pitchFamily="66" charset="0"/>
              <a:ea typeface="Roboto"/>
              <a:cs typeface="Roboto"/>
            </a:endParaRPr>
          </a:p>
          <a:p>
            <a:pPr marL="67310" marR="89535"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 </a:t>
            </a:r>
            <a:r>
              <a:rPr lang="en-GB" sz="1600" dirty="0">
                <a:solidFill>
                  <a:srgbClr val="292526"/>
                </a:solidFill>
                <a:latin typeface="Comic Sans MS" panose="030F0702030302020204" pitchFamily="66" charset="0"/>
                <a:ea typeface="Roboto"/>
                <a:cs typeface="Roboto"/>
              </a:rPr>
              <a:t>table below outlines the most relevant early years outcomes from 30-50 months to ELG, brought together from different areas of the Early Years Foundation Stage, to match the programme of study for geography</a:t>
            </a:r>
            <a:r>
              <a:rPr lang="en-GB" sz="1600" dirty="0" smtClean="0">
                <a:solidFill>
                  <a:srgbClr val="292526"/>
                </a:solidFill>
                <a:latin typeface="Comic Sans MS" panose="030F0702030302020204" pitchFamily="66" charset="0"/>
                <a:ea typeface="Roboto"/>
                <a:cs typeface="Roboto"/>
              </a:rPr>
              <a:t>.</a:t>
            </a:r>
          </a:p>
          <a:p>
            <a:pPr marL="67310" marR="89535" algn="just">
              <a:lnSpc>
                <a:spcPct val="105000"/>
              </a:lnSpc>
              <a:spcBef>
                <a:spcPts val="570"/>
              </a:spcBef>
              <a:spcAft>
                <a:spcPts val="0"/>
              </a:spcAft>
            </a:pPr>
            <a:endParaRPr lang="en-GB" sz="1600" dirty="0">
              <a:latin typeface="Roboto"/>
              <a:ea typeface="Roboto"/>
              <a:cs typeface="Roboto"/>
            </a:endParaRPr>
          </a:p>
          <a:p>
            <a:pPr marL="67310" algn="just">
              <a:spcBef>
                <a:spcPts val="570"/>
              </a:spcBef>
              <a:spcAft>
                <a:spcPts val="0"/>
              </a:spcAft>
            </a:pPr>
            <a:r>
              <a:rPr lang="en-GB" sz="1600" dirty="0">
                <a:solidFill>
                  <a:srgbClr val="292526"/>
                </a:solidFill>
                <a:latin typeface="Comic Sans MS" panose="030F0702030302020204" pitchFamily="66" charset="0"/>
                <a:ea typeface="Roboto"/>
                <a:cs typeface="Roboto"/>
              </a:rPr>
              <a:t>The most relevant early years outcomes for geography are taken from the following areas of learning:</a:t>
            </a:r>
            <a:endParaRPr lang="en-GB" sz="1600" dirty="0">
              <a:latin typeface="Roboto"/>
              <a:ea typeface="Roboto"/>
              <a:cs typeface="Roboto"/>
            </a:endParaRPr>
          </a:p>
          <a:p>
            <a:pPr marL="67310" algn="just">
              <a:spcBef>
                <a:spcPts val="570"/>
              </a:spcBef>
              <a:spcAft>
                <a:spcPts val="0"/>
              </a:spcAft>
            </a:pPr>
            <a:r>
              <a:rPr lang="en-GB" sz="1600" dirty="0">
                <a:latin typeface="Comic Sans MS" panose="030F0702030302020204" pitchFamily="66" charset="0"/>
                <a:ea typeface="Roboto"/>
                <a:cs typeface="Roboto"/>
              </a:rPr>
              <a:t> </a:t>
            </a:r>
            <a:endParaRPr lang="en-GB" sz="1600" dirty="0">
              <a:latin typeface="Roboto"/>
              <a:ea typeface="Roboto"/>
              <a:cs typeface="Roboto"/>
            </a:endParaRPr>
          </a:p>
          <a:p>
            <a:pPr marL="342900" lvl="0" indent="-342900">
              <a:spcBef>
                <a:spcPts val="365"/>
              </a:spcBef>
              <a:spcAft>
                <a:spcPts val="0"/>
              </a:spcAft>
              <a:buClr>
                <a:srgbClr val="231F20"/>
              </a:buClr>
              <a:buSzPts val="1100"/>
              <a:buFont typeface="Roboto"/>
              <a:buChar char="•"/>
              <a:tabLst>
                <a:tab pos="571500" algn="l"/>
              </a:tabLst>
            </a:pPr>
            <a:r>
              <a:rPr lang="en-GB" sz="1600" spc="-60" dirty="0">
                <a:solidFill>
                  <a:srgbClr val="231F20"/>
                </a:solidFill>
                <a:latin typeface="Comic Sans MS" panose="030F0702030302020204" pitchFamily="66" charset="0"/>
                <a:ea typeface="Roboto"/>
                <a:cs typeface="Roboto"/>
              </a:rPr>
              <a:t>Understanding the</a:t>
            </a:r>
            <a:r>
              <a:rPr lang="en-GB" sz="1600" spc="-120"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World</a:t>
            </a:r>
            <a:endParaRPr lang="en-GB" sz="1600" spc="-60" dirty="0">
              <a:effectLst/>
              <a:latin typeface="Roboto"/>
              <a:ea typeface="Roboto"/>
              <a:cs typeface="Roboto"/>
            </a:endParaRPr>
          </a:p>
        </p:txBody>
      </p:sp>
    </p:spTree>
    <p:extLst>
      <p:ext uri="{BB962C8B-B14F-4D97-AF65-F5344CB8AC3E}">
        <p14:creationId xmlns:p14="http://schemas.microsoft.com/office/powerpoint/2010/main" val="3188604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594377017"/>
              </p:ext>
            </p:extLst>
          </p:nvPr>
        </p:nvGraphicFramePr>
        <p:xfrm>
          <a:off x="287524" y="484120"/>
          <a:ext cx="8568952" cy="5889760"/>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val="20000"/>
                    </a:ext>
                  </a:extLst>
                </a:gridCol>
                <a:gridCol w="2142238">
                  <a:extLst>
                    <a:ext uri="{9D8B030D-6E8A-4147-A177-3AD203B41FA5}">
                      <a16:colId xmlns:a16="http://schemas.microsoft.com/office/drawing/2014/main" val="20001"/>
                    </a:ext>
                  </a:extLst>
                </a:gridCol>
                <a:gridCol w="2142238">
                  <a:extLst>
                    <a:ext uri="{9D8B030D-6E8A-4147-A177-3AD203B41FA5}">
                      <a16:colId xmlns:a16="http://schemas.microsoft.com/office/drawing/2014/main" val="20002"/>
                    </a:ext>
                  </a:extLst>
                </a:gridCol>
                <a:gridCol w="2142238">
                  <a:extLst>
                    <a:ext uri="{9D8B030D-6E8A-4147-A177-3AD203B41FA5}">
                      <a16:colId xmlns:a16="http://schemas.microsoft.com/office/drawing/2014/main" val="20003"/>
                    </a:ext>
                  </a:extLst>
                </a:gridCol>
              </a:tblGrid>
              <a:tr h="576064">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entury Gothic" pitchFamily="34" charset="0"/>
                        </a:rPr>
                        <a:t>Knowledge, Skills and Understanding breakdown for</a:t>
                      </a:r>
                      <a:r>
                        <a:rPr lang="en-GB" sz="1600" baseline="0" dirty="0">
                          <a:latin typeface="Century Gothic" pitchFamily="34" charset="0"/>
                        </a:rPr>
                        <a:t> </a:t>
                      </a:r>
                    </a:p>
                    <a:p>
                      <a:pPr algn="ctr">
                        <a:spcAft>
                          <a:spcPts val="0"/>
                        </a:spcAft>
                      </a:pPr>
                      <a:r>
                        <a:rPr lang="en-GB" sz="1600" dirty="0">
                          <a:latin typeface="Century Gothic" pitchFamily="34" charset="0"/>
                        </a:rPr>
                        <a:t>Geography </a:t>
                      </a:r>
                      <a:endParaRPr lang="en-GB" sz="1600" dirty="0">
                        <a:solidFill>
                          <a:schemeClr val="bg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b="1" dirty="0">
                        <a:solidFill>
                          <a:schemeClr val="tx1"/>
                        </a:solidFill>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370840">
                <a:tc gridSpan="4">
                  <a:txBody>
                    <a:bodyPr/>
                    <a:lstStyle/>
                    <a:p>
                      <a:pPr algn="ctr">
                        <a:spcAft>
                          <a:spcPts val="0"/>
                        </a:spcAft>
                      </a:pPr>
                      <a:r>
                        <a:rPr lang="en-GB" sz="1600" b="1" dirty="0">
                          <a:latin typeface="Century Gothic" pitchFamily="34" charset="0"/>
                        </a:rPr>
                        <a:t>Year 6</a:t>
                      </a:r>
                      <a:endParaRPr lang="en-GB" sz="1600" b="1" dirty="0">
                        <a:solidFill>
                          <a:schemeClr val="tx1"/>
                        </a:solidFill>
                        <a:latin typeface="Century Gothic" pitchFamily="34" charset="0"/>
                        <a:ea typeface="Times New Roman"/>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rPr>
                        <a:t>Geographical enquiry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Physical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Human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Geographical knowledge</a:t>
                      </a:r>
                      <a:endParaRPr lang="en-GB" sz="1400" b="1" dirty="0">
                        <a:solidFill>
                          <a:schemeClr val="tx1"/>
                        </a:solidFill>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1450" lvl="0" indent="-171450">
                        <a:buFont typeface="Arial" pitchFamily="34" charset="0"/>
                        <a:buChar char="•"/>
                      </a:pPr>
                      <a:r>
                        <a:rPr kumimoji="0" lang="en-GB" sz="1000" kern="1200" dirty="0">
                          <a:latin typeface="Century Gothic" pitchFamily="34" charset="0"/>
                        </a:rPr>
                        <a:t>Can they confidently explain scale and use maps with a range of scales?</a:t>
                      </a:r>
                    </a:p>
                    <a:p>
                      <a:pPr marL="171450" indent="-171450">
                        <a:buFont typeface="Arial" pitchFamily="34" charset="0"/>
                        <a:buChar char="•"/>
                      </a:pPr>
                      <a:r>
                        <a:rPr kumimoji="0" lang="en-GB" sz="1000" kern="1200" dirty="0">
                          <a:latin typeface="Century Gothic" pitchFamily="34" charset="0"/>
                        </a:rPr>
                        <a:t>Can they choose the best way to collect information needed and decide the most appropriate units of measure?</a:t>
                      </a:r>
                    </a:p>
                    <a:p>
                      <a:pPr marL="171450" lvl="0" indent="-171450">
                        <a:buFont typeface="Arial" pitchFamily="34" charset="0"/>
                        <a:buChar char="•"/>
                      </a:pPr>
                      <a:r>
                        <a:rPr kumimoji="0" lang="en-GB" sz="1000" kern="1200" dirty="0">
                          <a:latin typeface="Century Gothic" pitchFamily="34" charset="0"/>
                        </a:rPr>
                        <a:t>Can they make careful measurements and use the data?</a:t>
                      </a:r>
                    </a:p>
                    <a:p>
                      <a:pPr marL="171450" lvl="0" indent="-171450">
                        <a:buFont typeface="Arial" pitchFamily="34" charset="0"/>
                        <a:buChar char="•"/>
                      </a:pPr>
                      <a:r>
                        <a:rPr kumimoji="0" lang="en-GB" sz="1000" kern="1200" dirty="0">
                          <a:latin typeface="Century Gothic" pitchFamily="34" charset="0"/>
                        </a:rPr>
                        <a:t>Can they use OS maps to answer questions?</a:t>
                      </a:r>
                    </a:p>
                    <a:p>
                      <a:pPr marL="171450" lvl="0" indent="-171450">
                        <a:buFont typeface="Arial" pitchFamily="34" charset="0"/>
                        <a:buChar char="•"/>
                      </a:pPr>
                      <a:r>
                        <a:rPr kumimoji="0" lang="en-GB" sz="1000" kern="1200" dirty="0">
                          <a:latin typeface="Century Gothic" pitchFamily="34" charset="0"/>
                        </a:rPr>
                        <a:t>Can they use maps, aerial photos, plans and web resources to describe what a locality might be like?</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give extended description</a:t>
                      </a:r>
                      <a:r>
                        <a:rPr kumimoji="0" lang="en-GB" sz="1000" kern="1200" baseline="0" dirty="0">
                          <a:latin typeface="Century Gothic" pitchFamily="34" charset="0"/>
                        </a:rPr>
                        <a:t> of the</a:t>
                      </a:r>
                      <a:r>
                        <a:rPr kumimoji="0" lang="en-GB" sz="1000" kern="1200" dirty="0">
                          <a:latin typeface="Century Gothic" pitchFamily="34" charset="0"/>
                        </a:rPr>
                        <a:t> physical features of different places around the world?</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describe how some places are similar and others are different in relation to their human features?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accurately use a 4 figure grid reference?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create</a:t>
                      </a:r>
                      <a:r>
                        <a:rPr kumimoji="0" lang="en-GB" sz="1000" kern="1200" baseline="0" dirty="0">
                          <a:latin typeface="Century Gothic" pitchFamily="34" charset="0"/>
                        </a:rPr>
                        <a:t> sketch maps when carrying out a field study?</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give an extended description</a:t>
                      </a:r>
                      <a:r>
                        <a:rPr kumimoji="0" lang="en-GB" sz="1000" kern="1200" baseline="0" dirty="0">
                          <a:latin typeface="Century Gothic" pitchFamily="34" charset="0"/>
                        </a:rPr>
                        <a:t> of the</a:t>
                      </a:r>
                      <a:r>
                        <a:rPr kumimoji="0" lang="en-GB" sz="1000" kern="1200" dirty="0">
                          <a:latin typeface="Century Gothic" pitchFamily="34" charset="0"/>
                        </a:rPr>
                        <a:t> human features of different places around the world?</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map land use with their own criteria?</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describe how some places are similar and others are different in relation to their physical features?</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recognise</a:t>
                      </a:r>
                      <a:r>
                        <a:rPr lang="en-GB" sz="1000" baseline="0" dirty="0">
                          <a:latin typeface="Century Gothic" pitchFamily="34" charset="0"/>
                        </a:rPr>
                        <a:t> key symbols used on ordnance survey maps?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they name the largest desert in the world?</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they identify and name the Tropics of Cancer and Capricorn as well as the Artic and Antarctic circles?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they explain how time zones work? </a:t>
                      </a:r>
                    </a:p>
                    <a:p>
                      <a:pPr marL="171450" indent="-171450">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3"/>
                  </a:ext>
                </a:extLst>
              </a:tr>
              <a:tr h="370840">
                <a:tc gridSpan="4">
                  <a:txBody>
                    <a:bodyPr/>
                    <a:lstStyle/>
                    <a:p>
                      <a:pPr lvl="0" algn="ctr">
                        <a:buFont typeface="Arial" pitchFamily="34" charset="0"/>
                        <a:buNone/>
                      </a:pPr>
                      <a:r>
                        <a:rPr kumimoji="0" lang="en-GB" sz="1400" b="1" kern="1200" dirty="0">
                          <a:latin typeface="Century Gothic" pitchFamily="34" charset="0"/>
                        </a:rPr>
                        <a:t>Year 6 (Challenging)</a:t>
                      </a:r>
                      <a:endParaRPr kumimoji="0" lang="en-GB" sz="1400" b="1" kern="1200" dirty="0">
                        <a:solidFill>
                          <a:schemeClr val="dk1"/>
                        </a:solidFill>
                        <a:latin typeface="Century Gothic" pitchFamily="34" charset="0"/>
                        <a:ea typeface="+mn-ea"/>
                        <a:cs typeface="+mn-cs"/>
                      </a:endParaRPr>
                    </a:p>
                  </a:txBody>
                  <a:tcPr marL="91441" marR="91441" marT="45724" marB="45724" anchor="ctr"/>
                </a:tc>
                <a:tc hMerge="1">
                  <a:txBody>
                    <a:bodyPr/>
                    <a:lstStyle/>
                    <a:p>
                      <a:pPr lvl="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4"/>
                  </a:ext>
                </a:extLst>
              </a:tr>
              <a:tr h="370840">
                <a:tc>
                  <a:txBody>
                    <a:bodyPr/>
                    <a:lstStyle/>
                    <a:p>
                      <a:pPr marL="171450" lvl="0" indent="-171450">
                        <a:buFont typeface="Arial" pitchFamily="34" charset="0"/>
                        <a:buChar char="•"/>
                      </a:pPr>
                      <a:r>
                        <a:rPr kumimoji="0" lang="en-GB" sz="1000" kern="1200" dirty="0">
                          <a:latin typeface="Century Gothic" pitchFamily="34" charset="0"/>
                        </a:rPr>
                        <a:t>Can they define geographical questions to guide their research?</a:t>
                      </a:r>
                    </a:p>
                    <a:p>
                      <a:pPr marL="171450" lvl="0" indent="-171450">
                        <a:buFont typeface="Arial" pitchFamily="34" charset="0"/>
                        <a:buChar char="•"/>
                      </a:pPr>
                      <a:r>
                        <a:rPr kumimoji="0" lang="en-GB" sz="1000" kern="1200" dirty="0">
                          <a:latin typeface="Century Gothic" pitchFamily="34" charset="0"/>
                        </a:rPr>
                        <a:t>Can they use a range of self selected resources to answer questions?</a:t>
                      </a:r>
                    </a:p>
                    <a:p>
                      <a:pPr marL="171450" indent="-171450">
                        <a:buFont typeface="Arial" pitchFamily="34" charset="0"/>
                        <a:buChar char="•"/>
                      </a:pPr>
                      <a:endParaRPr lang="en-GB" sz="1000" dirty="0">
                        <a:latin typeface="Century Gothic" pitchFamily="34" charset="0"/>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plan a journey to another part of the world which takes account of time zones?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Do they understand the term sustainable development? Can they use it in different contexts?</a:t>
                      </a:r>
                    </a:p>
                    <a:p>
                      <a:pPr marL="171450" indent="-171450">
                        <a:buFont typeface="Arial" pitchFamily="34" charset="0"/>
                        <a:buChar char="•"/>
                      </a:pPr>
                      <a:endParaRPr lang="en-GB" sz="1000" dirty="0">
                        <a:latin typeface="Century Gothic" pitchFamily="34" charset="0"/>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human activity has caused an environment to change?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analyse population data on two settlements and report on findings and questions raised?</a:t>
                      </a:r>
                    </a:p>
                    <a:p>
                      <a:pPr marL="171450" indent="-171450">
                        <a:buFont typeface="Arial" pitchFamily="34" charset="0"/>
                        <a:buChar char="•"/>
                      </a:pPr>
                      <a:endParaRPr lang="en-GB" sz="1000" dirty="0">
                        <a:latin typeface="Century Gothic" pitchFamily="34" charset="0"/>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name and locate the main canals that link different continents?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they name the main lines of latitude and meridian of longitude?</a:t>
                      </a:r>
                    </a:p>
                    <a:p>
                      <a:pPr marL="0" indent="0">
                        <a:buFont typeface="Arial" pitchFamily="34" charset="0"/>
                        <a:buNone/>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F018F763-0A08-4345-8DC5-041F93520593}" type="slidenum">
              <a:rPr lang="en-GB" smtClean="0"/>
              <a:pPr/>
              <a:t>10</a:t>
            </a:fld>
            <a:endParaRPr lang="en-GB" dirty="0"/>
          </a:p>
        </p:txBody>
      </p:sp>
      <p:sp>
        <p:nvSpPr>
          <p:cNvPr id="2" name="Footer Placeholder 1">
            <a:extLst>
              <a:ext uri="{FF2B5EF4-FFF2-40B4-BE49-F238E27FC236}">
                <a16:creationId xmlns:a16="http://schemas.microsoft.com/office/drawing/2014/main" id="{A5BAFC5D-5D0D-421F-9BBB-DE86A279041D}"/>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3262791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2</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224138589"/>
              </p:ext>
            </p:extLst>
          </p:nvPr>
        </p:nvGraphicFramePr>
        <p:xfrm>
          <a:off x="553836" y="1066765"/>
          <a:ext cx="7886700" cy="3615402"/>
        </p:xfrm>
        <a:graphic>
          <a:graphicData uri="http://schemas.openxmlformats.org/drawingml/2006/table">
            <a:tbl>
              <a:tblPr firstRow="1" firstCol="1" lastRow="1" lastCol="1" bandRow="1" bandCol="1">
                <a:tableStyleId>{5C22544A-7EE6-4342-B048-85BDC9FD1C3A}</a:tableStyleId>
              </a:tblPr>
              <a:tblGrid>
                <a:gridCol w="876862">
                  <a:extLst>
                    <a:ext uri="{9D8B030D-6E8A-4147-A177-3AD203B41FA5}">
                      <a16:colId xmlns:a16="http://schemas.microsoft.com/office/drawing/2014/main" val="3850267987"/>
                    </a:ext>
                  </a:extLst>
                </a:gridCol>
                <a:gridCol w="871244">
                  <a:extLst>
                    <a:ext uri="{9D8B030D-6E8A-4147-A177-3AD203B41FA5}">
                      <a16:colId xmlns:a16="http://schemas.microsoft.com/office/drawing/2014/main" val="493044097"/>
                    </a:ext>
                  </a:extLst>
                </a:gridCol>
                <a:gridCol w="3069297">
                  <a:extLst>
                    <a:ext uri="{9D8B030D-6E8A-4147-A177-3AD203B41FA5}">
                      <a16:colId xmlns:a16="http://schemas.microsoft.com/office/drawing/2014/main" val="3965776141"/>
                    </a:ext>
                  </a:extLst>
                </a:gridCol>
                <a:gridCol w="3069297">
                  <a:extLst>
                    <a:ext uri="{9D8B030D-6E8A-4147-A177-3AD203B41FA5}">
                      <a16:colId xmlns:a16="http://schemas.microsoft.com/office/drawing/2014/main" val="2179365876"/>
                    </a:ext>
                  </a:extLst>
                </a:gridCol>
              </a:tblGrid>
              <a:tr h="285921">
                <a:tc gridSpan="4">
                  <a:txBody>
                    <a:bodyPr/>
                    <a:lstStyle/>
                    <a:p>
                      <a:pPr marL="114300">
                        <a:lnSpc>
                          <a:spcPct val="107000"/>
                        </a:lnSpc>
                        <a:spcBef>
                          <a:spcPts val="670"/>
                        </a:spcBef>
                        <a:spcAft>
                          <a:spcPts val="0"/>
                        </a:spcAft>
                      </a:pPr>
                      <a:r>
                        <a:rPr lang="en-GB" sz="900" b="0">
                          <a:solidFill>
                            <a:schemeClr val="tx1"/>
                          </a:solidFill>
                          <a:effectLst/>
                        </a:rPr>
                        <a:t>Geography</a:t>
                      </a:r>
                      <a:endParaRPr lang="en-GB" sz="900" b="0">
                        <a:solidFill>
                          <a:schemeClr val="tx1"/>
                        </a:solidFill>
                        <a:effectLst/>
                        <a:latin typeface="Roboto"/>
                        <a:ea typeface="Roboto"/>
                        <a:cs typeface="Roboto"/>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66927110"/>
                  </a:ext>
                </a:extLst>
              </a:tr>
              <a:tr h="1513864">
                <a:tc>
                  <a:txBody>
                    <a:bodyPr/>
                    <a:lstStyle/>
                    <a:p>
                      <a:pPr marL="60960" marR="60960" algn="ctr">
                        <a:lnSpc>
                          <a:spcPct val="107000"/>
                        </a:lnSpc>
                        <a:spcBef>
                          <a:spcPts val="315"/>
                        </a:spcBef>
                        <a:spcAft>
                          <a:spcPts val="0"/>
                        </a:spcAft>
                      </a:pPr>
                      <a:r>
                        <a:rPr lang="en-GB" sz="900" b="0">
                          <a:solidFill>
                            <a:schemeClr val="tx1"/>
                          </a:solidFill>
                          <a:effectLst/>
                        </a:rPr>
                        <a:t>30-50 Months</a:t>
                      </a:r>
                      <a:endParaRPr lang="en-GB" sz="900" b="0">
                        <a:solidFill>
                          <a:schemeClr val="tx1"/>
                        </a:solidFill>
                        <a:effectLst/>
                        <a:latin typeface="Roboto"/>
                        <a:ea typeface="Roboto"/>
                        <a:cs typeface="Roboto"/>
                      </a:endParaRPr>
                    </a:p>
                  </a:txBody>
                  <a:tcPr marL="0" marR="0" marT="0" marB="0"/>
                </a:tc>
                <a:tc>
                  <a:txBody>
                    <a:bodyPr/>
                    <a:lstStyle/>
                    <a:p>
                      <a:pPr marL="71755" marR="143510">
                        <a:lnSpc>
                          <a:spcPct val="107000"/>
                        </a:lnSpc>
                        <a:spcBef>
                          <a:spcPts val="315"/>
                        </a:spcBef>
                        <a:spcAft>
                          <a:spcPts val="0"/>
                        </a:spcAft>
                      </a:pPr>
                      <a:r>
                        <a:rPr lang="en-GB" sz="900" b="0">
                          <a:solidFill>
                            <a:schemeClr val="tx1"/>
                          </a:solidFill>
                          <a:effectLst/>
                        </a:rPr>
                        <a:t>Understanding the World</a:t>
                      </a:r>
                      <a:endParaRPr lang="en-GB" sz="900" b="0">
                        <a:solidFill>
                          <a:schemeClr val="tx1"/>
                        </a:solidFill>
                        <a:effectLst/>
                        <a:latin typeface="Roboto"/>
                        <a:ea typeface="Roboto"/>
                        <a:cs typeface="Roboto"/>
                      </a:endParaRPr>
                    </a:p>
                  </a:txBody>
                  <a:tcPr marL="0" marR="0" marT="0" marB="0"/>
                </a:tc>
                <a:tc>
                  <a:txBody>
                    <a:bodyPr/>
                    <a:lstStyle/>
                    <a:p>
                      <a:pPr marL="74930">
                        <a:lnSpc>
                          <a:spcPct val="107000"/>
                        </a:lnSpc>
                        <a:spcBef>
                          <a:spcPts val="315"/>
                        </a:spcBef>
                        <a:spcAft>
                          <a:spcPts val="0"/>
                        </a:spcAft>
                      </a:pPr>
                      <a:r>
                        <a:rPr lang="en-GB" sz="900" b="0">
                          <a:solidFill>
                            <a:schemeClr val="tx1"/>
                          </a:solidFill>
                          <a:effectLst/>
                        </a:rPr>
                        <a:t>The World</a:t>
                      </a:r>
                      <a:endParaRPr lang="en-GB" sz="900" b="0">
                        <a:solidFill>
                          <a:schemeClr val="tx1"/>
                        </a:solidFill>
                        <a:effectLst/>
                        <a:latin typeface="Roboto"/>
                        <a:ea typeface="Roboto"/>
                        <a:cs typeface="Roboto"/>
                      </a:endParaRPr>
                    </a:p>
                  </a:txBody>
                  <a:tcPr marL="0" marR="0" marT="0" marB="0"/>
                </a:tc>
                <a:tc>
                  <a:txBody>
                    <a:bodyPr/>
                    <a:lstStyle/>
                    <a:p>
                      <a:pPr marL="342900" marR="114935" lvl="0" indent="-342900">
                        <a:lnSpc>
                          <a:spcPct val="111000"/>
                        </a:lnSpc>
                        <a:spcBef>
                          <a:spcPts val="31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70">
                          <a:solidFill>
                            <a:schemeClr val="tx1"/>
                          </a:solidFill>
                          <a:effectLst/>
                        </a:rPr>
                        <a:t> </a:t>
                      </a:r>
                      <a:r>
                        <a:rPr lang="en-GB" sz="900" b="0" spc="-55">
                          <a:solidFill>
                            <a:schemeClr val="tx1"/>
                          </a:solidFill>
                          <a:effectLst/>
                        </a:rPr>
                        <a:t>comment</a:t>
                      </a:r>
                      <a:r>
                        <a:rPr lang="en-GB" sz="900" b="0" spc="-60">
                          <a:solidFill>
                            <a:schemeClr val="tx1"/>
                          </a:solidFill>
                          <a:effectLst/>
                        </a:rPr>
                        <a:t> </a:t>
                      </a:r>
                      <a:r>
                        <a:rPr lang="en-GB" sz="900" b="0" spc="-55">
                          <a:solidFill>
                            <a:schemeClr val="tx1"/>
                          </a:solidFill>
                          <a:effectLst/>
                        </a:rPr>
                        <a:t>and</a:t>
                      </a:r>
                      <a:r>
                        <a:rPr lang="en-GB" sz="900" b="0" spc="-65">
                          <a:solidFill>
                            <a:schemeClr val="tx1"/>
                          </a:solidFill>
                          <a:effectLst/>
                        </a:rPr>
                        <a:t> </a:t>
                      </a:r>
                      <a:r>
                        <a:rPr lang="en-GB" sz="900" b="0" spc="-55">
                          <a:solidFill>
                            <a:schemeClr val="tx1"/>
                          </a:solidFill>
                          <a:effectLst/>
                        </a:rPr>
                        <a:t>ask</a:t>
                      </a:r>
                      <a:r>
                        <a:rPr lang="en-GB" sz="900" b="0" spc="-60">
                          <a:solidFill>
                            <a:schemeClr val="tx1"/>
                          </a:solidFill>
                          <a:effectLst/>
                        </a:rPr>
                        <a:t> </a:t>
                      </a:r>
                      <a:r>
                        <a:rPr lang="en-GB" sz="900" b="0" spc="-55">
                          <a:solidFill>
                            <a:schemeClr val="tx1"/>
                          </a:solidFill>
                          <a:effectLst/>
                        </a:rPr>
                        <a:t>questions</a:t>
                      </a:r>
                      <a:r>
                        <a:rPr lang="en-GB" sz="900" b="0" spc="-65">
                          <a:solidFill>
                            <a:schemeClr val="tx1"/>
                          </a:solidFill>
                          <a:effectLst/>
                        </a:rPr>
                        <a:t> </a:t>
                      </a:r>
                      <a:r>
                        <a:rPr lang="en-GB" sz="900" b="0" spc="-55">
                          <a:solidFill>
                            <a:schemeClr val="tx1"/>
                          </a:solidFill>
                          <a:effectLst/>
                        </a:rPr>
                        <a:t>about</a:t>
                      </a:r>
                      <a:r>
                        <a:rPr lang="en-GB" sz="900" b="0" spc="-65">
                          <a:solidFill>
                            <a:schemeClr val="tx1"/>
                          </a:solidFill>
                          <a:effectLst/>
                        </a:rPr>
                        <a:t> </a:t>
                      </a:r>
                      <a:r>
                        <a:rPr lang="en-GB" sz="900" b="0" spc="-55">
                          <a:solidFill>
                            <a:schemeClr val="tx1"/>
                          </a:solidFill>
                          <a:effectLst/>
                        </a:rPr>
                        <a:t>aspects</a:t>
                      </a:r>
                      <a:r>
                        <a:rPr lang="en-GB" sz="900" b="0" spc="-65">
                          <a:solidFill>
                            <a:schemeClr val="tx1"/>
                          </a:solidFill>
                          <a:effectLst/>
                        </a:rPr>
                        <a:t> </a:t>
                      </a:r>
                      <a:r>
                        <a:rPr lang="en-GB" sz="900" b="0" spc="-55">
                          <a:solidFill>
                            <a:schemeClr val="tx1"/>
                          </a:solidFill>
                          <a:effectLst/>
                        </a:rPr>
                        <a:t>of</a:t>
                      </a:r>
                      <a:r>
                        <a:rPr lang="en-GB" sz="900" b="0" spc="-60">
                          <a:solidFill>
                            <a:schemeClr val="tx1"/>
                          </a:solidFill>
                          <a:effectLst/>
                        </a:rPr>
                        <a:t> </a:t>
                      </a:r>
                      <a:r>
                        <a:rPr lang="en-GB" sz="900" b="0" spc="-55">
                          <a:solidFill>
                            <a:schemeClr val="tx1"/>
                          </a:solidFill>
                          <a:effectLst/>
                        </a:rPr>
                        <a:t>their</a:t>
                      </a:r>
                      <a:r>
                        <a:rPr lang="en-GB" sz="900" b="0" spc="-65">
                          <a:solidFill>
                            <a:schemeClr val="tx1"/>
                          </a:solidFill>
                          <a:effectLst/>
                        </a:rPr>
                        <a:t> </a:t>
                      </a:r>
                      <a:r>
                        <a:rPr lang="en-GB" sz="900" b="0" spc="-55">
                          <a:solidFill>
                            <a:schemeClr val="tx1"/>
                          </a:solidFill>
                          <a:effectLst/>
                        </a:rPr>
                        <a:t>familiar world,</a:t>
                      </a:r>
                      <a:r>
                        <a:rPr lang="en-GB" sz="900" b="0" spc="-60">
                          <a:solidFill>
                            <a:schemeClr val="tx1"/>
                          </a:solidFill>
                          <a:effectLst/>
                        </a:rPr>
                        <a:t> </a:t>
                      </a:r>
                      <a:r>
                        <a:rPr lang="en-GB" sz="900" b="0" spc="-55">
                          <a:solidFill>
                            <a:schemeClr val="tx1"/>
                          </a:solidFill>
                          <a:effectLst/>
                        </a:rPr>
                        <a:t>such</a:t>
                      </a:r>
                      <a:r>
                        <a:rPr lang="en-GB" sz="900" b="0" spc="-60">
                          <a:solidFill>
                            <a:schemeClr val="tx1"/>
                          </a:solidFill>
                          <a:effectLst/>
                        </a:rPr>
                        <a:t> </a:t>
                      </a:r>
                      <a:r>
                        <a:rPr lang="en-GB" sz="900" b="0" spc="-55">
                          <a:solidFill>
                            <a:schemeClr val="tx1"/>
                          </a:solidFill>
                          <a:effectLst/>
                        </a:rPr>
                        <a:t>as</a:t>
                      </a:r>
                      <a:r>
                        <a:rPr lang="en-GB" sz="900" b="0" spc="-60">
                          <a:solidFill>
                            <a:schemeClr val="tx1"/>
                          </a:solidFill>
                          <a:effectLst/>
                        </a:rPr>
                        <a:t> </a:t>
                      </a:r>
                      <a:r>
                        <a:rPr lang="en-GB" sz="900" b="0" spc="-55">
                          <a:solidFill>
                            <a:schemeClr val="tx1"/>
                          </a:solidFill>
                          <a:effectLst/>
                        </a:rPr>
                        <a:t>the place</a:t>
                      </a:r>
                      <a:r>
                        <a:rPr lang="en-GB" sz="900" b="0" spc="-60">
                          <a:solidFill>
                            <a:schemeClr val="tx1"/>
                          </a:solidFill>
                          <a:effectLst/>
                        </a:rPr>
                        <a:t> </a:t>
                      </a:r>
                      <a:r>
                        <a:rPr lang="en-GB" sz="900" b="0" spc="-55">
                          <a:solidFill>
                            <a:schemeClr val="tx1"/>
                          </a:solidFill>
                          <a:effectLst/>
                        </a:rPr>
                        <a:t>where</a:t>
                      </a:r>
                      <a:r>
                        <a:rPr lang="en-GB" sz="900" b="0" spc="-60">
                          <a:solidFill>
                            <a:schemeClr val="tx1"/>
                          </a:solidFill>
                          <a:effectLst/>
                        </a:rPr>
                        <a:t> </a:t>
                      </a:r>
                      <a:r>
                        <a:rPr lang="en-GB" sz="900" b="0" spc="-55">
                          <a:solidFill>
                            <a:schemeClr val="tx1"/>
                          </a:solidFill>
                          <a:effectLst/>
                        </a:rPr>
                        <a:t>they live</a:t>
                      </a:r>
                      <a:r>
                        <a:rPr lang="en-GB" sz="900" b="0" spc="-60">
                          <a:solidFill>
                            <a:schemeClr val="tx1"/>
                          </a:solidFill>
                          <a:effectLst/>
                        </a:rPr>
                        <a:t> </a:t>
                      </a:r>
                      <a:r>
                        <a:rPr lang="en-GB" sz="900" b="0" spc="-55">
                          <a:solidFill>
                            <a:schemeClr val="tx1"/>
                          </a:solidFill>
                          <a:effectLst/>
                        </a:rPr>
                        <a:t>or</a:t>
                      </a:r>
                      <a:r>
                        <a:rPr lang="en-GB" sz="900" b="0" spc="-60">
                          <a:solidFill>
                            <a:schemeClr val="tx1"/>
                          </a:solidFill>
                          <a:effectLst/>
                        </a:rPr>
                        <a:t> </a:t>
                      </a:r>
                      <a:r>
                        <a:rPr lang="en-GB" sz="900" b="0" spc="-55">
                          <a:solidFill>
                            <a:schemeClr val="tx1"/>
                          </a:solidFill>
                          <a:effectLst/>
                        </a:rPr>
                        <a:t>the</a:t>
                      </a:r>
                      <a:r>
                        <a:rPr lang="en-GB" sz="900" b="0" spc="-60">
                          <a:solidFill>
                            <a:schemeClr val="tx1"/>
                          </a:solidFill>
                          <a:effectLst/>
                        </a:rPr>
                        <a:t> </a:t>
                      </a:r>
                      <a:r>
                        <a:rPr lang="en-GB" sz="900" b="0" spc="-55">
                          <a:solidFill>
                            <a:schemeClr val="tx1"/>
                          </a:solidFill>
                          <a:effectLst/>
                        </a:rPr>
                        <a:t>natural world.</a:t>
                      </a:r>
                    </a:p>
                    <a:p>
                      <a:pPr marL="342900" marR="188595" lvl="0" indent="-342900">
                        <a:lnSpc>
                          <a:spcPct val="111000"/>
                        </a:lnSpc>
                        <a:spcBef>
                          <a:spcPts val="29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65">
                          <a:solidFill>
                            <a:schemeClr val="tx1"/>
                          </a:solidFill>
                          <a:effectLst/>
                        </a:rPr>
                        <a:t> </a:t>
                      </a:r>
                      <a:r>
                        <a:rPr lang="en-GB" sz="900" b="0" spc="-55">
                          <a:solidFill>
                            <a:schemeClr val="tx1"/>
                          </a:solidFill>
                          <a:effectLst/>
                        </a:rPr>
                        <a:t>talk about some of the things</a:t>
                      </a:r>
                      <a:r>
                        <a:rPr lang="en-GB" sz="900" b="0" spc="-60">
                          <a:solidFill>
                            <a:schemeClr val="tx1"/>
                          </a:solidFill>
                          <a:effectLst/>
                        </a:rPr>
                        <a:t> </a:t>
                      </a:r>
                      <a:r>
                        <a:rPr lang="en-GB" sz="900" b="0" spc="-55">
                          <a:solidFill>
                            <a:schemeClr val="tx1"/>
                          </a:solidFill>
                          <a:effectLst/>
                        </a:rPr>
                        <a:t>they have observed, such as plants,</a:t>
                      </a:r>
                      <a:r>
                        <a:rPr lang="en-GB" sz="900" b="0" spc="-60">
                          <a:solidFill>
                            <a:schemeClr val="tx1"/>
                          </a:solidFill>
                          <a:effectLst/>
                        </a:rPr>
                        <a:t> </a:t>
                      </a:r>
                      <a:r>
                        <a:rPr lang="en-GB" sz="900" b="0" spc="-55">
                          <a:solidFill>
                            <a:schemeClr val="tx1"/>
                          </a:solidFill>
                          <a:effectLst/>
                        </a:rPr>
                        <a:t>animals,</a:t>
                      </a:r>
                      <a:r>
                        <a:rPr lang="en-GB" sz="900" b="0" spc="-50">
                          <a:solidFill>
                            <a:schemeClr val="tx1"/>
                          </a:solidFill>
                          <a:effectLst/>
                        </a:rPr>
                        <a:t> </a:t>
                      </a:r>
                      <a:r>
                        <a:rPr lang="en-GB" sz="900" b="0" spc="-55">
                          <a:solidFill>
                            <a:schemeClr val="tx1"/>
                          </a:solidFill>
                          <a:effectLst/>
                        </a:rPr>
                        <a:t>natural and</a:t>
                      </a:r>
                      <a:r>
                        <a:rPr lang="en-GB" sz="900" b="0" spc="-50">
                          <a:solidFill>
                            <a:schemeClr val="tx1"/>
                          </a:solidFill>
                          <a:effectLst/>
                        </a:rPr>
                        <a:t> </a:t>
                      </a:r>
                      <a:r>
                        <a:rPr lang="en-GB" sz="900" b="0" spc="-55">
                          <a:solidFill>
                            <a:schemeClr val="tx1"/>
                          </a:solidFill>
                          <a:effectLst/>
                        </a:rPr>
                        <a:t>found objects.</a:t>
                      </a:r>
                    </a:p>
                    <a:p>
                      <a:pPr marL="342900" lvl="0" indent="-342900">
                        <a:lnSpc>
                          <a:spcPct val="107000"/>
                        </a:lnSpc>
                        <a:spcBef>
                          <a:spcPts val="29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60">
                          <a:solidFill>
                            <a:schemeClr val="tx1"/>
                          </a:solidFill>
                          <a:effectLst/>
                        </a:rPr>
                        <a:t> </a:t>
                      </a:r>
                      <a:r>
                        <a:rPr lang="en-GB" sz="900" b="0" spc="-55">
                          <a:solidFill>
                            <a:schemeClr val="tx1"/>
                          </a:solidFill>
                          <a:effectLst/>
                        </a:rPr>
                        <a:t>talk</a:t>
                      </a:r>
                      <a:r>
                        <a:rPr lang="en-GB" sz="900" b="0" spc="-50">
                          <a:solidFill>
                            <a:schemeClr val="tx1"/>
                          </a:solidFill>
                          <a:effectLst/>
                        </a:rPr>
                        <a:t> </a:t>
                      </a:r>
                      <a:r>
                        <a:rPr lang="en-GB" sz="900" b="0" spc="-55">
                          <a:solidFill>
                            <a:schemeClr val="tx1"/>
                          </a:solidFill>
                          <a:effectLst/>
                        </a:rPr>
                        <a:t>about</a:t>
                      </a:r>
                      <a:r>
                        <a:rPr lang="en-GB" sz="900" b="0" spc="-50">
                          <a:solidFill>
                            <a:schemeClr val="tx1"/>
                          </a:solidFill>
                          <a:effectLst/>
                        </a:rPr>
                        <a:t> </a:t>
                      </a:r>
                      <a:r>
                        <a:rPr lang="en-GB" sz="900" b="0" spc="-55">
                          <a:solidFill>
                            <a:schemeClr val="tx1"/>
                          </a:solidFill>
                          <a:effectLst/>
                        </a:rPr>
                        <a:t>why things</a:t>
                      </a:r>
                      <a:r>
                        <a:rPr lang="en-GB" sz="900" b="0" spc="-60">
                          <a:solidFill>
                            <a:schemeClr val="tx1"/>
                          </a:solidFill>
                          <a:effectLst/>
                        </a:rPr>
                        <a:t> </a:t>
                      </a:r>
                      <a:r>
                        <a:rPr lang="en-GB" sz="900" b="0" spc="-55">
                          <a:solidFill>
                            <a:schemeClr val="tx1"/>
                          </a:solidFill>
                          <a:effectLst/>
                        </a:rPr>
                        <a:t>happen</a:t>
                      </a:r>
                      <a:r>
                        <a:rPr lang="en-GB" sz="900" b="0" spc="-50">
                          <a:solidFill>
                            <a:schemeClr val="tx1"/>
                          </a:solidFill>
                          <a:effectLst/>
                        </a:rPr>
                        <a:t> </a:t>
                      </a:r>
                      <a:r>
                        <a:rPr lang="en-GB" sz="900" b="0" spc="-55">
                          <a:solidFill>
                            <a:schemeClr val="tx1"/>
                          </a:solidFill>
                          <a:effectLst/>
                        </a:rPr>
                        <a:t>and</a:t>
                      </a:r>
                      <a:r>
                        <a:rPr lang="en-GB" sz="900" b="0" spc="-50">
                          <a:solidFill>
                            <a:schemeClr val="tx1"/>
                          </a:solidFill>
                          <a:effectLst/>
                        </a:rPr>
                        <a:t> </a:t>
                      </a:r>
                      <a:r>
                        <a:rPr lang="en-GB" sz="900" b="0" spc="-55">
                          <a:solidFill>
                            <a:schemeClr val="tx1"/>
                          </a:solidFill>
                          <a:effectLst/>
                        </a:rPr>
                        <a:t>how</a:t>
                      </a:r>
                      <a:r>
                        <a:rPr lang="en-GB" sz="900" b="0" spc="-50">
                          <a:solidFill>
                            <a:schemeClr val="tx1"/>
                          </a:solidFill>
                          <a:effectLst/>
                        </a:rPr>
                        <a:t> </a:t>
                      </a:r>
                      <a:r>
                        <a:rPr lang="en-GB" sz="900" b="0" spc="-55">
                          <a:solidFill>
                            <a:schemeClr val="tx1"/>
                          </a:solidFill>
                          <a:effectLst/>
                        </a:rPr>
                        <a:t>things work.</a:t>
                      </a:r>
                    </a:p>
                    <a:p>
                      <a:pPr marL="342900" marR="264795" lvl="0" indent="-342900">
                        <a:lnSpc>
                          <a:spcPct val="111000"/>
                        </a:lnSpc>
                        <a:spcBef>
                          <a:spcPts val="43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75">
                          <a:solidFill>
                            <a:schemeClr val="tx1"/>
                          </a:solidFill>
                          <a:effectLst/>
                        </a:rPr>
                        <a:t> </a:t>
                      </a:r>
                      <a:r>
                        <a:rPr lang="en-GB" sz="900" b="0" spc="-55">
                          <a:solidFill>
                            <a:schemeClr val="tx1"/>
                          </a:solidFill>
                          <a:effectLst/>
                        </a:rPr>
                        <a:t>develop</a:t>
                      </a:r>
                      <a:r>
                        <a:rPr lang="en-GB" sz="900" b="0" spc="-70">
                          <a:solidFill>
                            <a:schemeClr val="tx1"/>
                          </a:solidFill>
                          <a:effectLst/>
                        </a:rPr>
                        <a:t> </a:t>
                      </a:r>
                      <a:r>
                        <a:rPr lang="en-GB" sz="900" b="0" spc="-55">
                          <a:solidFill>
                            <a:schemeClr val="tx1"/>
                          </a:solidFill>
                          <a:effectLst/>
                        </a:rPr>
                        <a:t>an</a:t>
                      </a:r>
                      <a:r>
                        <a:rPr lang="en-GB" sz="900" b="0" spc="-65">
                          <a:solidFill>
                            <a:schemeClr val="tx1"/>
                          </a:solidFill>
                          <a:effectLst/>
                        </a:rPr>
                        <a:t> </a:t>
                      </a:r>
                      <a:r>
                        <a:rPr lang="en-GB" sz="900" b="0" spc="-55">
                          <a:solidFill>
                            <a:schemeClr val="tx1"/>
                          </a:solidFill>
                          <a:effectLst/>
                        </a:rPr>
                        <a:t>understanding</a:t>
                      </a:r>
                      <a:r>
                        <a:rPr lang="en-GB" sz="900" b="0" spc="-75">
                          <a:solidFill>
                            <a:schemeClr val="tx1"/>
                          </a:solidFill>
                          <a:effectLst/>
                        </a:rPr>
                        <a:t> </a:t>
                      </a:r>
                      <a:r>
                        <a:rPr lang="en-GB" sz="900" b="0" spc="-55">
                          <a:solidFill>
                            <a:schemeClr val="tx1"/>
                          </a:solidFill>
                          <a:effectLst/>
                        </a:rPr>
                        <a:t>of</a:t>
                      </a:r>
                      <a:r>
                        <a:rPr lang="en-GB" sz="900" b="0" spc="-70">
                          <a:solidFill>
                            <a:schemeClr val="tx1"/>
                          </a:solidFill>
                          <a:effectLst/>
                        </a:rPr>
                        <a:t> </a:t>
                      </a:r>
                      <a:r>
                        <a:rPr lang="en-GB" sz="900" b="0" spc="-55">
                          <a:solidFill>
                            <a:schemeClr val="tx1"/>
                          </a:solidFill>
                          <a:effectLst/>
                        </a:rPr>
                        <a:t>growth,</a:t>
                      </a:r>
                      <a:r>
                        <a:rPr lang="en-GB" sz="900" b="0" spc="-65">
                          <a:solidFill>
                            <a:schemeClr val="tx1"/>
                          </a:solidFill>
                          <a:effectLst/>
                        </a:rPr>
                        <a:t> </a:t>
                      </a:r>
                      <a:r>
                        <a:rPr lang="en-GB" sz="900" b="0" spc="-55">
                          <a:solidFill>
                            <a:schemeClr val="tx1"/>
                          </a:solidFill>
                          <a:effectLst/>
                        </a:rPr>
                        <a:t>decay</a:t>
                      </a:r>
                      <a:r>
                        <a:rPr lang="en-GB" sz="900" b="0" spc="-70">
                          <a:solidFill>
                            <a:schemeClr val="tx1"/>
                          </a:solidFill>
                          <a:effectLst/>
                        </a:rPr>
                        <a:t> </a:t>
                      </a:r>
                      <a:r>
                        <a:rPr lang="en-GB" sz="900" b="0" spc="-55">
                          <a:solidFill>
                            <a:schemeClr val="tx1"/>
                          </a:solidFill>
                          <a:effectLst/>
                        </a:rPr>
                        <a:t>and</a:t>
                      </a:r>
                      <a:r>
                        <a:rPr lang="en-GB" sz="900" b="0" spc="-70">
                          <a:solidFill>
                            <a:schemeClr val="tx1"/>
                          </a:solidFill>
                          <a:effectLst/>
                        </a:rPr>
                        <a:t> </a:t>
                      </a:r>
                      <a:r>
                        <a:rPr lang="en-GB" sz="900" b="0" spc="-55">
                          <a:solidFill>
                            <a:schemeClr val="tx1"/>
                          </a:solidFill>
                          <a:effectLst/>
                        </a:rPr>
                        <a:t>changes over time.</a:t>
                      </a:r>
                    </a:p>
                    <a:p>
                      <a:pPr marL="342900" marR="778510" lvl="0" indent="-342900">
                        <a:lnSpc>
                          <a:spcPct val="111000"/>
                        </a:lnSpc>
                        <a:spcBef>
                          <a:spcPts val="29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65">
                          <a:solidFill>
                            <a:schemeClr val="tx1"/>
                          </a:solidFill>
                          <a:effectLst/>
                        </a:rPr>
                        <a:t> </a:t>
                      </a:r>
                      <a:r>
                        <a:rPr lang="en-GB" sz="900" b="0" spc="-55">
                          <a:solidFill>
                            <a:schemeClr val="tx1"/>
                          </a:solidFill>
                          <a:effectLst/>
                        </a:rPr>
                        <a:t>show care and</a:t>
                      </a:r>
                      <a:r>
                        <a:rPr lang="en-GB" sz="900" b="0" spc="-60">
                          <a:solidFill>
                            <a:schemeClr val="tx1"/>
                          </a:solidFill>
                          <a:effectLst/>
                        </a:rPr>
                        <a:t> </a:t>
                      </a:r>
                      <a:r>
                        <a:rPr lang="en-GB" sz="900" b="0" spc="-55">
                          <a:solidFill>
                            <a:schemeClr val="tx1"/>
                          </a:solidFill>
                          <a:effectLst/>
                        </a:rPr>
                        <a:t>concern for living things</a:t>
                      </a:r>
                      <a:r>
                        <a:rPr lang="en-GB" sz="900" b="0" spc="-65">
                          <a:solidFill>
                            <a:schemeClr val="tx1"/>
                          </a:solidFill>
                          <a:effectLst/>
                        </a:rPr>
                        <a:t> </a:t>
                      </a:r>
                      <a:r>
                        <a:rPr lang="en-GB" sz="900" b="0" spc="-55">
                          <a:solidFill>
                            <a:schemeClr val="tx1"/>
                          </a:solidFill>
                          <a:effectLst/>
                        </a:rPr>
                        <a:t>and the environment.</a:t>
                      </a:r>
                      <a:endParaRPr lang="en-GB" sz="900" b="0" spc="-55">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079542050"/>
                  </a:ext>
                </a:extLst>
              </a:tr>
              <a:tr h="343779">
                <a:tc>
                  <a:txBody>
                    <a:bodyPr/>
                    <a:lstStyle/>
                    <a:p>
                      <a:pPr marL="60960" marR="60960" algn="ctr">
                        <a:lnSpc>
                          <a:spcPct val="107000"/>
                        </a:lnSpc>
                        <a:spcBef>
                          <a:spcPts val="315"/>
                        </a:spcBef>
                        <a:spcAft>
                          <a:spcPts val="0"/>
                        </a:spcAft>
                      </a:pPr>
                      <a:r>
                        <a:rPr lang="en-GB" sz="900" b="0">
                          <a:solidFill>
                            <a:schemeClr val="tx1"/>
                          </a:solidFill>
                          <a:effectLst/>
                        </a:rPr>
                        <a:t>40-60 Months</a:t>
                      </a:r>
                      <a:endParaRPr lang="en-GB" sz="900" b="0">
                        <a:solidFill>
                          <a:schemeClr val="tx1"/>
                        </a:solidFill>
                        <a:effectLst/>
                        <a:latin typeface="Roboto"/>
                        <a:ea typeface="Roboto"/>
                        <a:cs typeface="Roboto"/>
                      </a:endParaRPr>
                    </a:p>
                  </a:txBody>
                  <a:tcPr marL="0" marR="0" marT="0" marB="0"/>
                </a:tc>
                <a:tc>
                  <a:txBody>
                    <a:bodyPr/>
                    <a:lstStyle/>
                    <a:p>
                      <a:pPr marL="71755" marR="143510">
                        <a:lnSpc>
                          <a:spcPct val="107000"/>
                        </a:lnSpc>
                        <a:spcBef>
                          <a:spcPts val="315"/>
                        </a:spcBef>
                        <a:spcAft>
                          <a:spcPts val="0"/>
                        </a:spcAft>
                      </a:pPr>
                      <a:r>
                        <a:rPr lang="en-GB" sz="900" b="0">
                          <a:solidFill>
                            <a:schemeClr val="tx1"/>
                          </a:solidFill>
                          <a:effectLst/>
                        </a:rPr>
                        <a:t>Understanding the World</a:t>
                      </a:r>
                      <a:endParaRPr lang="en-GB" sz="900" b="0">
                        <a:solidFill>
                          <a:schemeClr val="tx1"/>
                        </a:solidFill>
                        <a:effectLst/>
                        <a:latin typeface="Roboto"/>
                        <a:ea typeface="Roboto"/>
                        <a:cs typeface="Roboto"/>
                      </a:endParaRPr>
                    </a:p>
                  </a:txBody>
                  <a:tcPr marL="0" marR="0" marT="0" marB="0"/>
                </a:tc>
                <a:tc>
                  <a:txBody>
                    <a:bodyPr/>
                    <a:lstStyle/>
                    <a:p>
                      <a:pPr marL="74930">
                        <a:lnSpc>
                          <a:spcPct val="107000"/>
                        </a:lnSpc>
                        <a:spcBef>
                          <a:spcPts val="315"/>
                        </a:spcBef>
                        <a:spcAft>
                          <a:spcPts val="0"/>
                        </a:spcAft>
                      </a:pPr>
                      <a:r>
                        <a:rPr lang="en-GB" sz="900" b="0">
                          <a:solidFill>
                            <a:schemeClr val="tx1"/>
                          </a:solidFill>
                          <a:effectLst/>
                        </a:rPr>
                        <a:t>The World</a:t>
                      </a:r>
                      <a:endParaRPr lang="en-GB" sz="900" b="0">
                        <a:solidFill>
                          <a:schemeClr val="tx1"/>
                        </a:solidFill>
                        <a:effectLst/>
                        <a:latin typeface="Roboto"/>
                        <a:ea typeface="Roboto"/>
                        <a:cs typeface="Roboto"/>
                      </a:endParaRPr>
                    </a:p>
                  </a:txBody>
                  <a:tcPr marL="0" marR="0" marT="0" marB="0"/>
                </a:tc>
                <a:tc>
                  <a:txBody>
                    <a:bodyPr/>
                    <a:lstStyle/>
                    <a:p>
                      <a:pPr marL="342900" marR="746760" lvl="0" indent="-342900">
                        <a:lnSpc>
                          <a:spcPct val="111000"/>
                        </a:lnSpc>
                        <a:spcBef>
                          <a:spcPts val="31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70">
                          <a:solidFill>
                            <a:schemeClr val="tx1"/>
                          </a:solidFill>
                          <a:effectLst/>
                        </a:rPr>
                        <a:t> </a:t>
                      </a:r>
                      <a:r>
                        <a:rPr lang="en-GB" sz="900" b="0" spc="-55">
                          <a:solidFill>
                            <a:schemeClr val="tx1"/>
                          </a:solidFill>
                          <a:effectLst/>
                        </a:rPr>
                        <a:t>look</a:t>
                      </a:r>
                      <a:r>
                        <a:rPr lang="en-GB" sz="900" b="0" spc="-65">
                          <a:solidFill>
                            <a:schemeClr val="tx1"/>
                          </a:solidFill>
                          <a:effectLst/>
                        </a:rPr>
                        <a:t> </a:t>
                      </a:r>
                      <a:r>
                        <a:rPr lang="en-GB" sz="900" b="0" spc="-55">
                          <a:solidFill>
                            <a:schemeClr val="tx1"/>
                          </a:solidFill>
                          <a:effectLst/>
                        </a:rPr>
                        <a:t>closely</a:t>
                      </a:r>
                      <a:r>
                        <a:rPr lang="en-GB" sz="900" b="0" spc="-70">
                          <a:solidFill>
                            <a:schemeClr val="tx1"/>
                          </a:solidFill>
                          <a:effectLst/>
                        </a:rPr>
                        <a:t> </a:t>
                      </a:r>
                      <a:r>
                        <a:rPr lang="en-GB" sz="900" b="0" spc="-55">
                          <a:solidFill>
                            <a:schemeClr val="tx1"/>
                          </a:solidFill>
                          <a:effectLst/>
                        </a:rPr>
                        <a:t>at</a:t>
                      </a:r>
                      <a:r>
                        <a:rPr lang="en-GB" sz="900" b="0" spc="-65">
                          <a:solidFill>
                            <a:schemeClr val="tx1"/>
                          </a:solidFill>
                          <a:effectLst/>
                        </a:rPr>
                        <a:t> </a:t>
                      </a:r>
                      <a:r>
                        <a:rPr lang="en-GB" sz="900" b="0" spc="-55">
                          <a:solidFill>
                            <a:schemeClr val="tx1"/>
                          </a:solidFill>
                          <a:effectLst/>
                        </a:rPr>
                        <a:t>similarities,</a:t>
                      </a:r>
                      <a:r>
                        <a:rPr lang="en-GB" sz="900" b="0" spc="-70">
                          <a:solidFill>
                            <a:schemeClr val="tx1"/>
                          </a:solidFill>
                          <a:effectLst/>
                        </a:rPr>
                        <a:t> </a:t>
                      </a:r>
                      <a:r>
                        <a:rPr lang="en-GB" sz="900" b="0" spc="-55">
                          <a:solidFill>
                            <a:schemeClr val="tx1"/>
                          </a:solidFill>
                          <a:effectLst/>
                        </a:rPr>
                        <a:t>differences,</a:t>
                      </a:r>
                      <a:r>
                        <a:rPr lang="en-GB" sz="900" b="0" spc="-65">
                          <a:solidFill>
                            <a:schemeClr val="tx1"/>
                          </a:solidFill>
                          <a:effectLst/>
                        </a:rPr>
                        <a:t> </a:t>
                      </a:r>
                      <a:r>
                        <a:rPr lang="en-GB" sz="900" b="0" spc="-55">
                          <a:solidFill>
                            <a:schemeClr val="tx1"/>
                          </a:solidFill>
                          <a:effectLst/>
                        </a:rPr>
                        <a:t>patterns and change.</a:t>
                      </a:r>
                      <a:endParaRPr lang="en-GB" sz="900" b="0" spc="-55">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115495551"/>
                  </a:ext>
                </a:extLst>
              </a:tr>
              <a:tr h="820689">
                <a:tc rowSpan="2">
                  <a:txBody>
                    <a:bodyPr/>
                    <a:lstStyle/>
                    <a:p>
                      <a:pPr marL="72390">
                        <a:lnSpc>
                          <a:spcPct val="107000"/>
                        </a:lnSpc>
                        <a:spcBef>
                          <a:spcPts val="315"/>
                        </a:spcBef>
                        <a:spcAft>
                          <a:spcPts val="0"/>
                        </a:spcAft>
                      </a:pPr>
                      <a:r>
                        <a:rPr lang="en-GB" sz="900" b="0">
                          <a:solidFill>
                            <a:schemeClr val="tx1"/>
                          </a:solidFill>
                          <a:effectLst/>
                        </a:rPr>
                        <a:t>ELG</a:t>
                      </a:r>
                      <a:endParaRPr lang="en-GB" sz="900" b="0">
                        <a:solidFill>
                          <a:schemeClr val="tx1"/>
                        </a:solidFill>
                        <a:effectLst/>
                        <a:latin typeface="Roboto"/>
                        <a:ea typeface="Roboto"/>
                        <a:cs typeface="Roboto"/>
                      </a:endParaRPr>
                    </a:p>
                  </a:txBody>
                  <a:tcPr marL="0" marR="0" marT="0" marB="0"/>
                </a:tc>
                <a:tc rowSpan="2">
                  <a:txBody>
                    <a:bodyPr/>
                    <a:lstStyle/>
                    <a:p>
                      <a:pPr marL="71755" marR="143510">
                        <a:lnSpc>
                          <a:spcPct val="107000"/>
                        </a:lnSpc>
                        <a:spcBef>
                          <a:spcPts val="315"/>
                        </a:spcBef>
                        <a:spcAft>
                          <a:spcPts val="0"/>
                        </a:spcAft>
                      </a:pPr>
                      <a:r>
                        <a:rPr lang="en-GB" sz="900" b="0">
                          <a:solidFill>
                            <a:schemeClr val="tx1"/>
                          </a:solidFill>
                          <a:effectLst/>
                        </a:rPr>
                        <a:t>Understanding the World</a:t>
                      </a:r>
                      <a:endParaRPr lang="en-GB" sz="900" b="0">
                        <a:solidFill>
                          <a:schemeClr val="tx1"/>
                        </a:solidFill>
                        <a:effectLst/>
                        <a:latin typeface="Roboto"/>
                        <a:ea typeface="Roboto"/>
                        <a:cs typeface="Roboto"/>
                      </a:endParaRPr>
                    </a:p>
                  </a:txBody>
                  <a:tcPr marL="0" marR="0" marT="0" marB="0"/>
                </a:tc>
                <a:tc>
                  <a:txBody>
                    <a:bodyPr/>
                    <a:lstStyle/>
                    <a:p>
                      <a:pPr marL="74930" marR="217170">
                        <a:lnSpc>
                          <a:spcPct val="107000"/>
                        </a:lnSpc>
                        <a:spcBef>
                          <a:spcPts val="315"/>
                        </a:spcBef>
                        <a:spcAft>
                          <a:spcPts val="0"/>
                        </a:spcAft>
                      </a:pPr>
                      <a:r>
                        <a:rPr lang="en-GB" sz="900" b="0">
                          <a:solidFill>
                            <a:schemeClr val="tx1"/>
                          </a:solidFill>
                          <a:effectLst/>
                        </a:rPr>
                        <a:t>People and Communities</a:t>
                      </a:r>
                      <a:endParaRPr lang="en-GB" sz="900" b="0">
                        <a:solidFill>
                          <a:schemeClr val="tx1"/>
                        </a:solidFill>
                        <a:effectLst/>
                        <a:latin typeface="Roboto"/>
                        <a:ea typeface="Roboto"/>
                        <a:cs typeface="Roboto"/>
                      </a:endParaRPr>
                    </a:p>
                  </a:txBody>
                  <a:tcPr marL="0" marR="0" marT="0" marB="0"/>
                </a:tc>
                <a:tc>
                  <a:txBody>
                    <a:bodyPr/>
                    <a:lstStyle/>
                    <a:p>
                      <a:pPr marL="342900" marR="168275" lvl="0" indent="-342900">
                        <a:lnSpc>
                          <a:spcPct val="111000"/>
                        </a:lnSpc>
                        <a:spcBef>
                          <a:spcPts val="315"/>
                        </a:spcBef>
                        <a:spcAft>
                          <a:spcPts val="0"/>
                        </a:spcAft>
                        <a:buClr>
                          <a:srgbClr val="231F20"/>
                        </a:buClr>
                        <a:buSzPts val="1000"/>
                        <a:buFont typeface="Roboto"/>
                        <a:buChar char="•"/>
                        <a:tabLst>
                          <a:tab pos="180340" algn="l"/>
                        </a:tabLst>
                      </a:pPr>
                      <a:r>
                        <a:rPr lang="en-GB" sz="900" b="0" spc="-25">
                          <a:solidFill>
                            <a:schemeClr val="tx1"/>
                          </a:solidFill>
                          <a:effectLst/>
                        </a:rPr>
                        <a:t>To</a:t>
                      </a:r>
                      <a:r>
                        <a:rPr lang="en-GB" sz="900" b="0" spc="-65">
                          <a:solidFill>
                            <a:schemeClr val="tx1"/>
                          </a:solidFill>
                          <a:effectLst/>
                        </a:rPr>
                        <a:t> </a:t>
                      </a:r>
                      <a:r>
                        <a:rPr lang="en-GB" sz="900" b="0" spc="-55">
                          <a:solidFill>
                            <a:schemeClr val="tx1"/>
                          </a:solidFill>
                          <a:effectLst/>
                        </a:rPr>
                        <a:t>talk about past</a:t>
                      </a:r>
                      <a:r>
                        <a:rPr lang="en-GB" sz="900" b="0" spc="-60">
                          <a:solidFill>
                            <a:schemeClr val="tx1"/>
                          </a:solidFill>
                          <a:effectLst/>
                        </a:rPr>
                        <a:t> </a:t>
                      </a:r>
                      <a:r>
                        <a:rPr lang="en-GB" sz="900" b="0" spc="-55">
                          <a:solidFill>
                            <a:schemeClr val="tx1"/>
                          </a:solidFill>
                          <a:effectLst/>
                        </a:rPr>
                        <a:t>and present</a:t>
                      </a:r>
                      <a:r>
                        <a:rPr lang="en-GB" sz="900" b="0" spc="-60">
                          <a:solidFill>
                            <a:schemeClr val="tx1"/>
                          </a:solidFill>
                          <a:effectLst/>
                        </a:rPr>
                        <a:t> </a:t>
                      </a:r>
                      <a:r>
                        <a:rPr lang="en-GB" sz="900" b="0" spc="-55">
                          <a:solidFill>
                            <a:schemeClr val="tx1"/>
                          </a:solidFill>
                          <a:effectLst/>
                        </a:rPr>
                        <a:t>events</a:t>
                      </a:r>
                      <a:r>
                        <a:rPr lang="en-GB" sz="900" b="0" spc="-60">
                          <a:solidFill>
                            <a:schemeClr val="tx1"/>
                          </a:solidFill>
                          <a:effectLst/>
                        </a:rPr>
                        <a:t> </a:t>
                      </a:r>
                      <a:r>
                        <a:rPr lang="en-GB" sz="900" b="0" spc="-55">
                          <a:solidFill>
                            <a:schemeClr val="tx1"/>
                          </a:solidFill>
                          <a:effectLst/>
                        </a:rPr>
                        <a:t>in their own lives and in the lives</a:t>
                      </a:r>
                      <a:r>
                        <a:rPr lang="en-GB" sz="900" b="0" spc="-50">
                          <a:solidFill>
                            <a:schemeClr val="tx1"/>
                          </a:solidFill>
                          <a:effectLst/>
                        </a:rPr>
                        <a:t> </a:t>
                      </a:r>
                      <a:r>
                        <a:rPr lang="en-GB" sz="900" b="0" spc="-55">
                          <a:solidFill>
                            <a:schemeClr val="tx1"/>
                          </a:solidFill>
                          <a:effectLst/>
                        </a:rPr>
                        <a:t>of</a:t>
                      </a:r>
                      <a:r>
                        <a:rPr lang="en-GB" sz="900" b="0" spc="-50">
                          <a:solidFill>
                            <a:schemeClr val="tx1"/>
                          </a:solidFill>
                          <a:effectLst/>
                        </a:rPr>
                        <a:t> </a:t>
                      </a:r>
                      <a:r>
                        <a:rPr lang="en-GB" sz="900" b="0" spc="-55">
                          <a:solidFill>
                            <a:schemeClr val="tx1"/>
                          </a:solidFill>
                          <a:effectLst/>
                        </a:rPr>
                        <a:t>family</a:t>
                      </a:r>
                      <a:r>
                        <a:rPr lang="en-GB" sz="900" b="0" spc="-50">
                          <a:solidFill>
                            <a:schemeClr val="tx1"/>
                          </a:solidFill>
                          <a:effectLst/>
                        </a:rPr>
                        <a:t> </a:t>
                      </a:r>
                      <a:r>
                        <a:rPr lang="en-GB" sz="900" b="0" spc="-55">
                          <a:solidFill>
                            <a:schemeClr val="tx1"/>
                          </a:solidFill>
                          <a:effectLst/>
                        </a:rPr>
                        <a:t>members.</a:t>
                      </a:r>
                    </a:p>
                    <a:p>
                      <a:pPr marL="342900" marR="111125" lvl="0" indent="-342900">
                        <a:lnSpc>
                          <a:spcPct val="111000"/>
                        </a:lnSpc>
                        <a:spcBef>
                          <a:spcPts val="295"/>
                        </a:spcBef>
                        <a:spcAft>
                          <a:spcPts val="0"/>
                        </a:spcAft>
                        <a:buClr>
                          <a:srgbClr val="231F20"/>
                        </a:buClr>
                        <a:buSzPts val="1000"/>
                        <a:buFont typeface="Roboto"/>
                        <a:buChar char="•"/>
                        <a:tabLst>
                          <a:tab pos="180340" algn="l"/>
                        </a:tabLst>
                      </a:pPr>
                      <a:r>
                        <a:rPr lang="en-GB" sz="900" b="0" spc="-25">
                          <a:solidFill>
                            <a:schemeClr val="tx1"/>
                          </a:solidFill>
                          <a:effectLst/>
                        </a:rPr>
                        <a:t>To </a:t>
                      </a:r>
                      <a:r>
                        <a:rPr lang="en-GB" sz="900" b="0" spc="-55">
                          <a:solidFill>
                            <a:schemeClr val="tx1"/>
                          </a:solidFill>
                          <a:effectLst/>
                        </a:rPr>
                        <a:t>know about similarities and differences between themselves</a:t>
                      </a:r>
                      <a:r>
                        <a:rPr lang="en-GB" sz="900" b="0" spc="-70">
                          <a:solidFill>
                            <a:schemeClr val="tx1"/>
                          </a:solidFill>
                          <a:effectLst/>
                        </a:rPr>
                        <a:t> </a:t>
                      </a:r>
                      <a:r>
                        <a:rPr lang="en-GB" sz="900" b="0" spc="-55">
                          <a:solidFill>
                            <a:schemeClr val="tx1"/>
                          </a:solidFill>
                          <a:effectLst/>
                        </a:rPr>
                        <a:t>and</a:t>
                      </a:r>
                      <a:r>
                        <a:rPr lang="en-GB" sz="900" b="0" spc="-65">
                          <a:solidFill>
                            <a:schemeClr val="tx1"/>
                          </a:solidFill>
                          <a:effectLst/>
                        </a:rPr>
                        <a:t> </a:t>
                      </a:r>
                      <a:r>
                        <a:rPr lang="en-GB" sz="900" b="0" spc="-55">
                          <a:solidFill>
                            <a:schemeClr val="tx1"/>
                          </a:solidFill>
                          <a:effectLst/>
                        </a:rPr>
                        <a:t>others,</a:t>
                      </a:r>
                      <a:r>
                        <a:rPr lang="en-GB" sz="900" b="0" spc="-75">
                          <a:solidFill>
                            <a:schemeClr val="tx1"/>
                          </a:solidFill>
                          <a:effectLst/>
                        </a:rPr>
                        <a:t> </a:t>
                      </a:r>
                      <a:r>
                        <a:rPr lang="en-GB" sz="900" b="0" spc="-55">
                          <a:solidFill>
                            <a:schemeClr val="tx1"/>
                          </a:solidFill>
                          <a:effectLst/>
                        </a:rPr>
                        <a:t>and</a:t>
                      </a:r>
                      <a:r>
                        <a:rPr lang="en-GB" sz="900" b="0" spc="-65">
                          <a:solidFill>
                            <a:schemeClr val="tx1"/>
                          </a:solidFill>
                          <a:effectLst/>
                        </a:rPr>
                        <a:t> </a:t>
                      </a:r>
                      <a:r>
                        <a:rPr lang="en-GB" sz="900" b="0" spc="-55">
                          <a:solidFill>
                            <a:schemeClr val="tx1"/>
                          </a:solidFill>
                          <a:effectLst/>
                        </a:rPr>
                        <a:t>among</a:t>
                      </a:r>
                      <a:r>
                        <a:rPr lang="en-GB" sz="900" b="0" spc="-65">
                          <a:solidFill>
                            <a:schemeClr val="tx1"/>
                          </a:solidFill>
                          <a:effectLst/>
                        </a:rPr>
                        <a:t> </a:t>
                      </a:r>
                      <a:r>
                        <a:rPr lang="en-GB" sz="900" b="0" spc="-55">
                          <a:solidFill>
                            <a:schemeClr val="tx1"/>
                          </a:solidFill>
                          <a:effectLst/>
                        </a:rPr>
                        <a:t>families,</a:t>
                      </a:r>
                      <a:r>
                        <a:rPr lang="en-GB" sz="900" b="0" spc="-75">
                          <a:solidFill>
                            <a:schemeClr val="tx1"/>
                          </a:solidFill>
                          <a:effectLst/>
                        </a:rPr>
                        <a:t> </a:t>
                      </a:r>
                      <a:r>
                        <a:rPr lang="en-GB" sz="900" b="0" spc="-55">
                          <a:solidFill>
                            <a:schemeClr val="tx1"/>
                          </a:solidFill>
                          <a:effectLst/>
                        </a:rPr>
                        <a:t>communities</a:t>
                      </a:r>
                      <a:r>
                        <a:rPr lang="en-GB" sz="900" b="0" spc="-70">
                          <a:solidFill>
                            <a:schemeClr val="tx1"/>
                          </a:solidFill>
                          <a:effectLst/>
                        </a:rPr>
                        <a:t> </a:t>
                      </a:r>
                      <a:r>
                        <a:rPr lang="en-GB" sz="900" b="0" spc="-55">
                          <a:solidFill>
                            <a:schemeClr val="tx1"/>
                          </a:solidFill>
                          <a:effectLst/>
                        </a:rPr>
                        <a:t>and traditions.</a:t>
                      </a:r>
                      <a:endParaRPr lang="en-GB" sz="900" b="0" spc="-55">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608790380"/>
                  </a:ext>
                </a:extLst>
              </a:tr>
              <a:tr h="643743">
                <a:tc vMerge="1">
                  <a:txBody>
                    <a:bodyPr/>
                    <a:lstStyle/>
                    <a:p>
                      <a:endParaRPr lang="en-GB"/>
                    </a:p>
                  </a:txBody>
                  <a:tcPr/>
                </a:tc>
                <a:tc vMerge="1">
                  <a:txBody>
                    <a:bodyPr/>
                    <a:lstStyle/>
                    <a:p>
                      <a:endParaRPr lang="en-GB"/>
                    </a:p>
                  </a:txBody>
                  <a:tcPr/>
                </a:tc>
                <a:tc>
                  <a:txBody>
                    <a:bodyPr/>
                    <a:lstStyle/>
                    <a:p>
                      <a:pPr marL="74930">
                        <a:lnSpc>
                          <a:spcPct val="107000"/>
                        </a:lnSpc>
                        <a:spcBef>
                          <a:spcPts val="315"/>
                        </a:spcBef>
                        <a:spcAft>
                          <a:spcPts val="0"/>
                        </a:spcAft>
                      </a:pPr>
                      <a:r>
                        <a:rPr lang="en-GB" sz="900" b="0">
                          <a:solidFill>
                            <a:schemeClr val="tx1"/>
                          </a:solidFill>
                          <a:effectLst/>
                        </a:rPr>
                        <a:t>The World</a:t>
                      </a:r>
                      <a:endParaRPr lang="en-GB" sz="900" b="0">
                        <a:solidFill>
                          <a:schemeClr val="tx1"/>
                        </a:solidFill>
                        <a:effectLst/>
                        <a:latin typeface="Roboto"/>
                        <a:ea typeface="Roboto"/>
                        <a:cs typeface="Roboto"/>
                      </a:endParaRPr>
                    </a:p>
                  </a:txBody>
                  <a:tcPr marL="0" marR="0" marT="0" marB="0"/>
                </a:tc>
                <a:tc>
                  <a:txBody>
                    <a:bodyPr/>
                    <a:lstStyle/>
                    <a:p>
                      <a:pPr marL="342900" marR="303530" lvl="0" indent="-342900">
                        <a:lnSpc>
                          <a:spcPct val="111000"/>
                        </a:lnSpc>
                        <a:spcBef>
                          <a:spcPts val="315"/>
                        </a:spcBef>
                        <a:spcAft>
                          <a:spcPts val="0"/>
                        </a:spcAft>
                        <a:buClr>
                          <a:srgbClr val="231F20"/>
                        </a:buClr>
                        <a:buSzPts val="1000"/>
                        <a:buFont typeface="Roboto"/>
                        <a:buChar char="•"/>
                        <a:tabLst>
                          <a:tab pos="180340" algn="l"/>
                        </a:tabLst>
                      </a:pPr>
                      <a:r>
                        <a:rPr lang="en-GB" sz="900" b="0" spc="-25" dirty="0">
                          <a:solidFill>
                            <a:schemeClr val="tx1"/>
                          </a:solidFill>
                          <a:effectLst/>
                        </a:rPr>
                        <a:t>To </a:t>
                      </a:r>
                      <a:r>
                        <a:rPr lang="en-GB" sz="900" b="0" spc="-70" dirty="0">
                          <a:solidFill>
                            <a:schemeClr val="tx1"/>
                          </a:solidFill>
                          <a:effectLst/>
                        </a:rPr>
                        <a:t>know about similarities and differences in relation to places,</a:t>
                      </a:r>
                      <a:r>
                        <a:rPr lang="en-GB" sz="900" b="0" spc="-65" dirty="0">
                          <a:solidFill>
                            <a:schemeClr val="tx1"/>
                          </a:solidFill>
                          <a:effectLst/>
                        </a:rPr>
                        <a:t> </a:t>
                      </a:r>
                      <a:r>
                        <a:rPr lang="en-GB" sz="900" b="0" spc="-70" dirty="0">
                          <a:solidFill>
                            <a:schemeClr val="tx1"/>
                          </a:solidFill>
                          <a:effectLst/>
                        </a:rPr>
                        <a:t>objects, materials</a:t>
                      </a:r>
                      <a:r>
                        <a:rPr lang="en-GB" sz="900" b="0" spc="-65" dirty="0">
                          <a:solidFill>
                            <a:schemeClr val="tx1"/>
                          </a:solidFill>
                          <a:effectLst/>
                        </a:rPr>
                        <a:t> </a:t>
                      </a:r>
                      <a:r>
                        <a:rPr lang="en-GB" sz="900" b="0" spc="-70" dirty="0">
                          <a:solidFill>
                            <a:schemeClr val="tx1"/>
                          </a:solidFill>
                          <a:effectLst/>
                        </a:rPr>
                        <a:t>and</a:t>
                      </a:r>
                      <a:r>
                        <a:rPr lang="en-GB" sz="900" b="0" spc="-65" dirty="0">
                          <a:solidFill>
                            <a:schemeClr val="tx1"/>
                          </a:solidFill>
                          <a:effectLst/>
                        </a:rPr>
                        <a:t> </a:t>
                      </a:r>
                      <a:r>
                        <a:rPr lang="en-GB" sz="900" b="0" spc="-70" dirty="0">
                          <a:solidFill>
                            <a:schemeClr val="tx1"/>
                          </a:solidFill>
                          <a:effectLst/>
                        </a:rPr>
                        <a:t>living</a:t>
                      </a:r>
                      <a:r>
                        <a:rPr lang="en-GB" sz="900" b="0" spc="-65" dirty="0">
                          <a:solidFill>
                            <a:schemeClr val="tx1"/>
                          </a:solidFill>
                          <a:effectLst/>
                        </a:rPr>
                        <a:t> </a:t>
                      </a:r>
                      <a:r>
                        <a:rPr lang="en-GB" sz="900" b="0" spc="-70" dirty="0">
                          <a:solidFill>
                            <a:schemeClr val="tx1"/>
                          </a:solidFill>
                          <a:effectLst/>
                        </a:rPr>
                        <a:t>things.</a:t>
                      </a:r>
                      <a:r>
                        <a:rPr lang="en-GB" sz="900" b="0" spc="-80" dirty="0">
                          <a:solidFill>
                            <a:schemeClr val="tx1"/>
                          </a:solidFill>
                          <a:effectLst/>
                        </a:rPr>
                        <a:t> </a:t>
                      </a:r>
                      <a:r>
                        <a:rPr lang="en-GB" sz="900" b="0" spc="-70" dirty="0">
                          <a:solidFill>
                            <a:schemeClr val="tx1"/>
                          </a:solidFill>
                          <a:effectLst/>
                        </a:rPr>
                        <a:t>They</a:t>
                      </a:r>
                      <a:r>
                        <a:rPr lang="en-GB" sz="900" b="0" spc="-65" dirty="0">
                          <a:solidFill>
                            <a:schemeClr val="tx1"/>
                          </a:solidFill>
                          <a:effectLst/>
                        </a:rPr>
                        <a:t> </a:t>
                      </a:r>
                      <a:r>
                        <a:rPr lang="en-GB" sz="900" b="0" spc="-70" dirty="0">
                          <a:solidFill>
                            <a:schemeClr val="tx1"/>
                          </a:solidFill>
                          <a:effectLst/>
                        </a:rPr>
                        <a:t>talk</a:t>
                      </a:r>
                      <a:r>
                        <a:rPr lang="en-GB" sz="900" b="0" spc="-65" dirty="0">
                          <a:solidFill>
                            <a:schemeClr val="tx1"/>
                          </a:solidFill>
                          <a:effectLst/>
                        </a:rPr>
                        <a:t> </a:t>
                      </a:r>
                      <a:r>
                        <a:rPr lang="en-GB" sz="900" b="0" spc="-70" dirty="0">
                          <a:solidFill>
                            <a:schemeClr val="tx1"/>
                          </a:solidFill>
                          <a:effectLst/>
                        </a:rPr>
                        <a:t>about the</a:t>
                      </a:r>
                      <a:r>
                        <a:rPr lang="en-GB" sz="900" b="0" spc="-60" dirty="0">
                          <a:solidFill>
                            <a:schemeClr val="tx1"/>
                          </a:solidFill>
                          <a:effectLst/>
                        </a:rPr>
                        <a:t> </a:t>
                      </a:r>
                      <a:r>
                        <a:rPr lang="en-GB" sz="900" b="0" spc="-70" dirty="0">
                          <a:solidFill>
                            <a:schemeClr val="tx1"/>
                          </a:solidFill>
                          <a:effectLst/>
                        </a:rPr>
                        <a:t>features</a:t>
                      </a:r>
                      <a:r>
                        <a:rPr lang="en-GB" sz="900" b="0" spc="-55" dirty="0">
                          <a:solidFill>
                            <a:schemeClr val="tx1"/>
                          </a:solidFill>
                          <a:effectLst/>
                        </a:rPr>
                        <a:t> </a:t>
                      </a:r>
                      <a:r>
                        <a:rPr lang="en-GB" sz="900" b="0" spc="-70" dirty="0">
                          <a:solidFill>
                            <a:schemeClr val="tx1"/>
                          </a:solidFill>
                          <a:effectLst/>
                        </a:rPr>
                        <a:t>of</a:t>
                      </a:r>
                      <a:r>
                        <a:rPr lang="en-GB" sz="900" b="0" spc="-60" dirty="0">
                          <a:solidFill>
                            <a:schemeClr val="tx1"/>
                          </a:solidFill>
                          <a:effectLst/>
                        </a:rPr>
                        <a:t> </a:t>
                      </a:r>
                      <a:r>
                        <a:rPr lang="en-GB" sz="900" b="0" spc="-70" dirty="0">
                          <a:solidFill>
                            <a:schemeClr val="tx1"/>
                          </a:solidFill>
                          <a:effectLst/>
                        </a:rPr>
                        <a:t>their</a:t>
                      </a:r>
                      <a:r>
                        <a:rPr lang="en-GB" sz="900" b="0" spc="-55" dirty="0">
                          <a:solidFill>
                            <a:schemeClr val="tx1"/>
                          </a:solidFill>
                          <a:effectLst/>
                        </a:rPr>
                        <a:t> </a:t>
                      </a:r>
                      <a:r>
                        <a:rPr lang="en-GB" sz="900" b="0" spc="-70" dirty="0">
                          <a:solidFill>
                            <a:schemeClr val="tx1"/>
                          </a:solidFill>
                          <a:effectLst/>
                        </a:rPr>
                        <a:t>own</a:t>
                      </a:r>
                      <a:r>
                        <a:rPr lang="en-GB" sz="900" b="0" spc="-60" dirty="0">
                          <a:solidFill>
                            <a:schemeClr val="tx1"/>
                          </a:solidFill>
                          <a:effectLst/>
                        </a:rPr>
                        <a:t> </a:t>
                      </a:r>
                      <a:r>
                        <a:rPr lang="en-GB" sz="900" b="0" spc="-70" dirty="0">
                          <a:solidFill>
                            <a:schemeClr val="tx1"/>
                          </a:solidFill>
                          <a:effectLst/>
                        </a:rPr>
                        <a:t>immediate</a:t>
                      </a:r>
                      <a:r>
                        <a:rPr lang="en-GB" sz="900" b="0" spc="-55" dirty="0">
                          <a:solidFill>
                            <a:schemeClr val="tx1"/>
                          </a:solidFill>
                          <a:effectLst/>
                        </a:rPr>
                        <a:t> </a:t>
                      </a:r>
                      <a:r>
                        <a:rPr lang="en-GB" sz="900" b="0" spc="-70" dirty="0">
                          <a:solidFill>
                            <a:schemeClr val="tx1"/>
                          </a:solidFill>
                          <a:effectLst/>
                        </a:rPr>
                        <a:t>environment</a:t>
                      </a:r>
                      <a:r>
                        <a:rPr lang="en-GB" sz="900" b="0" spc="-65" dirty="0">
                          <a:solidFill>
                            <a:schemeClr val="tx1"/>
                          </a:solidFill>
                          <a:effectLst/>
                        </a:rPr>
                        <a:t> </a:t>
                      </a:r>
                      <a:r>
                        <a:rPr lang="en-GB" sz="900" b="0" spc="-70" dirty="0">
                          <a:solidFill>
                            <a:schemeClr val="tx1"/>
                          </a:solidFill>
                          <a:effectLst/>
                        </a:rPr>
                        <a:t>and</a:t>
                      </a:r>
                      <a:r>
                        <a:rPr lang="en-GB" sz="900" b="0" spc="-55" dirty="0">
                          <a:solidFill>
                            <a:schemeClr val="tx1"/>
                          </a:solidFill>
                          <a:effectLst/>
                        </a:rPr>
                        <a:t> </a:t>
                      </a:r>
                      <a:r>
                        <a:rPr lang="en-GB" sz="900" b="0" spc="-70" dirty="0">
                          <a:solidFill>
                            <a:schemeClr val="tx1"/>
                          </a:solidFill>
                          <a:effectLst/>
                        </a:rPr>
                        <a:t>how environments</a:t>
                      </a:r>
                      <a:r>
                        <a:rPr lang="en-GB" sz="900" b="0" spc="-60" dirty="0">
                          <a:solidFill>
                            <a:schemeClr val="tx1"/>
                          </a:solidFill>
                          <a:effectLst/>
                        </a:rPr>
                        <a:t> </a:t>
                      </a:r>
                      <a:r>
                        <a:rPr lang="en-GB" sz="900" b="0" spc="-70" dirty="0">
                          <a:solidFill>
                            <a:schemeClr val="tx1"/>
                          </a:solidFill>
                          <a:effectLst/>
                        </a:rPr>
                        <a:t>might</a:t>
                      </a:r>
                      <a:r>
                        <a:rPr lang="en-GB" sz="900" b="0" spc="-60" dirty="0">
                          <a:solidFill>
                            <a:schemeClr val="tx1"/>
                          </a:solidFill>
                          <a:effectLst/>
                        </a:rPr>
                        <a:t> </a:t>
                      </a:r>
                      <a:r>
                        <a:rPr lang="en-GB" sz="900" b="0" spc="-70" dirty="0">
                          <a:solidFill>
                            <a:schemeClr val="tx1"/>
                          </a:solidFill>
                          <a:effectLst/>
                        </a:rPr>
                        <a:t>vary</a:t>
                      </a:r>
                      <a:r>
                        <a:rPr lang="en-GB" sz="900" b="0" spc="-55" dirty="0">
                          <a:solidFill>
                            <a:schemeClr val="tx1"/>
                          </a:solidFill>
                          <a:effectLst/>
                        </a:rPr>
                        <a:t> </a:t>
                      </a:r>
                      <a:r>
                        <a:rPr lang="en-GB" sz="900" b="0" spc="-70" dirty="0">
                          <a:solidFill>
                            <a:schemeClr val="tx1"/>
                          </a:solidFill>
                          <a:effectLst/>
                        </a:rPr>
                        <a:t>from</a:t>
                      </a:r>
                      <a:r>
                        <a:rPr lang="en-GB" sz="900" b="0" spc="-55" dirty="0">
                          <a:solidFill>
                            <a:schemeClr val="tx1"/>
                          </a:solidFill>
                          <a:effectLst/>
                        </a:rPr>
                        <a:t> </a:t>
                      </a:r>
                      <a:r>
                        <a:rPr lang="en-GB" sz="900" b="0" spc="-70" dirty="0">
                          <a:solidFill>
                            <a:schemeClr val="tx1"/>
                          </a:solidFill>
                          <a:effectLst/>
                        </a:rPr>
                        <a:t>one</a:t>
                      </a:r>
                      <a:r>
                        <a:rPr lang="en-GB" sz="900" b="0" spc="-55" dirty="0">
                          <a:solidFill>
                            <a:schemeClr val="tx1"/>
                          </a:solidFill>
                          <a:effectLst/>
                        </a:rPr>
                        <a:t> </a:t>
                      </a:r>
                      <a:r>
                        <a:rPr lang="en-GB" sz="900" b="0" spc="-70" dirty="0">
                          <a:solidFill>
                            <a:schemeClr val="tx1"/>
                          </a:solidFill>
                          <a:effectLst/>
                        </a:rPr>
                        <a:t>another.</a:t>
                      </a:r>
                      <a:endParaRPr lang="en-GB" sz="900" b="0" spc="-7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240807400"/>
                  </a:ext>
                </a:extLst>
              </a:tr>
            </a:tbl>
          </a:graphicData>
        </a:graphic>
      </p:graphicFrame>
    </p:spTree>
    <p:extLst>
      <p:ext uri="{BB962C8B-B14F-4D97-AF65-F5344CB8AC3E}">
        <p14:creationId xmlns:p14="http://schemas.microsoft.com/office/powerpoint/2010/main" val="1539886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00C0E-1788-4A63-9571-481C82D2EE8D}" type="slidenum">
              <a:rPr kumimoji="0" lang="en-US" sz="1000" b="0" i="0" u="none" strike="noStrike" kern="1200" cap="none" spc="0" normalizeH="0" baseline="0" noProof="0" smtClean="0">
                <a:ln>
                  <a:noFill/>
                </a:ln>
                <a:solidFill>
                  <a:prstClr val="black"/>
                </a:solidFill>
                <a:effectLst/>
                <a:uLnTx/>
                <a:uFillTx/>
                <a:latin typeface="Century Gothic"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prstClr val="black"/>
              </a:solidFill>
              <a:effectLst/>
              <a:uLnTx/>
              <a:uFillTx/>
              <a:latin typeface="Century Gothic" pitchFamily="34" charset="0"/>
              <a:ea typeface="+mn-ea"/>
              <a:cs typeface="+mn-cs"/>
            </a:endParaRPr>
          </a:p>
        </p:txBody>
      </p:sp>
      <p:sp>
        <p:nvSpPr>
          <p:cNvPr id="5" name="TextBox 4"/>
          <p:cNvSpPr txBox="1"/>
          <p:nvPr/>
        </p:nvSpPr>
        <p:spPr>
          <a:xfrm>
            <a:off x="349972" y="411842"/>
            <a:ext cx="7628641" cy="57246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What the national </a:t>
            </a:r>
            <a:r>
              <a:rPr lang="en-GB" sz="1200" b="1" dirty="0">
                <a:solidFill>
                  <a:prstClr val="black"/>
                </a:solidFill>
                <a:latin typeface="Century Gothic" panose="020B0502020202020204" pitchFamily="34" charset="0"/>
              </a:rPr>
              <a:t>c</a:t>
            </a:r>
            <a:r>
              <a:rPr kumimoji="0" lang="en-GB"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urriculum</a:t>
            </a: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requires in geography at </a:t>
            </a:r>
            <a:r>
              <a:rPr lang="en-GB" sz="1200" b="1" dirty="0">
                <a:solidFill>
                  <a:prstClr val="black"/>
                </a:solidFill>
                <a:latin typeface="Century Gothic" panose="020B0502020202020204" pitchFamily="34" charset="0"/>
              </a:rPr>
              <a:t>key stage 1</a:t>
            </a:r>
            <a:endPar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Locational knowledge</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Name and locate the world’s seven continents and five oceans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Name, locate and identify characteristics of the four countries and capital cities of the United Kingdom and its surrounding seas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Place knowledge </a:t>
            </a: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Understand geographical similarities and differences through studying the human and physical geography of a small area of the United Kingdom, and of a small area in a contrasting non-European country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Human and physical geography </a:t>
            </a: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Identify seasonal and daily weather patterns in the United Kingdom and the location of hot and cold areas of the world in relation to the Equator and the North and South Poles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basic geographical vocabulary to refer to: </a:t>
            </a:r>
          </a:p>
          <a:p>
            <a:pPr marL="557213" marR="0" lvl="1" indent="-214313"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Key physical features, including: beach, cliff, coast, forest, hill, mountain, sea, ocean, river, soil, valley, vegetation, season and weather </a:t>
            </a:r>
          </a:p>
          <a:p>
            <a:pPr marL="557213" marR="0" lvl="1" indent="-214313"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Key human features, including: city, town, village, factory, farm, house, office, port, harbour and shop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Geographical skills and fieldwork </a:t>
            </a:r>
            <a:endPar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world maps, atlases and globes to identify the United Kingdom and its countries, as well as the countries, continents and oceans studied at this key stage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simple compass directions (North, South, East and West) and locational and directional language [for example, near and far; left and right], to describe the location of features and routes on a map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aerial photographs and plan perspectives to recognise landmarks and basic human and physical features; devise a simple map; and use and construct basic symbols in a key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simple fieldwork and observational skills to study the geography of their school and its grounds and the key human and physical features of its surrounding environment.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469898" y="553236"/>
            <a:ext cx="2220013" cy="239201"/>
          </a:xfrm>
          <a:prstGeom prst="rect">
            <a:avLst/>
          </a:prstGeom>
        </p:spPr>
      </p:pic>
      <p:sp>
        <p:nvSpPr>
          <p:cNvPr id="8" name="Right Bracket 7"/>
          <p:cNvSpPr/>
          <p:nvPr/>
        </p:nvSpPr>
        <p:spPr>
          <a:xfrm>
            <a:off x="7911446" y="1277522"/>
            <a:ext cx="134335" cy="40299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p:cNvSpPr txBox="1"/>
          <p:nvPr/>
        </p:nvSpPr>
        <p:spPr>
          <a:xfrm>
            <a:off x="8066989" y="1298918"/>
            <a:ext cx="8059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Locational knowledge</a:t>
            </a:r>
          </a:p>
        </p:txBody>
      </p:sp>
      <p:sp>
        <p:nvSpPr>
          <p:cNvPr id="10" name="Right Bracket 9"/>
          <p:cNvSpPr/>
          <p:nvPr/>
        </p:nvSpPr>
        <p:spPr>
          <a:xfrm>
            <a:off x="7911446" y="2178173"/>
            <a:ext cx="134335" cy="40299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p:cNvSpPr txBox="1"/>
          <p:nvPr/>
        </p:nvSpPr>
        <p:spPr>
          <a:xfrm>
            <a:off x="8066989" y="2199569"/>
            <a:ext cx="8059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Place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knowledge</a:t>
            </a:r>
          </a:p>
        </p:txBody>
      </p:sp>
      <p:sp>
        <p:nvSpPr>
          <p:cNvPr id="12" name="Right Bracket 11"/>
          <p:cNvSpPr/>
          <p:nvPr/>
        </p:nvSpPr>
        <p:spPr>
          <a:xfrm>
            <a:off x="7911446" y="2988297"/>
            <a:ext cx="134335" cy="1043429"/>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p:cNvSpPr txBox="1"/>
          <p:nvPr/>
        </p:nvSpPr>
        <p:spPr>
          <a:xfrm>
            <a:off x="8066988" y="3186845"/>
            <a:ext cx="1077011"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Human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physical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geography </a:t>
            </a:r>
          </a:p>
        </p:txBody>
      </p:sp>
      <p:sp>
        <p:nvSpPr>
          <p:cNvPr id="14" name="Right Bracket 13"/>
          <p:cNvSpPr/>
          <p:nvPr/>
        </p:nvSpPr>
        <p:spPr>
          <a:xfrm>
            <a:off x="7911446" y="4451125"/>
            <a:ext cx="134335" cy="144062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TextBox 14"/>
          <p:cNvSpPr txBox="1"/>
          <p:nvPr/>
        </p:nvSpPr>
        <p:spPr>
          <a:xfrm>
            <a:off x="8066988" y="4917523"/>
            <a:ext cx="999239"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Geographical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skills &amp; fieldwork</a:t>
            </a:r>
          </a:p>
        </p:txBody>
      </p:sp>
    </p:spTree>
    <p:extLst>
      <p:ext uri="{BB962C8B-B14F-4D97-AF65-F5344CB8AC3E}">
        <p14:creationId xmlns:p14="http://schemas.microsoft.com/office/powerpoint/2010/main" val="3155408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00C0E-1788-4A63-9571-481C82D2EE8D}" type="slidenum">
              <a:rPr kumimoji="0" lang="en-US" sz="1000" b="0" i="0" u="none" strike="noStrike" kern="1200" cap="none" spc="0" normalizeH="0" baseline="0" noProof="0" smtClean="0">
                <a:ln>
                  <a:noFill/>
                </a:ln>
                <a:solidFill>
                  <a:prstClr val="black"/>
                </a:solidFill>
                <a:effectLst/>
                <a:uLnTx/>
                <a:uFillTx/>
                <a:latin typeface="Century Gothic"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prstClr val="black"/>
              </a:solidFill>
              <a:effectLst/>
              <a:uLnTx/>
              <a:uFillTx/>
              <a:latin typeface="Century Gothic" pitchFamily="34" charset="0"/>
              <a:ea typeface="+mn-ea"/>
              <a:cs typeface="+mn-cs"/>
            </a:endParaRPr>
          </a:p>
        </p:txBody>
      </p:sp>
      <p:sp>
        <p:nvSpPr>
          <p:cNvPr id="5" name="TextBox 4"/>
          <p:cNvSpPr txBox="1"/>
          <p:nvPr/>
        </p:nvSpPr>
        <p:spPr>
          <a:xfrm>
            <a:off x="254527" y="412566"/>
            <a:ext cx="7628641" cy="57708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What the national </a:t>
            </a:r>
            <a:r>
              <a:rPr lang="en-GB" sz="1200" b="1" dirty="0">
                <a:solidFill>
                  <a:prstClr val="black"/>
                </a:solidFill>
                <a:latin typeface="Century Gothic" panose="020B0502020202020204" pitchFamily="34" charset="0"/>
              </a:rPr>
              <a:t>c</a:t>
            </a:r>
            <a:r>
              <a:rPr kumimoji="0" lang="en-GB" sz="12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urriculum</a:t>
            </a: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requires in geography at </a:t>
            </a:r>
            <a:r>
              <a:rPr lang="en-GB" sz="1200" b="1" dirty="0">
                <a:solidFill>
                  <a:prstClr val="black"/>
                </a:solidFill>
                <a:latin typeface="Century Gothic" panose="020B0502020202020204" pitchFamily="34" charset="0"/>
              </a:rPr>
              <a:t>key stage 2</a:t>
            </a:r>
            <a:endPar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Locational knowledge </a:t>
            </a: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Locate the world’s countries, using maps to focus on Europe (including the location of Russia) and North and South America, concentrating on their environmental regions, key physical and human characteristics, countries, and major cities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Name and locate counties and cities of the United Kingdom, geographical regions and their identifying human and physical characteristics, key topographical features (including hills, mountains, coasts and rivers), and land-use patterns; and understand how some of these aspects have changed over time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Identify the position and significance of latitude, longitude, Equator, Northern Hemisphere, Southern Hemisphere, the Tropics of Cancer and Capricorn, Arctic and Antarctic Circle, the Prime/Greenwich Meridian and time zones (including day and night)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Place knowledge </a:t>
            </a: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Understand geographical similarities and differences through the study of human and physical geography of a region of the United Kingdom, a region in a European country, and a region within North or South America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Human and physical geography </a:t>
            </a: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Describe and understand key aspects of: </a:t>
            </a:r>
          </a:p>
          <a:p>
            <a:pPr marL="471488" marR="0" lvl="1" indent="-12858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Physical geography, including: climate zones, biomes and vegetation belts, rivers, mountains, volcanoes and earthquakes, and the water cycle </a:t>
            </a:r>
          </a:p>
          <a:p>
            <a:pPr marL="471488" marR="0" lvl="1" indent="-12858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Human geography, including: types of settlement and land use, economic activity including trade links, and the distribution of natural resources including energy, food, minerals and water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Geographical skills and fieldwork </a:t>
            </a: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maps, atlases, globes and digital/computer mapping to locate countries and describe features studied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the eight points of a compass, four and six-figure grid references, symbols and key (including the use of Ordnance Survey maps) to build their knowledge of the United Kingdom and the wider world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fieldwork to observe, measure, record and present the human and physical features in the local area using a range of methods, including sketch maps, plans and graphs, and digital technologies.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30533" y="581517"/>
            <a:ext cx="2220013" cy="239201"/>
          </a:xfrm>
          <a:prstGeom prst="rect">
            <a:avLst/>
          </a:prstGeom>
        </p:spPr>
      </p:pic>
      <p:sp>
        <p:nvSpPr>
          <p:cNvPr id="8" name="Right Bracket 7"/>
          <p:cNvSpPr/>
          <p:nvPr/>
        </p:nvSpPr>
        <p:spPr>
          <a:xfrm>
            <a:off x="7911445" y="1043187"/>
            <a:ext cx="155543" cy="1615171"/>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p:cNvSpPr txBox="1"/>
          <p:nvPr/>
        </p:nvSpPr>
        <p:spPr>
          <a:xfrm>
            <a:off x="8045780" y="1666106"/>
            <a:ext cx="8059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Locational knowledge</a:t>
            </a:r>
          </a:p>
        </p:txBody>
      </p:sp>
      <p:sp>
        <p:nvSpPr>
          <p:cNvPr id="10" name="Right Bracket 9"/>
          <p:cNvSpPr/>
          <p:nvPr/>
        </p:nvSpPr>
        <p:spPr>
          <a:xfrm>
            <a:off x="7897304" y="3020674"/>
            <a:ext cx="134335" cy="40299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p:cNvSpPr txBox="1"/>
          <p:nvPr/>
        </p:nvSpPr>
        <p:spPr>
          <a:xfrm>
            <a:off x="8045780" y="3026663"/>
            <a:ext cx="8059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Place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knowledge</a:t>
            </a:r>
          </a:p>
        </p:txBody>
      </p:sp>
      <p:sp>
        <p:nvSpPr>
          <p:cNvPr id="12" name="Right Bracket 11"/>
          <p:cNvSpPr/>
          <p:nvPr/>
        </p:nvSpPr>
        <p:spPr>
          <a:xfrm>
            <a:off x="7911445" y="3785987"/>
            <a:ext cx="134336" cy="73357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p:cNvSpPr txBox="1"/>
          <p:nvPr/>
        </p:nvSpPr>
        <p:spPr>
          <a:xfrm>
            <a:off x="8074058" y="3852708"/>
            <a:ext cx="1494148"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Human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physical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geography </a:t>
            </a:r>
          </a:p>
        </p:txBody>
      </p:sp>
      <p:sp>
        <p:nvSpPr>
          <p:cNvPr id="14" name="Right Bracket 13"/>
          <p:cNvSpPr/>
          <p:nvPr/>
        </p:nvSpPr>
        <p:spPr>
          <a:xfrm>
            <a:off x="7911445" y="5055668"/>
            <a:ext cx="134336" cy="873792"/>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TextBox 14"/>
          <p:cNvSpPr txBox="1"/>
          <p:nvPr/>
        </p:nvSpPr>
        <p:spPr>
          <a:xfrm>
            <a:off x="8066988" y="5173545"/>
            <a:ext cx="999239"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Geographical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skills &amp; fieldwork</a:t>
            </a:r>
          </a:p>
        </p:txBody>
      </p:sp>
    </p:spTree>
    <p:extLst>
      <p:ext uri="{BB962C8B-B14F-4D97-AF65-F5344CB8AC3E}">
        <p14:creationId xmlns:p14="http://schemas.microsoft.com/office/powerpoint/2010/main" val="2398752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777413214"/>
              </p:ext>
            </p:extLst>
          </p:nvPr>
        </p:nvGraphicFramePr>
        <p:xfrm>
          <a:off x="287524" y="788920"/>
          <a:ext cx="8568952" cy="5280160"/>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val="20000"/>
                    </a:ext>
                  </a:extLst>
                </a:gridCol>
                <a:gridCol w="2142238">
                  <a:extLst>
                    <a:ext uri="{9D8B030D-6E8A-4147-A177-3AD203B41FA5}">
                      <a16:colId xmlns:a16="http://schemas.microsoft.com/office/drawing/2014/main" val="20001"/>
                    </a:ext>
                  </a:extLst>
                </a:gridCol>
                <a:gridCol w="2142238">
                  <a:extLst>
                    <a:ext uri="{9D8B030D-6E8A-4147-A177-3AD203B41FA5}">
                      <a16:colId xmlns:a16="http://schemas.microsoft.com/office/drawing/2014/main" val="20002"/>
                    </a:ext>
                  </a:extLst>
                </a:gridCol>
                <a:gridCol w="2142238">
                  <a:extLst>
                    <a:ext uri="{9D8B030D-6E8A-4147-A177-3AD203B41FA5}">
                      <a16:colId xmlns:a16="http://schemas.microsoft.com/office/drawing/2014/main" val="20003"/>
                    </a:ext>
                  </a:extLst>
                </a:gridCol>
              </a:tblGrid>
              <a:tr h="576064">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entury Gothic" pitchFamily="34" charset="0"/>
                        </a:rPr>
                        <a:t>Knowledge, Skills and Understanding breakdown for</a:t>
                      </a:r>
                      <a:r>
                        <a:rPr lang="en-GB" sz="1600" baseline="0" dirty="0">
                          <a:latin typeface="Century Gothic" pitchFamily="34" charset="0"/>
                        </a:rPr>
                        <a:t> </a:t>
                      </a:r>
                    </a:p>
                    <a:p>
                      <a:pPr algn="ctr">
                        <a:spcAft>
                          <a:spcPts val="0"/>
                        </a:spcAft>
                      </a:pPr>
                      <a:r>
                        <a:rPr lang="en-GB" sz="1600" dirty="0">
                          <a:latin typeface="Century Gothic" pitchFamily="34" charset="0"/>
                        </a:rPr>
                        <a:t>Geography </a:t>
                      </a:r>
                      <a:endParaRPr lang="en-GB" sz="1600" dirty="0">
                        <a:solidFill>
                          <a:schemeClr val="bg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b="1" dirty="0">
                        <a:solidFill>
                          <a:schemeClr val="tx1"/>
                        </a:solidFill>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37084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Century Gothic" pitchFamily="34" charset="0"/>
                        </a:rPr>
                        <a:t>Year 1</a:t>
                      </a:r>
                      <a:endParaRPr lang="en-GB" sz="1600" b="1" dirty="0">
                        <a:solidFill>
                          <a:schemeClr val="tx1"/>
                        </a:solidFill>
                        <a:latin typeface="Century Gothic" pitchFamily="34" charset="0"/>
                        <a:ea typeface="Times New Roman"/>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rPr>
                        <a:t>Geographical enquiry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Physical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Human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Geographical knowledge</a:t>
                      </a:r>
                      <a:endParaRPr lang="en-GB" sz="1400" b="1" dirty="0">
                        <a:solidFill>
                          <a:schemeClr val="tx1"/>
                        </a:solidFill>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say</a:t>
                      </a:r>
                      <a:r>
                        <a:rPr kumimoji="0" lang="en-GB" sz="1000" kern="1200" baseline="0" dirty="0">
                          <a:latin typeface="Century Gothic" pitchFamily="34" charset="0"/>
                        </a:rPr>
                        <a:t> </a:t>
                      </a:r>
                      <a:r>
                        <a:rPr kumimoji="0" lang="en-GB" sz="1000" kern="1200" dirty="0">
                          <a:latin typeface="Century Gothic" pitchFamily="34" charset="0"/>
                        </a:rPr>
                        <a:t>what they like about their</a:t>
                      </a:r>
                      <a:r>
                        <a:rPr kumimoji="0" lang="en-GB" sz="1000" kern="1200" baseline="0" dirty="0">
                          <a:latin typeface="Century Gothic" pitchFamily="34" charset="0"/>
                        </a:rPr>
                        <a:t> </a:t>
                      </a:r>
                      <a:r>
                        <a:rPr kumimoji="0" lang="en-GB" sz="1000" kern="1200" dirty="0">
                          <a:latin typeface="Century Gothic" pitchFamily="34" charset="0"/>
                        </a:rPr>
                        <a:t>locality?</a:t>
                      </a:r>
                    </a:p>
                    <a:p>
                      <a:pPr marL="172800" lvl="0" indent="-172800">
                        <a:buFont typeface="Arial" pitchFamily="34" charset="0"/>
                        <a:buChar char="•"/>
                      </a:pPr>
                      <a:r>
                        <a:rPr kumimoji="0" lang="en-GB" sz="1000" kern="1200" dirty="0">
                          <a:latin typeface="Century Gothic" pitchFamily="34" charset="0"/>
                        </a:rPr>
                        <a:t>Can they sort things they like and don’t like?</a:t>
                      </a:r>
                    </a:p>
                    <a:p>
                      <a:pPr marL="172800" lvl="0" indent="-172800">
                        <a:buFont typeface="Arial" pitchFamily="34" charset="0"/>
                        <a:buChar char="•"/>
                      </a:pPr>
                      <a:r>
                        <a:rPr kumimoji="0" lang="en-GB" sz="1000" kern="1200" dirty="0">
                          <a:latin typeface="Century Gothic" pitchFamily="34" charset="0"/>
                        </a:rPr>
                        <a:t>Can they answer some questions using different resources, such as books, the internet and atlases?</a:t>
                      </a:r>
                    </a:p>
                    <a:p>
                      <a:pPr marL="172800" lvl="0" indent="-172800">
                        <a:buFont typeface="Arial" pitchFamily="34" charset="0"/>
                        <a:buChar char="•"/>
                      </a:pPr>
                      <a:r>
                        <a:rPr kumimoji="0" lang="en-GB" sz="1000" kern="1200" dirty="0">
                          <a:latin typeface="Century Gothic" pitchFamily="34" charset="0"/>
                        </a:rPr>
                        <a:t>Can they think of a few good questions to ask about a locality?</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answer questions about the weather?</a:t>
                      </a:r>
                    </a:p>
                    <a:p>
                      <a:pPr marL="172800" lvl="0" indent="-172800">
                        <a:buFont typeface="Arial" pitchFamily="34" charset="0"/>
                        <a:buChar char="•"/>
                      </a:pPr>
                      <a:r>
                        <a:rPr kumimoji="0" lang="en-GB" sz="1000" kern="1200" dirty="0">
                          <a:latin typeface="Century Gothic" pitchFamily="34" charset="0"/>
                        </a:rPr>
                        <a:t>Can they keep a weather chart?</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2800" lvl="0" indent="-172800">
                        <a:buFont typeface="Arial" pitchFamily="34" charset="0"/>
                        <a:buChar char="•"/>
                      </a:pPr>
                      <a:r>
                        <a:rPr kumimoji="0" lang="en-GB" sz="1000" kern="1200" dirty="0">
                          <a:latin typeface="Century Gothic" pitchFamily="34" charset="0"/>
                        </a:rPr>
                        <a:t>Can they tell</a:t>
                      </a:r>
                      <a:r>
                        <a:rPr kumimoji="0" lang="en-GB" sz="1000" kern="1200" baseline="0" dirty="0">
                          <a:latin typeface="Century Gothic" pitchFamily="34" charset="0"/>
                        </a:rPr>
                        <a:t> someone</a:t>
                      </a:r>
                      <a:r>
                        <a:rPr kumimoji="0" lang="en-GB" sz="1000" kern="1200" dirty="0">
                          <a:latin typeface="Century Gothic" pitchFamily="34" charset="0"/>
                        </a:rPr>
                        <a:t> their address?</a:t>
                      </a:r>
                    </a:p>
                    <a:p>
                      <a:pPr marL="172800" lvl="0" indent="-172800">
                        <a:buFont typeface="Arial" pitchFamily="34" charset="0"/>
                        <a:buChar char="•"/>
                      </a:pPr>
                      <a:r>
                        <a:rPr kumimoji="0" lang="en-GB" sz="1000" kern="1200" dirty="0">
                          <a:latin typeface="Century Gothic" pitchFamily="34" charset="0"/>
                        </a:rPr>
                        <a:t>Can they explain the main features of a</a:t>
                      </a:r>
                      <a:r>
                        <a:rPr kumimoji="0" lang="en-GB" sz="1000" kern="1200" baseline="0" dirty="0">
                          <a:latin typeface="Century Gothic" pitchFamily="34" charset="0"/>
                        </a:rPr>
                        <a:t> hot and cold place</a:t>
                      </a:r>
                      <a:r>
                        <a:rPr kumimoji="0" lang="en-GB" sz="1000" kern="1200" dirty="0">
                          <a:latin typeface="Century Gothic" pitchFamily="34" charset="0"/>
                        </a:rPr>
                        <a:t>?</a:t>
                      </a:r>
                    </a:p>
                    <a:p>
                      <a:pPr marL="172800" lvl="0" indent="-172800">
                        <a:buFont typeface="Arial" pitchFamily="34" charset="0"/>
                        <a:buChar char="•"/>
                      </a:pPr>
                      <a:r>
                        <a:rPr kumimoji="0" lang="en-GB" sz="1000" kern="1200" dirty="0">
                          <a:latin typeface="Century Gothic" pitchFamily="34" charset="0"/>
                        </a:rPr>
                        <a:t>Can they describe a locality using words and pictures?</a:t>
                      </a:r>
                    </a:p>
                    <a:p>
                      <a:pPr marL="172800" lvl="0" indent="-172800">
                        <a:buFont typeface="Arial" pitchFamily="34" charset="0"/>
                        <a:buChar char="•"/>
                      </a:pPr>
                      <a:r>
                        <a:rPr kumimoji="0" lang="en-GB" sz="1000" kern="1200" dirty="0">
                          <a:latin typeface="Century Gothic" pitchFamily="34" charset="0"/>
                        </a:rPr>
                        <a:t>Can they explain how the</a:t>
                      </a:r>
                      <a:r>
                        <a:rPr kumimoji="0" lang="en-GB" sz="1000" kern="1200" baseline="0" dirty="0">
                          <a:latin typeface="Century Gothic" pitchFamily="34" charset="0"/>
                        </a:rPr>
                        <a:t> weather changes with each season?</a:t>
                      </a:r>
                    </a:p>
                    <a:p>
                      <a:pPr marL="172800" lvl="0" indent="-172800">
                        <a:buFont typeface="Arial" pitchFamily="34" charset="0"/>
                        <a:buChar char="•"/>
                      </a:pPr>
                      <a:r>
                        <a:rPr kumimoji="0" lang="en-GB" sz="1000" kern="1200" baseline="0" dirty="0">
                          <a:latin typeface="Century Gothic" pitchFamily="34" charset="0"/>
                        </a:rPr>
                        <a:t>Can they name key features associated with a town or village, e.g. church, farm, shop, house?</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begin to explain why they would wear different clothes at different times of the year?</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say something about the people who live in hot and cold places?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what they might wear if they lived in a very hot or a very cold place?</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2800" indent="-172800">
                        <a:buFont typeface="Arial" pitchFamily="34" charset="0"/>
                        <a:buChar char="•"/>
                      </a:pPr>
                      <a:r>
                        <a:rPr lang="en-GB" sz="1000" dirty="0">
                          <a:latin typeface="Century Gothic" pitchFamily="34" charset="0"/>
                        </a:rPr>
                        <a:t>Can they identify the four countries</a:t>
                      </a:r>
                      <a:r>
                        <a:rPr lang="en-GB" sz="1000" baseline="0" dirty="0">
                          <a:latin typeface="Century Gothic" pitchFamily="34" charset="0"/>
                        </a:rPr>
                        <a:t> making up the United Kingdom?</a:t>
                      </a:r>
                    </a:p>
                    <a:p>
                      <a:pPr marL="172800" indent="-172800">
                        <a:buFont typeface="Arial" pitchFamily="34" charset="0"/>
                        <a:buChar char="•"/>
                      </a:pPr>
                      <a:r>
                        <a:rPr lang="en-GB" sz="1000" baseline="0" dirty="0">
                          <a:latin typeface="Century Gothic" pitchFamily="34" charset="0"/>
                        </a:rPr>
                        <a:t>Can they name some of the main towns and cities in the United Kingdom?</a:t>
                      </a:r>
                    </a:p>
                    <a:p>
                      <a:pPr marL="172800" indent="-172800">
                        <a:buFont typeface="Arial" pitchFamily="34" charset="0"/>
                        <a:buChar char="•"/>
                      </a:pPr>
                      <a:r>
                        <a:rPr lang="en-GB" sz="1000" baseline="0" dirty="0">
                          <a:latin typeface="Century Gothic" pitchFamily="34" charset="0"/>
                        </a:rPr>
                        <a:t>Can they point out where the equator, north pole and south pole are on a globe or atlas?</a:t>
                      </a: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3"/>
                  </a:ext>
                </a:extLst>
              </a:tr>
              <a:tr h="370840">
                <a:tc gridSpan="4">
                  <a:txBody>
                    <a:bodyPr/>
                    <a:lstStyle/>
                    <a:p>
                      <a:pPr marL="172800" lvl="0" indent="-172800" algn="ctr">
                        <a:buFont typeface="Arial" pitchFamily="34" charset="0"/>
                        <a:buNone/>
                      </a:pPr>
                      <a:r>
                        <a:rPr kumimoji="0" lang="en-GB" sz="1400" b="1" kern="1200" dirty="0">
                          <a:latin typeface="Century Gothic" pitchFamily="34" charset="0"/>
                        </a:rPr>
                        <a:t>Year 1 (Challenging)</a:t>
                      </a:r>
                      <a:endParaRPr kumimoji="0" lang="en-GB" sz="1400" b="1" kern="1200" dirty="0">
                        <a:solidFill>
                          <a:schemeClr val="dk1"/>
                        </a:solidFill>
                        <a:latin typeface="Century Gothic" pitchFamily="34" charset="0"/>
                        <a:ea typeface="+mn-ea"/>
                        <a:cs typeface="+mn-cs"/>
                      </a:endParaRPr>
                    </a:p>
                  </a:txBody>
                  <a:tcPr marL="91441" marR="91441" marT="45724" marB="45724" anchor="ctr"/>
                </a:tc>
                <a:tc hMerge="1">
                  <a:txBody>
                    <a:bodyPr/>
                    <a:lstStyle/>
                    <a:p>
                      <a:pPr lvl="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4"/>
                  </a:ext>
                </a:extLst>
              </a:tr>
              <a:tr h="370840">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answer questions using a weather chart?</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make plausible predictions about what the weather may be like later in the day or</a:t>
                      </a:r>
                      <a:r>
                        <a:rPr kumimoji="0" lang="en-GB" sz="1000" kern="1200" baseline="0" dirty="0">
                          <a:latin typeface="Century Gothic" pitchFamily="34" charset="0"/>
                        </a:rPr>
                        <a:t> tomorrow</a:t>
                      </a:r>
                      <a:r>
                        <a:rPr kumimoji="0" lang="en-GB" sz="1000" kern="1200" dirty="0">
                          <a:latin typeface="Century Gothic" pitchFamily="34" charset="0"/>
                        </a:rPr>
                        <a:t>?</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baseline="0" dirty="0">
                          <a:latin typeface="Century Gothic" pitchFamily="34" charset="0"/>
                        </a:rPr>
                        <a:t>Can they name key features associated with a town or village, e.g. factory, detached house, semi-detached house, terrace house?</a:t>
                      </a:r>
                      <a:endParaRPr kumimoji="0" lang="en-GB" sz="1000" kern="1200" dirty="0">
                        <a:latin typeface="Century Gothic" pitchFamily="34" charset="0"/>
                      </a:endParaRPr>
                    </a:p>
                    <a:p>
                      <a:pPr marL="172800" lvl="0" indent="-17280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name different jobs that people living in their area might do?</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2800" indent="-172800">
                        <a:buFont typeface="Arial" pitchFamily="34" charset="0"/>
                        <a:buChar char="•"/>
                      </a:pPr>
                      <a:r>
                        <a:rPr lang="en-GB" sz="1000" dirty="0">
                          <a:latin typeface="Century Gothic" pitchFamily="34" charset="0"/>
                        </a:rPr>
                        <a:t>Can they name a few towns in the south and north of the UK?</a:t>
                      </a:r>
                    </a:p>
                  </a:txBody>
                  <a:tcPr marL="91441" marR="91441" marT="45724" marB="45724"/>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F018F763-0A08-4345-8DC5-041F93520593}" type="slidenum">
              <a:rPr lang="en-GB" smtClean="0"/>
              <a:pPr/>
              <a:t>5</a:t>
            </a:fld>
            <a:endParaRPr lang="en-GB" dirty="0"/>
          </a:p>
        </p:txBody>
      </p:sp>
      <p:sp>
        <p:nvSpPr>
          <p:cNvPr id="2" name="Footer Placeholder 1">
            <a:extLst>
              <a:ext uri="{FF2B5EF4-FFF2-40B4-BE49-F238E27FC236}">
                <a16:creationId xmlns:a16="http://schemas.microsoft.com/office/drawing/2014/main" id="{E801DEC2-D154-42F5-BB99-BA62B4B0F5A6}"/>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386488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754431866"/>
              </p:ext>
            </p:extLst>
          </p:nvPr>
        </p:nvGraphicFramePr>
        <p:xfrm>
          <a:off x="287524" y="452112"/>
          <a:ext cx="8568952" cy="5953776"/>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val="20000"/>
                    </a:ext>
                  </a:extLst>
                </a:gridCol>
                <a:gridCol w="2142238">
                  <a:extLst>
                    <a:ext uri="{9D8B030D-6E8A-4147-A177-3AD203B41FA5}">
                      <a16:colId xmlns:a16="http://schemas.microsoft.com/office/drawing/2014/main" val="20001"/>
                    </a:ext>
                  </a:extLst>
                </a:gridCol>
                <a:gridCol w="2142238">
                  <a:extLst>
                    <a:ext uri="{9D8B030D-6E8A-4147-A177-3AD203B41FA5}">
                      <a16:colId xmlns:a16="http://schemas.microsoft.com/office/drawing/2014/main" val="20002"/>
                    </a:ext>
                  </a:extLst>
                </a:gridCol>
                <a:gridCol w="2142238">
                  <a:extLst>
                    <a:ext uri="{9D8B030D-6E8A-4147-A177-3AD203B41FA5}">
                      <a16:colId xmlns:a16="http://schemas.microsoft.com/office/drawing/2014/main" val="20003"/>
                    </a:ext>
                  </a:extLst>
                </a:gridCol>
              </a:tblGrid>
              <a:tr h="37084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entury Gothic" pitchFamily="34" charset="0"/>
                        </a:rPr>
                        <a:t>Knowledge, Skills and Understanding breakdown for</a:t>
                      </a:r>
                      <a:r>
                        <a:rPr lang="en-GB" sz="1600" baseline="0" dirty="0">
                          <a:latin typeface="Century Gothic" pitchFamily="34" charset="0"/>
                        </a:rPr>
                        <a:t> </a:t>
                      </a:r>
                    </a:p>
                    <a:p>
                      <a:pPr algn="ctr">
                        <a:spcAft>
                          <a:spcPts val="0"/>
                        </a:spcAft>
                      </a:pPr>
                      <a:r>
                        <a:rPr lang="en-GB" sz="1600" dirty="0">
                          <a:latin typeface="Century Gothic" pitchFamily="34" charset="0"/>
                        </a:rPr>
                        <a:t>Geography </a:t>
                      </a:r>
                      <a:endParaRPr lang="en-GB" sz="1600" dirty="0">
                        <a:solidFill>
                          <a:schemeClr val="bg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b="1" dirty="0">
                        <a:solidFill>
                          <a:schemeClr val="tx1"/>
                        </a:solidFill>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370840">
                <a:tc gridSpan="4">
                  <a:txBody>
                    <a:bodyPr/>
                    <a:lstStyle/>
                    <a:p>
                      <a:pPr algn="ctr">
                        <a:spcAft>
                          <a:spcPts val="0"/>
                        </a:spcAft>
                      </a:pPr>
                      <a:r>
                        <a:rPr lang="en-GB" sz="1600" b="1" dirty="0">
                          <a:latin typeface="Century Gothic" pitchFamily="34" charset="0"/>
                        </a:rPr>
                        <a:t>Year 2</a:t>
                      </a:r>
                      <a:endParaRPr lang="en-GB" sz="1600" b="1" dirty="0">
                        <a:solidFill>
                          <a:schemeClr val="tx1"/>
                        </a:solidFill>
                        <a:latin typeface="Century Gothic" pitchFamily="34" charset="0"/>
                        <a:ea typeface="Times New Roman"/>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rPr>
                        <a:t>Geographical enquiry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Physical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Human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Geographical knowledge</a:t>
                      </a:r>
                      <a:endParaRPr lang="en-GB" sz="1400" b="1" dirty="0">
                        <a:solidFill>
                          <a:schemeClr val="tx1"/>
                        </a:solidFill>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1450" lvl="0" indent="-171450">
                        <a:buFont typeface="Arial" pitchFamily="34" charset="0"/>
                        <a:buChar char="•"/>
                      </a:pPr>
                      <a:r>
                        <a:rPr kumimoji="0" lang="en-GB" sz="1000" kern="1200" dirty="0">
                          <a:latin typeface="Century Gothic" pitchFamily="34" charset="0"/>
                        </a:rPr>
                        <a:t>Can they label a diagram or photograph using some geographical words?</a:t>
                      </a:r>
                    </a:p>
                    <a:p>
                      <a:pPr marL="171450" lvl="0" indent="-171450">
                        <a:buFont typeface="Arial" pitchFamily="34" charset="0"/>
                        <a:buChar char="•"/>
                      </a:pPr>
                      <a:r>
                        <a:rPr kumimoji="0" lang="en-GB" sz="1000" kern="1200" dirty="0">
                          <a:latin typeface="Century Gothic" pitchFamily="34" charset="0"/>
                        </a:rPr>
                        <a:t>Can they find out about a locality by using different sources of evidence?</a:t>
                      </a:r>
                    </a:p>
                    <a:p>
                      <a:pPr marL="171450" lvl="0" indent="-171450">
                        <a:buFont typeface="Arial" pitchFamily="34" charset="0"/>
                        <a:buChar char="•"/>
                      </a:pPr>
                      <a:r>
                        <a:rPr kumimoji="0" lang="en-GB" sz="1000" kern="1200" dirty="0">
                          <a:latin typeface="Century Gothic" pitchFamily="34" charset="0"/>
                        </a:rPr>
                        <a:t>Can they find out about a locality by asking some good questions to someone else?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say</a:t>
                      </a:r>
                      <a:r>
                        <a:rPr kumimoji="0" lang="en-GB" sz="1000" kern="1200" baseline="0" dirty="0">
                          <a:latin typeface="Century Gothic" pitchFamily="34" charset="0"/>
                        </a:rPr>
                        <a:t> </a:t>
                      </a:r>
                      <a:r>
                        <a:rPr kumimoji="0" lang="en-GB" sz="1000" kern="1200" dirty="0">
                          <a:latin typeface="Century Gothic" pitchFamily="34" charset="0"/>
                        </a:rPr>
                        <a:t>what they like and don’t like about their</a:t>
                      </a:r>
                      <a:r>
                        <a:rPr kumimoji="0" lang="en-GB" sz="1000" kern="1200" baseline="0" dirty="0">
                          <a:latin typeface="Century Gothic" pitchFamily="34" charset="0"/>
                        </a:rPr>
                        <a:t> </a:t>
                      </a:r>
                      <a:r>
                        <a:rPr kumimoji="0" lang="en-GB" sz="1000" kern="1200" dirty="0">
                          <a:latin typeface="Century Gothic" pitchFamily="34" charset="0"/>
                        </a:rPr>
                        <a:t>locality</a:t>
                      </a:r>
                      <a:r>
                        <a:rPr kumimoji="0" lang="en-GB" sz="1000" kern="1200" baseline="0" dirty="0">
                          <a:latin typeface="Century Gothic" pitchFamily="34" charset="0"/>
                        </a:rPr>
                        <a:t> and another locality like the seaside</a:t>
                      </a:r>
                      <a:r>
                        <a:rPr kumimoji="0" lang="en-GB" sz="1000" kern="1200" dirty="0">
                          <a:latin typeface="Century Gothic" pitchFamily="34" charset="0"/>
                        </a:rPr>
                        <a:t>?</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lvl="0" indent="-171450">
                        <a:buFont typeface="Arial" pitchFamily="34" charset="0"/>
                        <a:buChar char="•"/>
                      </a:pPr>
                      <a:r>
                        <a:rPr kumimoji="0" lang="en-GB" sz="1000" kern="1200" dirty="0">
                          <a:latin typeface="Century Gothic" pitchFamily="34" charset="0"/>
                        </a:rPr>
                        <a:t>Can they describe some physical features of their own locality?</a:t>
                      </a:r>
                    </a:p>
                    <a:p>
                      <a:pPr marL="171450" lvl="0" indent="-171450">
                        <a:buFont typeface="Arial" pitchFamily="34" charset="0"/>
                        <a:buChar char="•"/>
                      </a:pPr>
                      <a:r>
                        <a:rPr kumimoji="0" lang="en-GB" sz="1000" kern="1200" dirty="0">
                          <a:latin typeface="Century Gothic" pitchFamily="34" charset="0"/>
                        </a:rPr>
                        <a:t>Can they explain what makes a locality special?</a:t>
                      </a:r>
                    </a:p>
                    <a:p>
                      <a:pPr marL="171450" lvl="0" indent="-171450">
                        <a:buFont typeface="Arial" pitchFamily="34" charset="0"/>
                        <a:buChar char="•"/>
                      </a:pPr>
                      <a:r>
                        <a:rPr kumimoji="0" lang="en-GB" sz="1000" kern="1200" dirty="0">
                          <a:latin typeface="Century Gothic" pitchFamily="34" charset="0"/>
                        </a:rPr>
                        <a:t>Can they describe some places which are not near the school?</a:t>
                      </a:r>
                    </a:p>
                    <a:p>
                      <a:pPr marL="171450" lvl="0" indent="-171450">
                        <a:buFont typeface="Arial" pitchFamily="34" charset="0"/>
                        <a:buChar char="•"/>
                      </a:pPr>
                      <a:r>
                        <a:rPr kumimoji="0" lang="en-GB" sz="1000" kern="1200" dirty="0">
                          <a:latin typeface="Century Gothic" pitchFamily="34" charset="0"/>
                        </a:rPr>
                        <a:t>Can they describe a</a:t>
                      </a:r>
                      <a:r>
                        <a:rPr kumimoji="0" lang="en-GB" sz="1000" kern="1200" baseline="0" dirty="0">
                          <a:latin typeface="Century Gothic" pitchFamily="34" charset="0"/>
                        </a:rPr>
                        <a:t> place outside Europe</a:t>
                      </a:r>
                      <a:r>
                        <a:rPr kumimoji="0" lang="en-GB" sz="1000" kern="1200" dirty="0">
                          <a:latin typeface="Century Gothic" pitchFamily="34" charset="0"/>
                        </a:rPr>
                        <a:t> using geographical words?</a:t>
                      </a:r>
                    </a:p>
                    <a:p>
                      <a:pPr marL="171450" lvl="0" indent="-171450">
                        <a:buFont typeface="Arial" pitchFamily="34" charset="0"/>
                        <a:buChar char="•"/>
                      </a:pPr>
                      <a:r>
                        <a:rPr kumimoji="0" lang="en-GB" sz="1000" kern="1200" dirty="0">
                          <a:latin typeface="Century Gothic" pitchFamily="34" charset="0"/>
                        </a:rPr>
                        <a:t>Can they describe some</a:t>
                      </a:r>
                      <a:r>
                        <a:rPr kumimoji="0" lang="en-GB" sz="1000" kern="1200" baseline="0" dirty="0">
                          <a:latin typeface="Century Gothic" pitchFamily="34" charset="0"/>
                        </a:rPr>
                        <a:t> of the features associated with an island?</a:t>
                      </a:r>
                    </a:p>
                    <a:p>
                      <a:pPr marL="171450" lvl="0" indent="-171450">
                        <a:buFont typeface="Arial" pitchFamily="34" charset="0"/>
                        <a:buChar char="•"/>
                      </a:pPr>
                      <a:r>
                        <a:rPr kumimoji="0" lang="en-GB" sz="1000" kern="1200" baseline="0" dirty="0">
                          <a:latin typeface="Century Gothic" pitchFamily="34" charset="0"/>
                        </a:rPr>
                        <a:t>Can they describe the key features of a place, using words like, beach, coast forest, hill, mountain, ocean, valley?</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lvl="0" indent="-171450">
                        <a:buFont typeface="Arial" pitchFamily="34" charset="0"/>
                        <a:buChar char="•"/>
                      </a:pPr>
                      <a:r>
                        <a:rPr kumimoji="0" lang="en-GB" sz="1000" kern="1200" dirty="0">
                          <a:latin typeface="Century Gothic" pitchFamily="34" charset="0"/>
                        </a:rPr>
                        <a:t>Can they describe human features of own locality, such as the jobs people do?</a:t>
                      </a:r>
                    </a:p>
                    <a:p>
                      <a:pPr marL="171450" lvl="0" indent="-171450">
                        <a:buFont typeface="Arial" pitchFamily="34" charset="0"/>
                        <a:buChar char="•"/>
                      </a:pPr>
                      <a:r>
                        <a:rPr kumimoji="0" lang="en-GB" sz="1000" kern="1200" dirty="0">
                          <a:latin typeface="Century Gothic" pitchFamily="34" charset="0"/>
                        </a:rPr>
                        <a:t>Can they explain how the jobs people do may be different in different parts of the world?</a:t>
                      </a:r>
                    </a:p>
                    <a:p>
                      <a:pPr marL="171450" lvl="0" indent="-171450">
                        <a:buFont typeface="Arial" pitchFamily="34" charset="0"/>
                        <a:buChar char="•"/>
                      </a:pPr>
                      <a:r>
                        <a:rPr kumimoji="0" lang="en-GB" sz="1000" kern="1200" dirty="0">
                          <a:latin typeface="Century Gothic" pitchFamily="34" charset="0"/>
                        </a:rPr>
                        <a:t>Do they think that people ever spoil the area? How?</a:t>
                      </a:r>
                    </a:p>
                    <a:p>
                      <a:pPr marL="171450" lvl="0" indent="-171450">
                        <a:buFont typeface="Arial" pitchFamily="34" charset="0"/>
                        <a:buChar char="•"/>
                      </a:pPr>
                      <a:r>
                        <a:rPr kumimoji="0" lang="en-GB" sz="1000" kern="1200" dirty="0">
                          <a:latin typeface="Century Gothic" pitchFamily="34" charset="0"/>
                        </a:rPr>
                        <a:t>Do they think that people try to make the area better? How?</a:t>
                      </a:r>
                    </a:p>
                    <a:p>
                      <a:pPr marL="171450" lvl="0" indent="-171450">
                        <a:buFont typeface="Arial" pitchFamily="34" charset="0"/>
                        <a:buChar char="•"/>
                      </a:pPr>
                      <a:r>
                        <a:rPr kumimoji="0" lang="en-GB" sz="1000" kern="1200" dirty="0">
                          <a:latin typeface="Century Gothic" pitchFamily="34" charset="0"/>
                        </a:rPr>
                        <a:t>Can they explain what facilities a town or village might need?</a:t>
                      </a:r>
                    </a:p>
                    <a:p>
                      <a:pPr marL="171450" lvl="0" indent="-17145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lvl="0" indent="-171450">
                        <a:buFont typeface="Arial" pitchFamily="34" charset="0"/>
                        <a:buChar char="•"/>
                      </a:pPr>
                      <a:r>
                        <a:rPr kumimoji="0" lang="en-GB" sz="1000" kern="1200" dirty="0">
                          <a:latin typeface="Century Gothic" pitchFamily="34" charset="0"/>
                        </a:rPr>
                        <a:t>Can they name the continents of the world and find them in an atlas?</a:t>
                      </a:r>
                    </a:p>
                    <a:p>
                      <a:pPr marL="171450" lvl="0" indent="-171450">
                        <a:buFont typeface="Arial" pitchFamily="34" charset="0"/>
                        <a:buChar char="•"/>
                      </a:pPr>
                      <a:r>
                        <a:rPr kumimoji="0" lang="en-GB" sz="1000" kern="1200" dirty="0">
                          <a:latin typeface="Century Gothic" pitchFamily="34" charset="0"/>
                        </a:rPr>
                        <a:t>Can they name the world’s oceans and find them in an atlas?</a:t>
                      </a:r>
                    </a:p>
                    <a:p>
                      <a:pPr marL="171450" lvl="0" indent="-171450">
                        <a:buFont typeface="Arial" pitchFamily="34" charset="0"/>
                        <a:buChar char="•"/>
                      </a:pPr>
                      <a:r>
                        <a:rPr kumimoji="0" lang="en-GB" sz="1000" kern="1200" dirty="0">
                          <a:latin typeface="Century Gothic" pitchFamily="34" charset="0"/>
                        </a:rPr>
                        <a:t>Can they name</a:t>
                      </a:r>
                      <a:r>
                        <a:rPr kumimoji="0" lang="en-GB" sz="1000" kern="1200" baseline="0" dirty="0">
                          <a:latin typeface="Century Gothic" pitchFamily="34" charset="0"/>
                        </a:rPr>
                        <a:t> the main cities of England, Wales, Scotland and Ireland?</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you find where they live on a map of the UK?</a:t>
                      </a:r>
                    </a:p>
                    <a:p>
                      <a:pPr marL="171450" lvl="0" indent="-171450">
                        <a:buFont typeface="Arial" pitchFamily="34" charset="0"/>
                        <a:buChar char="•"/>
                      </a:pPr>
                      <a:endParaRPr kumimoji="0" lang="en-GB" sz="1000" kern="1200" baseline="0" dirty="0">
                        <a:latin typeface="Century Gothic" pitchFamily="34" charset="0"/>
                      </a:endParaRPr>
                    </a:p>
                    <a:p>
                      <a:pPr marL="0" indent="0">
                        <a:buFont typeface="Arial" pitchFamily="34" charset="0"/>
                        <a:buNone/>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3"/>
                  </a:ext>
                </a:extLst>
              </a:tr>
              <a:tr h="370840">
                <a:tc gridSpan="4">
                  <a:txBody>
                    <a:bodyPr/>
                    <a:lstStyle/>
                    <a:p>
                      <a:pPr lvl="0" algn="ctr">
                        <a:buFont typeface="Arial" pitchFamily="34" charset="0"/>
                        <a:buNone/>
                      </a:pPr>
                      <a:r>
                        <a:rPr kumimoji="0" lang="en-GB" sz="1400" b="1" kern="1200" dirty="0">
                          <a:latin typeface="Century Gothic" pitchFamily="34" charset="0"/>
                        </a:rPr>
                        <a:t>Year 2 (Challenging)</a:t>
                      </a:r>
                      <a:endParaRPr kumimoji="0" lang="en-GB" sz="1400" b="1" kern="1200" dirty="0">
                        <a:solidFill>
                          <a:schemeClr val="dk1"/>
                        </a:solidFill>
                        <a:latin typeface="Century Gothic" pitchFamily="34" charset="0"/>
                        <a:ea typeface="+mn-ea"/>
                        <a:cs typeface="+mn-cs"/>
                      </a:endParaRPr>
                    </a:p>
                  </a:txBody>
                  <a:tcPr marL="91441" marR="91441" marT="45724" marB="45724" anchor="ctr"/>
                </a:tc>
                <a:tc hMerge="1">
                  <a:txBody>
                    <a:bodyPr/>
                    <a:lstStyle/>
                    <a:p>
                      <a:pPr lvl="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4"/>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make inferences by</a:t>
                      </a:r>
                      <a:r>
                        <a:rPr kumimoji="0" lang="en-GB" sz="1000" kern="1200" baseline="0" dirty="0">
                          <a:latin typeface="Century Gothic" pitchFamily="34" charset="0"/>
                        </a:rPr>
                        <a:t> looking at</a:t>
                      </a:r>
                      <a:r>
                        <a:rPr kumimoji="0" lang="en-GB" sz="1000" kern="1200" dirty="0">
                          <a:latin typeface="Century Gothic" pitchFamily="34" charset="0"/>
                        </a:rPr>
                        <a:t> a weather chart?</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make plausible predictions about what the weather may be like in different parts of the world?</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lvl="0" indent="-171450">
                        <a:buFont typeface="Arial" pitchFamily="34" charset="0"/>
                        <a:buChar char="•"/>
                      </a:pPr>
                      <a:r>
                        <a:rPr kumimoji="0" lang="en-GB" sz="1000" kern="1200" dirty="0">
                          <a:latin typeface="Century Gothic" pitchFamily="34" charset="0"/>
                        </a:rPr>
                        <a:t>Can they find the longest and shortest route using a map?</a:t>
                      </a:r>
                    </a:p>
                    <a:p>
                      <a:pPr marL="171450" lvl="0" indent="-171450">
                        <a:buFont typeface="Arial" pitchFamily="34" charset="0"/>
                        <a:buChar char="•"/>
                      </a:pPr>
                      <a:r>
                        <a:rPr kumimoji="0" lang="en-GB" sz="1000" kern="1200" dirty="0">
                          <a:latin typeface="Century Gothic" pitchFamily="34" charset="0"/>
                        </a:rPr>
                        <a:t>Can they use a map, photographs,</a:t>
                      </a:r>
                      <a:r>
                        <a:rPr kumimoji="0" lang="en-GB" sz="1000" kern="1200" baseline="0" dirty="0">
                          <a:latin typeface="Century Gothic" pitchFamily="34" charset="0"/>
                        </a:rPr>
                        <a:t> film</a:t>
                      </a:r>
                      <a:r>
                        <a:rPr kumimoji="0" lang="en-GB" sz="1000" kern="1200" dirty="0">
                          <a:latin typeface="Century Gothic" pitchFamily="34" charset="0"/>
                        </a:rPr>
                        <a:t> or plan to describe a contrasting locality outside Europe?</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the weather affects different people?</a:t>
                      </a:r>
                      <a:endParaRPr lang="en-GB" sz="1000" dirty="0">
                        <a:latin typeface="Century Gothic" pitchFamily="34" charset="0"/>
                      </a:endParaRPr>
                    </a:p>
                    <a:p>
                      <a:pPr marL="171450" indent="-171450">
                        <a:buFont typeface="Arial" pitchFamily="34" charset="0"/>
                        <a:buChar char="•"/>
                      </a:pPr>
                      <a:endParaRPr lang="en-GB" sz="1000" dirty="0">
                        <a:latin typeface="Century Gothic" pitchFamily="34" charset="0"/>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locate some of the world’s major rivers and mountain ranges?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baseline="0" dirty="0">
                          <a:latin typeface="Century Gothic" pitchFamily="34" charset="0"/>
                        </a:rPr>
                        <a:t>Can they point out the North, South, East and West associated with maps and compass?</a:t>
                      </a:r>
                      <a:endParaRPr kumimoji="0" lang="en-GB" sz="1000" kern="1200" dirty="0">
                        <a:solidFill>
                          <a:schemeClr val="dk1"/>
                        </a:solidFill>
                        <a:latin typeface="Century Gothic" pitchFamily="34" charset="0"/>
                        <a:ea typeface="+mn-ea"/>
                        <a:cs typeface="+mn-cs"/>
                      </a:endParaRPr>
                    </a:p>
                  </a:txBody>
                  <a:tcPr marL="91441" marR="91441" marT="45724" marB="45724"/>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F018F763-0A08-4345-8DC5-041F93520593}" type="slidenum">
              <a:rPr lang="en-GB" smtClean="0"/>
              <a:pPr/>
              <a:t>6</a:t>
            </a:fld>
            <a:endParaRPr lang="en-GB" dirty="0"/>
          </a:p>
        </p:txBody>
      </p:sp>
      <p:sp>
        <p:nvSpPr>
          <p:cNvPr id="2" name="Footer Placeholder 1">
            <a:extLst>
              <a:ext uri="{FF2B5EF4-FFF2-40B4-BE49-F238E27FC236}">
                <a16:creationId xmlns:a16="http://schemas.microsoft.com/office/drawing/2014/main" id="{1D10CDA8-FCE1-4DF7-A2C3-BA3DF99F938C}"/>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295284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034062794"/>
              </p:ext>
            </p:extLst>
          </p:nvPr>
        </p:nvGraphicFramePr>
        <p:xfrm>
          <a:off x="287524" y="788920"/>
          <a:ext cx="8568952" cy="5280160"/>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val="20000"/>
                    </a:ext>
                  </a:extLst>
                </a:gridCol>
                <a:gridCol w="2142238">
                  <a:extLst>
                    <a:ext uri="{9D8B030D-6E8A-4147-A177-3AD203B41FA5}">
                      <a16:colId xmlns:a16="http://schemas.microsoft.com/office/drawing/2014/main" val="20001"/>
                    </a:ext>
                  </a:extLst>
                </a:gridCol>
                <a:gridCol w="2142238">
                  <a:extLst>
                    <a:ext uri="{9D8B030D-6E8A-4147-A177-3AD203B41FA5}">
                      <a16:colId xmlns:a16="http://schemas.microsoft.com/office/drawing/2014/main" val="20002"/>
                    </a:ext>
                  </a:extLst>
                </a:gridCol>
                <a:gridCol w="2142238">
                  <a:extLst>
                    <a:ext uri="{9D8B030D-6E8A-4147-A177-3AD203B41FA5}">
                      <a16:colId xmlns:a16="http://schemas.microsoft.com/office/drawing/2014/main" val="20003"/>
                    </a:ext>
                  </a:extLst>
                </a:gridCol>
              </a:tblGrid>
              <a:tr h="576064">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entury Gothic" pitchFamily="34" charset="0"/>
                        </a:rPr>
                        <a:t>Knowledge, Skills and Understanding breakdown for</a:t>
                      </a:r>
                      <a:r>
                        <a:rPr lang="en-GB" sz="1600" baseline="0" dirty="0">
                          <a:latin typeface="Century Gothic" pitchFamily="34" charset="0"/>
                        </a:rPr>
                        <a:t> </a:t>
                      </a:r>
                    </a:p>
                    <a:p>
                      <a:pPr algn="ctr">
                        <a:spcAft>
                          <a:spcPts val="0"/>
                        </a:spcAft>
                      </a:pPr>
                      <a:r>
                        <a:rPr lang="en-GB" sz="1600" dirty="0">
                          <a:latin typeface="Century Gothic" pitchFamily="34" charset="0"/>
                        </a:rPr>
                        <a:t>Geography </a:t>
                      </a:r>
                      <a:endParaRPr lang="en-GB" sz="1600" dirty="0">
                        <a:solidFill>
                          <a:schemeClr val="bg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b="1" dirty="0">
                        <a:solidFill>
                          <a:schemeClr val="tx1"/>
                        </a:solidFill>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370840">
                <a:tc gridSpan="4">
                  <a:txBody>
                    <a:bodyPr/>
                    <a:lstStyle/>
                    <a:p>
                      <a:pPr algn="ctr">
                        <a:spcAft>
                          <a:spcPts val="0"/>
                        </a:spcAft>
                      </a:pPr>
                      <a:r>
                        <a:rPr lang="en-GB" sz="1600" b="1" dirty="0">
                          <a:latin typeface="Century Gothic" pitchFamily="34" charset="0"/>
                        </a:rPr>
                        <a:t>Year 3</a:t>
                      </a:r>
                      <a:endParaRPr lang="en-GB" sz="1600" b="1" dirty="0">
                        <a:solidFill>
                          <a:schemeClr val="tx1"/>
                        </a:solidFill>
                        <a:latin typeface="Century Gothic" pitchFamily="34" charset="0"/>
                        <a:ea typeface="Times New Roman"/>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rPr>
                        <a:t>Geographical enquiry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Physical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Human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Geographical knowledge</a:t>
                      </a:r>
                      <a:endParaRPr lang="en-GB" sz="1400" b="1" dirty="0">
                        <a:solidFill>
                          <a:schemeClr val="tx1"/>
                        </a:solidFill>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1450" lvl="0" indent="-171450">
                        <a:buFont typeface="Arial" pitchFamily="34" charset="0"/>
                        <a:buChar char="•"/>
                      </a:pPr>
                      <a:r>
                        <a:rPr kumimoji="0" lang="en-GB" sz="1000" kern="1200" dirty="0">
                          <a:latin typeface="Century Gothic" pitchFamily="34" charset="0"/>
                        </a:rPr>
                        <a:t>Do they use correct geographical words to describe a place and the things that happen there?</a:t>
                      </a:r>
                    </a:p>
                    <a:p>
                      <a:pPr marL="171450" lvl="0" indent="-171450">
                        <a:buFont typeface="Arial" pitchFamily="34" charset="0"/>
                        <a:buChar char="•"/>
                      </a:pPr>
                      <a:r>
                        <a:rPr kumimoji="0" lang="en-GB" sz="1000" kern="1200" dirty="0">
                          <a:latin typeface="Century Gothic" pitchFamily="34" charset="0"/>
                        </a:rPr>
                        <a:t>Can they identify key features of a locality by using a map?</a:t>
                      </a:r>
                    </a:p>
                    <a:p>
                      <a:pPr marL="171450" lvl="0" indent="-171450">
                        <a:buFont typeface="Arial" pitchFamily="34" charset="0"/>
                        <a:buChar char="•"/>
                      </a:pPr>
                      <a:r>
                        <a:rPr kumimoji="0" lang="en-GB" sz="1000" kern="1200" dirty="0">
                          <a:latin typeface="Century Gothic" pitchFamily="34" charset="0"/>
                        </a:rPr>
                        <a:t>Can they begin to use a 4 figure grid reference?</a:t>
                      </a:r>
                    </a:p>
                    <a:p>
                      <a:pPr marL="171450" lvl="0" indent="-171450">
                        <a:buFont typeface="Arial" pitchFamily="34" charset="0"/>
                        <a:buChar char="•"/>
                      </a:pPr>
                      <a:r>
                        <a:rPr kumimoji="0" lang="en-GB" sz="1000" kern="1200" dirty="0">
                          <a:latin typeface="Century Gothic" pitchFamily="34" charset="0"/>
                        </a:rPr>
                        <a:t>Can they accurately plot NSEW on a map?</a:t>
                      </a:r>
                    </a:p>
                    <a:p>
                      <a:pPr marL="171450" lvl="0" indent="-171450">
                        <a:buFont typeface="Arial" pitchFamily="34" charset="0"/>
                        <a:buChar char="•"/>
                      </a:pPr>
                      <a:r>
                        <a:rPr kumimoji="0" lang="en-GB" sz="1000" kern="1200" dirty="0">
                          <a:latin typeface="Century Gothic" pitchFamily="34" charset="0"/>
                        </a:rPr>
                        <a:t>Can they use some basic OS map symbols?</a:t>
                      </a:r>
                    </a:p>
                    <a:p>
                      <a:pPr marL="171450" lvl="0" indent="-171450">
                        <a:buFont typeface="Arial" pitchFamily="34" charset="0"/>
                        <a:buChar char="•"/>
                      </a:pPr>
                      <a:r>
                        <a:rPr kumimoji="0" lang="en-GB" sz="1000" kern="1200" dirty="0">
                          <a:latin typeface="Century Gothic" pitchFamily="34" charset="0"/>
                        </a:rPr>
                        <a:t>Can they make accurate measurements of distances within 100Km?</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use maps</a:t>
                      </a:r>
                      <a:r>
                        <a:rPr lang="en-GB" sz="1000" baseline="0" dirty="0">
                          <a:latin typeface="Century Gothic" pitchFamily="34" charset="0"/>
                        </a:rPr>
                        <a:t> and atlases appropriately by using contents and indexes?</a:t>
                      </a:r>
                      <a:endParaRPr lang="en-GB" sz="1000" dirty="0">
                        <a:latin typeface="Century Gothic" pitchFamily="34" charset="0"/>
                      </a:endParaRPr>
                    </a:p>
                    <a:p>
                      <a:pPr marL="171450" indent="-171450">
                        <a:buFont typeface="Arial" pitchFamily="34" charset="0"/>
                        <a:buChar char="•"/>
                      </a:pPr>
                      <a:r>
                        <a:rPr lang="en-GB" sz="1000" dirty="0">
                          <a:latin typeface="Century Gothic" pitchFamily="34" charset="0"/>
                        </a:rPr>
                        <a:t>Can they describe how volcanoes are created?</a:t>
                      </a:r>
                    </a:p>
                    <a:p>
                      <a:pPr marL="171450" indent="-171450">
                        <a:buFont typeface="Arial" pitchFamily="34" charset="0"/>
                        <a:buChar char="•"/>
                      </a:pPr>
                      <a:r>
                        <a:rPr lang="en-GB" sz="1000" dirty="0">
                          <a:latin typeface="Century Gothic" pitchFamily="34" charset="0"/>
                        </a:rPr>
                        <a:t>Can they describe how earthquakes are created?</a:t>
                      </a:r>
                    </a:p>
                    <a:p>
                      <a:pPr marL="171450" lvl="0" indent="-171450">
                        <a:buFont typeface="Arial" pitchFamily="34" charset="0"/>
                        <a:buChar char="•"/>
                      </a:pPr>
                      <a:r>
                        <a:rPr kumimoji="0" lang="en-GB" sz="1000" kern="1200" dirty="0">
                          <a:latin typeface="Century Gothic" pitchFamily="34" charset="0"/>
                        </a:rPr>
                        <a:t>Can they confidently describe physical features in a locality?</a:t>
                      </a:r>
                    </a:p>
                    <a:p>
                      <a:pPr marL="171450" indent="-171450">
                        <a:buFont typeface="Arial" pitchFamily="34" charset="0"/>
                        <a:buChar char="•"/>
                      </a:pPr>
                      <a:r>
                        <a:rPr lang="en-GB" sz="1000" dirty="0">
                          <a:latin typeface="Century Gothic" pitchFamily="34" charset="0"/>
                        </a:rPr>
                        <a:t>Can they locate the</a:t>
                      </a:r>
                      <a:r>
                        <a:rPr lang="en-GB" sz="1000" baseline="0" dirty="0">
                          <a:latin typeface="Century Gothic" pitchFamily="34" charset="0"/>
                        </a:rPr>
                        <a:t> Mediterranean and explain why it is a popular holiday destination?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latin typeface="Century Gothic" pitchFamily="34" charset="0"/>
                        </a:rPr>
                        <a:t>Can they recognise the 8 points of the compass (N,NW, W, S, SW, SE, E, NE)?</a:t>
                      </a: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describe how volcanoes</a:t>
                      </a:r>
                      <a:r>
                        <a:rPr lang="en-GB" sz="1000" baseline="0" dirty="0">
                          <a:latin typeface="Century Gothic" pitchFamily="34" charset="0"/>
                        </a:rPr>
                        <a:t> have an impact on people’s life?</a:t>
                      </a:r>
                    </a:p>
                    <a:p>
                      <a:pPr marL="171450" lvl="0" indent="-171450">
                        <a:buFont typeface="Arial" pitchFamily="34" charset="0"/>
                        <a:buChar char="•"/>
                      </a:pPr>
                      <a:r>
                        <a:rPr kumimoji="0" lang="en-GB" sz="1000" kern="1200" dirty="0">
                          <a:latin typeface="Century Gothic" pitchFamily="34" charset="0"/>
                        </a:rPr>
                        <a:t>Can they confidently describe human features in a locality?</a:t>
                      </a:r>
                    </a:p>
                    <a:p>
                      <a:pPr marL="171450" lvl="0" indent="-171450">
                        <a:buFont typeface="Arial" pitchFamily="34" charset="0"/>
                        <a:buChar char="•"/>
                      </a:pPr>
                      <a:r>
                        <a:rPr kumimoji="0" lang="en-GB" sz="1000" kern="1200" dirty="0">
                          <a:latin typeface="Century Gothic" pitchFamily="34" charset="0"/>
                        </a:rPr>
                        <a:t>Can they explain why a locality has certain human features?</a:t>
                      </a:r>
                    </a:p>
                    <a:p>
                      <a:pPr marL="171450" lvl="0" indent="-171450">
                        <a:buFont typeface="Arial" pitchFamily="34" charset="0"/>
                        <a:buChar char="•"/>
                      </a:pPr>
                      <a:r>
                        <a:rPr kumimoji="0" lang="en-GB" sz="1000" kern="1200" dirty="0">
                          <a:latin typeface="Century Gothic" pitchFamily="34" charset="0"/>
                        </a:rPr>
                        <a:t>Can they explain why a place is like it is?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the lives of people living in the Mediterranean would be different from their own?</a:t>
                      </a:r>
                    </a:p>
                    <a:p>
                      <a:pPr marL="0" lvl="0" indent="0">
                        <a:buFont typeface="Arial" pitchFamily="34" charset="0"/>
                        <a:buNone/>
                      </a:pPr>
                      <a:endParaRPr kumimoji="0" lang="en-GB" sz="1000" kern="1200" dirty="0">
                        <a:latin typeface="Century Gothic" pitchFamily="34" charset="0"/>
                      </a:endParaRPr>
                    </a:p>
                    <a:p>
                      <a:pPr marL="171450" indent="-171450">
                        <a:buFont typeface="Arial" pitchFamily="34" charset="0"/>
                        <a:buChar char="•"/>
                      </a:pPr>
                      <a:endParaRPr lang="en-GB" sz="1000" dirty="0">
                        <a:latin typeface="Century Gothic" pitchFamily="34" charset="0"/>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a:t>
                      </a:r>
                      <a:r>
                        <a:rPr lang="en-GB" sz="1000" baseline="0" dirty="0">
                          <a:latin typeface="Century Gothic" pitchFamily="34" charset="0"/>
                        </a:rPr>
                        <a:t> name a number of countries in the Northern Hemisphere?</a:t>
                      </a:r>
                    </a:p>
                    <a:p>
                      <a:pPr marL="171450" indent="-171450">
                        <a:buFont typeface="Arial" pitchFamily="34" charset="0"/>
                        <a:buChar char="•"/>
                      </a:pPr>
                      <a:r>
                        <a:rPr lang="en-GB" sz="1000" baseline="0" dirty="0">
                          <a:latin typeface="Century Gothic" pitchFamily="34" charset="0"/>
                        </a:rPr>
                        <a:t>Can they locate and name some of the world’s most famous volcanoes?</a:t>
                      </a:r>
                    </a:p>
                    <a:p>
                      <a:pPr marL="171450" indent="-171450">
                        <a:buFont typeface="Arial" pitchFamily="34" charset="0"/>
                        <a:buChar char="•"/>
                      </a:pPr>
                      <a:r>
                        <a:rPr lang="en-GB" sz="1000" baseline="0" dirty="0">
                          <a:latin typeface="Century Gothic" pitchFamily="34" charset="0"/>
                        </a:rPr>
                        <a:t>Can they name and locate some well-known European countries?</a:t>
                      </a:r>
                    </a:p>
                    <a:p>
                      <a:pPr marL="171450" indent="-171450">
                        <a:buFont typeface="Arial" pitchFamily="34" charset="0"/>
                        <a:buChar char="•"/>
                      </a:pPr>
                      <a:r>
                        <a:rPr lang="en-GB" sz="1000" baseline="0" dirty="0">
                          <a:latin typeface="Century Gothic" pitchFamily="34" charset="0"/>
                        </a:rPr>
                        <a:t>Can they name and locate the capital cities of neighbouring European countries?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Are they aware of different weather in different parts of the world, especially Europe?</a:t>
                      </a:r>
                      <a:endParaRPr kumimoji="0" lang="en-GB" sz="1000" kern="1200" dirty="0">
                        <a:solidFill>
                          <a:schemeClr val="dk1"/>
                        </a:solidFill>
                        <a:latin typeface="Century Gothic" pitchFamily="34" charset="0"/>
                        <a:ea typeface="+mn-ea"/>
                        <a:cs typeface="+mn-cs"/>
                      </a:endParaRPr>
                    </a:p>
                  </a:txBody>
                  <a:tcPr marL="91441" marR="91441" marT="45724" marB="45724"/>
                </a:tc>
                <a:extLst>
                  <a:ext uri="{0D108BD9-81ED-4DB2-BD59-A6C34878D82A}">
                    <a16:rowId xmlns:a16="http://schemas.microsoft.com/office/drawing/2014/main" val="10003"/>
                  </a:ext>
                </a:extLst>
              </a:tr>
              <a:tr h="370840">
                <a:tc gridSpan="4">
                  <a:txBody>
                    <a:bodyPr/>
                    <a:lstStyle/>
                    <a:p>
                      <a:pPr lvl="0" algn="ctr">
                        <a:buFont typeface="Arial" pitchFamily="34" charset="0"/>
                        <a:buNone/>
                      </a:pPr>
                      <a:r>
                        <a:rPr kumimoji="0" lang="en-GB" sz="1400" b="1" kern="1200" dirty="0">
                          <a:latin typeface="Century Gothic" pitchFamily="34" charset="0"/>
                        </a:rPr>
                        <a:t>Year 3 (Challenging)</a:t>
                      </a:r>
                      <a:endParaRPr kumimoji="0" lang="en-GB" sz="1400" b="1" kern="1200" dirty="0">
                        <a:solidFill>
                          <a:schemeClr val="dk1"/>
                        </a:solidFill>
                        <a:latin typeface="Century Gothic" pitchFamily="34" charset="0"/>
                        <a:ea typeface="+mn-ea"/>
                        <a:cs typeface="+mn-cs"/>
                      </a:endParaRPr>
                    </a:p>
                  </a:txBody>
                  <a:tcPr marL="91441" marR="91441" marT="45724" marB="45724" anchor="ctr"/>
                </a:tc>
                <a:tc hMerge="1">
                  <a:txBody>
                    <a:bodyPr/>
                    <a:lstStyle/>
                    <a:p>
                      <a:pPr lvl="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4"/>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work out how long it would take to get to a given destination taking account of the mode of transport?</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why a locality has certain physical features?</a:t>
                      </a:r>
                      <a:endParaRPr lang="en-GB" sz="1000" dirty="0">
                        <a:latin typeface="Century Gothic" pitchFamily="34" charset="0"/>
                      </a:endParaRPr>
                    </a:p>
                    <a:p>
                      <a:pPr marL="0" indent="0">
                        <a:buFont typeface="Arial" pitchFamily="34" charset="0"/>
                        <a:buNone/>
                      </a:pPr>
                      <a:endParaRPr lang="en-GB" sz="1000" dirty="0">
                        <a:latin typeface="Century Gothic" pitchFamily="34" charset="0"/>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people’s lives vary due to weather?</a:t>
                      </a:r>
                    </a:p>
                    <a:p>
                      <a:pPr marL="0" indent="0">
                        <a:buFont typeface="Arial" pitchFamily="34" charset="0"/>
                        <a:buNone/>
                      </a:pPr>
                      <a:endParaRPr lang="en-GB" sz="1000" b="1" dirty="0">
                        <a:latin typeface="Century Gothic" pitchFamily="34" charset="0"/>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they name the two largest seas around Europe?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000" dirty="0">
                        <a:effectLst/>
                        <a:latin typeface="Century Gothic" pitchFamily="34" charset="0"/>
                      </a:endParaRPr>
                    </a:p>
                    <a:p>
                      <a:pPr marL="171450" indent="-171450">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F018F763-0A08-4345-8DC5-041F93520593}" type="slidenum">
              <a:rPr lang="en-GB" smtClean="0"/>
              <a:pPr/>
              <a:t>7</a:t>
            </a:fld>
            <a:endParaRPr lang="en-GB" dirty="0"/>
          </a:p>
        </p:txBody>
      </p:sp>
      <p:sp>
        <p:nvSpPr>
          <p:cNvPr id="2" name="Footer Placeholder 1">
            <a:extLst>
              <a:ext uri="{FF2B5EF4-FFF2-40B4-BE49-F238E27FC236}">
                <a16:creationId xmlns:a16="http://schemas.microsoft.com/office/drawing/2014/main" id="{C0A430CE-6B24-40CB-B6A1-16203EA6E075}"/>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2686114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040211458"/>
              </p:ext>
            </p:extLst>
          </p:nvPr>
        </p:nvGraphicFramePr>
        <p:xfrm>
          <a:off x="287524" y="560320"/>
          <a:ext cx="8568952" cy="5737360"/>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val="20000"/>
                    </a:ext>
                  </a:extLst>
                </a:gridCol>
                <a:gridCol w="2142238">
                  <a:extLst>
                    <a:ext uri="{9D8B030D-6E8A-4147-A177-3AD203B41FA5}">
                      <a16:colId xmlns:a16="http://schemas.microsoft.com/office/drawing/2014/main" val="20001"/>
                    </a:ext>
                  </a:extLst>
                </a:gridCol>
                <a:gridCol w="2142238">
                  <a:extLst>
                    <a:ext uri="{9D8B030D-6E8A-4147-A177-3AD203B41FA5}">
                      <a16:colId xmlns:a16="http://schemas.microsoft.com/office/drawing/2014/main" val="20002"/>
                    </a:ext>
                  </a:extLst>
                </a:gridCol>
                <a:gridCol w="2142238">
                  <a:extLst>
                    <a:ext uri="{9D8B030D-6E8A-4147-A177-3AD203B41FA5}">
                      <a16:colId xmlns:a16="http://schemas.microsoft.com/office/drawing/2014/main" val="20003"/>
                    </a:ext>
                  </a:extLst>
                </a:gridCol>
              </a:tblGrid>
              <a:tr h="576064">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entury Gothic" pitchFamily="34" charset="0"/>
                        </a:rPr>
                        <a:t>Knowledge, Skills and Understanding breakdown for</a:t>
                      </a:r>
                      <a:r>
                        <a:rPr lang="en-GB" sz="1600" baseline="0" dirty="0">
                          <a:latin typeface="Century Gothic" pitchFamily="34" charset="0"/>
                        </a:rPr>
                        <a:t> </a:t>
                      </a:r>
                    </a:p>
                    <a:p>
                      <a:pPr algn="ctr">
                        <a:spcAft>
                          <a:spcPts val="0"/>
                        </a:spcAft>
                      </a:pPr>
                      <a:r>
                        <a:rPr lang="en-GB" sz="1600" dirty="0">
                          <a:latin typeface="Century Gothic" pitchFamily="34" charset="0"/>
                        </a:rPr>
                        <a:t>Geography </a:t>
                      </a:r>
                      <a:endParaRPr lang="en-GB" sz="1600" dirty="0">
                        <a:solidFill>
                          <a:schemeClr val="bg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b="1" dirty="0">
                        <a:solidFill>
                          <a:schemeClr val="tx1"/>
                        </a:solidFill>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370840">
                <a:tc gridSpan="4">
                  <a:txBody>
                    <a:bodyPr/>
                    <a:lstStyle/>
                    <a:p>
                      <a:pPr algn="ctr">
                        <a:spcAft>
                          <a:spcPts val="0"/>
                        </a:spcAft>
                      </a:pPr>
                      <a:r>
                        <a:rPr lang="en-GB" sz="1400" b="1" dirty="0">
                          <a:latin typeface="Century Gothic" pitchFamily="34" charset="0"/>
                        </a:rPr>
                        <a:t>Year 4</a:t>
                      </a:r>
                      <a:endParaRPr lang="en-GB" sz="1400" b="1" dirty="0">
                        <a:solidFill>
                          <a:schemeClr val="tx1"/>
                        </a:solidFill>
                        <a:latin typeface="Century Gothic" pitchFamily="34" charset="0"/>
                        <a:ea typeface="Times New Roman"/>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rPr>
                        <a:t>Geographical enquiry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Physical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Human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Geographical knowledge</a:t>
                      </a:r>
                      <a:endParaRPr lang="en-GB" sz="1400" b="1" dirty="0">
                        <a:solidFill>
                          <a:schemeClr val="tx1"/>
                        </a:solidFill>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carry out a survey to discover</a:t>
                      </a:r>
                      <a:r>
                        <a:rPr kumimoji="0" lang="en-GB" sz="1000" kern="1200" baseline="0" dirty="0">
                          <a:latin typeface="Century Gothic" pitchFamily="34" charset="0"/>
                        </a:rPr>
                        <a:t> features of cities and villages?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find the same place on a globe and in an atlas?</a:t>
                      </a:r>
                    </a:p>
                    <a:p>
                      <a:pPr marL="171450" lvl="0" indent="-171450">
                        <a:buFont typeface="Arial" pitchFamily="34" charset="0"/>
                        <a:buChar char="•"/>
                      </a:pPr>
                      <a:r>
                        <a:rPr kumimoji="0" lang="en-GB" sz="1000" kern="1200" dirty="0">
                          <a:latin typeface="Century Gothic" pitchFamily="34" charset="0"/>
                        </a:rPr>
                        <a:t>Can they label the same features on an aerial photograph as on a map?</a:t>
                      </a:r>
                    </a:p>
                    <a:p>
                      <a:pPr marL="171450" lvl="0" indent="-171450">
                        <a:buFont typeface="Arial" pitchFamily="34" charset="0"/>
                        <a:buChar char="•"/>
                      </a:pPr>
                      <a:r>
                        <a:rPr kumimoji="0" lang="en-GB" sz="1000" kern="1200" dirty="0">
                          <a:latin typeface="Century Gothic" pitchFamily="34" charset="0"/>
                        </a:rPr>
                        <a:t>Can they plan a journey to a place in England?</a:t>
                      </a:r>
                    </a:p>
                    <a:p>
                      <a:pPr marL="171450" indent="-171450">
                        <a:buFont typeface="Arial" pitchFamily="34" charset="0"/>
                        <a:buChar char="•"/>
                      </a:pPr>
                      <a:r>
                        <a:rPr kumimoji="0" lang="en-GB" sz="1000" kern="1200" dirty="0">
                          <a:latin typeface="Century Gothic" pitchFamily="34" charset="0"/>
                        </a:rPr>
                        <a:t>Can they accurately measure and collect information, e.g. rainfall, temperature, wind speed, noise levels etc.?</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describe the main features of a well-known city?</a:t>
                      </a:r>
                    </a:p>
                    <a:p>
                      <a:pPr marL="171450" indent="-171450">
                        <a:buFont typeface="Arial" pitchFamily="34" charset="0"/>
                        <a:buChar char="•"/>
                      </a:pPr>
                      <a:r>
                        <a:rPr lang="en-GB" sz="1000" dirty="0">
                          <a:latin typeface="Century Gothic" pitchFamily="34" charset="0"/>
                        </a:rPr>
                        <a:t>Can they describe the main features of a village?</a:t>
                      </a:r>
                    </a:p>
                    <a:p>
                      <a:pPr marL="171450" indent="-171450">
                        <a:buFont typeface="Arial" pitchFamily="34" charset="0"/>
                        <a:buChar char="•"/>
                      </a:pPr>
                      <a:r>
                        <a:rPr lang="en-GB" sz="1000" dirty="0">
                          <a:latin typeface="Century Gothic" pitchFamily="34" charset="0"/>
                        </a:rPr>
                        <a:t>Can they describe the main physical differences between cities and villages?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use appropriate symbols to represent different physical features on a map?</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explain why people are attracted to live in cities?</a:t>
                      </a:r>
                    </a:p>
                    <a:p>
                      <a:pPr marL="171450" indent="-171450">
                        <a:buFont typeface="Arial" pitchFamily="34" charset="0"/>
                        <a:buChar char="•"/>
                      </a:pPr>
                      <a:r>
                        <a:rPr lang="en-GB" sz="1000" dirty="0">
                          <a:latin typeface="Century Gothic" pitchFamily="34" charset="0"/>
                        </a:rPr>
                        <a:t>Can they explain why people may choose to live in a village rather than a city?</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a locality has changed over time with reference to human features?</a:t>
                      </a:r>
                    </a:p>
                    <a:p>
                      <a:pPr marL="171450" lvl="0" indent="-171450">
                        <a:buFont typeface="Arial" pitchFamily="34" charset="0"/>
                        <a:buChar char="•"/>
                      </a:pPr>
                      <a:r>
                        <a:rPr kumimoji="0" lang="en-GB" sz="1000" kern="1200" dirty="0">
                          <a:latin typeface="Century Gothic" pitchFamily="34" charset="0"/>
                        </a:rPr>
                        <a:t>Can they find different views about an environmental issue? What is their view?</a:t>
                      </a:r>
                    </a:p>
                    <a:p>
                      <a:pPr marL="171450" lvl="0" indent="-171450">
                        <a:buFont typeface="Arial" pitchFamily="34" charset="0"/>
                        <a:buChar char="•"/>
                      </a:pPr>
                      <a:r>
                        <a:rPr kumimoji="0" lang="en-GB" sz="1000" kern="1200" dirty="0">
                          <a:latin typeface="Century Gothic" pitchFamily="34" charset="0"/>
                        </a:rPr>
                        <a:t>Can they suggest different ways that a locality could be changed and improved?</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locate</a:t>
                      </a:r>
                      <a:r>
                        <a:rPr lang="en-GB" sz="1000" baseline="0" dirty="0">
                          <a:latin typeface="Century Gothic" pitchFamily="34" charset="0"/>
                        </a:rPr>
                        <a:t> the Tropic of Cancer and the Tropic of Capricorn?</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Do they know the difference between the British Isles, Great Britain and UK?</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Do they know the countries that make up the European</a:t>
                      </a:r>
                      <a:r>
                        <a:rPr lang="en-GB" sz="1000" baseline="0" dirty="0">
                          <a:effectLst/>
                          <a:latin typeface="Century Gothic" pitchFamily="34" charset="0"/>
                        </a:rPr>
                        <a:t> Union?</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baseline="0" dirty="0">
                          <a:effectLst/>
                          <a:latin typeface="Century Gothic" pitchFamily="34" charset="0"/>
                        </a:rPr>
                        <a:t>Can they name up to six cities in  the UK and locate them on a map?</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baseline="0" dirty="0">
                          <a:effectLst/>
                          <a:latin typeface="Century Gothic" pitchFamily="34" charset="0"/>
                        </a:rPr>
                        <a:t>Can they locate and name some of main islands that surround the UK?</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000" dirty="0">
                          <a:effectLst/>
                          <a:latin typeface="Century Gothic" pitchFamily="34" charset="0"/>
                        </a:rPr>
                        <a:t>Can they name the areas of origin of the main ethnic groups in the UK &amp; in their school?</a:t>
                      </a:r>
                      <a:endParaRPr lang="en-GB" sz="1000" dirty="0">
                        <a:effectLst/>
                        <a:latin typeface="Century Gothic" pitchFamily="34" charset="0"/>
                        <a:ea typeface="Times New Roman"/>
                        <a:cs typeface="Times New Roman"/>
                      </a:endParaRPr>
                    </a:p>
                  </a:txBody>
                  <a:tcPr marL="91441" marR="91441" marT="45724" marB="45724"/>
                </a:tc>
                <a:extLst>
                  <a:ext uri="{0D108BD9-81ED-4DB2-BD59-A6C34878D82A}">
                    <a16:rowId xmlns:a16="http://schemas.microsoft.com/office/drawing/2014/main" val="10003"/>
                  </a:ext>
                </a:extLst>
              </a:tr>
              <a:tr h="370840">
                <a:tc gridSpan="4">
                  <a:txBody>
                    <a:bodyPr/>
                    <a:lstStyle/>
                    <a:p>
                      <a:pPr lvl="0" algn="ctr">
                        <a:buFont typeface="Arial" pitchFamily="34" charset="0"/>
                        <a:buNone/>
                      </a:pPr>
                      <a:r>
                        <a:rPr kumimoji="0" lang="en-GB" sz="1400" b="1" kern="1200" dirty="0">
                          <a:latin typeface="Century Gothic" pitchFamily="34" charset="0"/>
                        </a:rPr>
                        <a:t>Year 4 (Challenging)</a:t>
                      </a:r>
                      <a:endParaRPr kumimoji="0" lang="en-GB" sz="1400" b="1" kern="1200" dirty="0">
                        <a:solidFill>
                          <a:schemeClr val="dk1"/>
                        </a:solidFill>
                        <a:latin typeface="Century Gothic" pitchFamily="34" charset="0"/>
                        <a:ea typeface="+mn-ea"/>
                        <a:cs typeface="+mn-cs"/>
                      </a:endParaRPr>
                    </a:p>
                  </a:txBody>
                  <a:tcPr marL="91441" marR="91441" marT="45724" marB="45724" anchor="ctr"/>
                </a:tc>
                <a:tc hMerge="1">
                  <a:txBody>
                    <a:bodyPr/>
                    <a:lstStyle/>
                    <a:p>
                      <a:pPr lvl="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4"/>
                  </a:ext>
                </a:extLst>
              </a:tr>
              <a:tr h="370840">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give accurate measurements between 2 given places within the UK?</a:t>
                      </a:r>
                    </a:p>
                    <a:p>
                      <a:pPr marL="0" indent="0">
                        <a:buFont typeface="Arial" pitchFamily="34" charset="0"/>
                        <a:buNone/>
                      </a:pPr>
                      <a:endParaRPr lang="en-GB" sz="1000" dirty="0">
                        <a:latin typeface="Century Gothic" pitchFamily="34" charset="0"/>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a locality has changed over time with reference to physical features?</a:t>
                      </a:r>
                    </a:p>
                    <a:p>
                      <a:pPr marL="0" indent="0">
                        <a:buFont typeface="Arial" pitchFamily="34" charset="0"/>
                        <a:buNone/>
                      </a:pPr>
                      <a:endParaRPr lang="en-GB" sz="1000" dirty="0">
                        <a:latin typeface="Century Gothic" pitchFamily="34" charset="0"/>
                      </a:endParaRPr>
                    </a:p>
                  </a:txBody>
                  <a:tcPr marL="91441" marR="91441" marT="45724" marB="45724"/>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explain how people are trying to manage their environment?</a:t>
                      </a:r>
                      <a:endParaRPr lang="en-GB" sz="1000" dirty="0">
                        <a:latin typeface="Century Gothic" pitchFamily="34" charset="0"/>
                      </a:endParaRPr>
                    </a:p>
                    <a:p>
                      <a:pPr marL="0" indent="0">
                        <a:buFont typeface="Arial" pitchFamily="34" charset="0"/>
                        <a:buNone/>
                      </a:pPr>
                      <a:endParaRPr lang="en-GB" sz="1000" dirty="0">
                        <a:latin typeface="Century Gothic" pitchFamily="34" charset="0"/>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name the counties that make up the home counties of England?</a:t>
                      </a:r>
                    </a:p>
                    <a:p>
                      <a:pPr marL="171450" indent="-171450">
                        <a:buFont typeface="Arial" pitchFamily="34" charset="0"/>
                        <a:buChar char="•"/>
                      </a:pPr>
                      <a:r>
                        <a:rPr lang="en-GB" sz="1000" dirty="0">
                          <a:latin typeface="Century Gothic" pitchFamily="34" charset="0"/>
                        </a:rPr>
                        <a:t>Can they name some of the main towns and cities in Yorkshire and Lancashire?</a:t>
                      </a:r>
                    </a:p>
                  </a:txBody>
                  <a:tcPr marL="91441" marR="91441" marT="45724" marB="45724"/>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F018F763-0A08-4345-8DC5-041F93520593}" type="slidenum">
              <a:rPr lang="en-GB" smtClean="0"/>
              <a:pPr/>
              <a:t>8</a:t>
            </a:fld>
            <a:endParaRPr lang="en-GB" dirty="0"/>
          </a:p>
        </p:txBody>
      </p:sp>
      <p:sp>
        <p:nvSpPr>
          <p:cNvPr id="2" name="Footer Placeholder 1">
            <a:extLst>
              <a:ext uri="{FF2B5EF4-FFF2-40B4-BE49-F238E27FC236}">
                <a16:creationId xmlns:a16="http://schemas.microsoft.com/office/drawing/2014/main" id="{B1044F08-4675-4BFF-9575-9011EA2DB785}"/>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346101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813610589"/>
              </p:ext>
            </p:extLst>
          </p:nvPr>
        </p:nvGraphicFramePr>
        <p:xfrm>
          <a:off x="287524" y="735580"/>
          <a:ext cx="8568952" cy="5386840"/>
        </p:xfrm>
        <a:graphic>
          <a:graphicData uri="http://schemas.openxmlformats.org/drawingml/2006/table">
            <a:tbl>
              <a:tblPr firstRow="1" bandRow="1">
                <a:tableStyleId>{5C22544A-7EE6-4342-B048-85BDC9FD1C3A}</a:tableStyleId>
              </a:tblPr>
              <a:tblGrid>
                <a:gridCol w="2142238">
                  <a:extLst>
                    <a:ext uri="{9D8B030D-6E8A-4147-A177-3AD203B41FA5}">
                      <a16:colId xmlns:a16="http://schemas.microsoft.com/office/drawing/2014/main" val="20000"/>
                    </a:ext>
                  </a:extLst>
                </a:gridCol>
                <a:gridCol w="2142238">
                  <a:extLst>
                    <a:ext uri="{9D8B030D-6E8A-4147-A177-3AD203B41FA5}">
                      <a16:colId xmlns:a16="http://schemas.microsoft.com/office/drawing/2014/main" val="20001"/>
                    </a:ext>
                  </a:extLst>
                </a:gridCol>
                <a:gridCol w="2142238">
                  <a:extLst>
                    <a:ext uri="{9D8B030D-6E8A-4147-A177-3AD203B41FA5}">
                      <a16:colId xmlns:a16="http://schemas.microsoft.com/office/drawing/2014/main" val="20002"/>
                    </a:ext>
                  </a:extLst>
                </a:gridCol>
                <a:gridCol w="2142238">
                  <a:extLst>
                    <a:ext uri="{9D8B030D-6E8A-4147-A177-3AD203B41FA5}">
                      <a16:colId xmlns:a16="http://schemas.microsoft.com/office/drawing/2014/main" val="20003"/>
                    </a:ext>
                  </a:extLst>
                </a:gridCol>
              </a:tblGrid>
              <a:tr h="576064">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entury Gothic" pitchFamily="34" charset="0"/>
                        </a:rPr>
                        <a:t>Knowledge, Skills and Understanding breakdown for</a:t>
                      </a:r>
                      <a:r>
                        <a:rPr lang="en-GB" sz="1600" baseline="0" dirty="0">
                          <a:latin typeface="Century Gothic" pitchFamily="34" charset="0"/>
                        </a:rPr>
                        <a:t> </a:t>
                      </a:r>
                    </a:p>
                    <a:p>
                      <a:pPr algn="ctr">
                        <a:spcAft>
                          <a:spcPts val="0"/>
                        </a:spcAft>
                      </a:pPr>
                      <a:r>
                        <a:rPr lang="en-GB" sz="1600" dirty="0">
                          <a:latin typeface="Century Gothic" pitchFamily="34" charset="0"/>
                        </a:rPr>
                        <a:t>Geography </a:t>
                      </a:r>
                      <a:endParaRPr lang="en-GB" sz="1600" dirty="0">
                        <a:solidFill>
                          <a:schemeClr val="bg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dirty="0">
                        <a:solidFill>
                          <a:schemeClr val="tx1"/>
                        </a:solidFill>
                        <a:latin typeface="Century Gothic" pitchFamily="34" charset="0"/>
                        <a:ea typeface="Times New Roman"/>
                        <a:cs typeface="Times New Roman"/>
                      </a:endParaRPr>
                    </a:p>
                  </a:txBody>
                  <a:tcPr marL="68580" marR="68580" marT="0" marB="0"/>
                </a:tc>
                <a:tc hMerge="1">
                  <a:txBody>
                    <a:bodyPr/>
                    <a:lstStyle/>
                    <a:p>
                      <a:pPr algn="ctr">
                        <a:spcAft>
                          <a:spcPts val="0"/>
                        </a:spcAft>
                      </a:pPr>
                      <a:endParaRPr lang="en-GB" sz="1400" b="1" dirty="0">
                        <a:solidFill>
                          <a:schemeClr val="tx1"/>
                        </a:solidFill>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370840">
                <a:tc gridSpan="4">
                  <a:txBody>
                    <a:bodyPr/>
                    <a:lstStyle/>
                    <a:p>
                      <a:pPr algn="ctr">
                        <a:spcAft>
                          <a:spcPts val="0"/>
                        </a:spcAft>
                      </a:pPr>
                      <a:r>
                        <a:rPr lang="en-GB" sz="1600" b="1" dirty="0">
                          <a:latin typeface="Century Gothic" pitchFamily="34" charset="0"/>
                        </a:rPr>
                        <a:t>Year 5</a:t>
                      </a:r>
                      <a:endParaRPr lang="en-GB" sz="1600" b="1" dirty="0">
                        <a:solidFill>
                          <a:schemeClr val="tx1"/>
                        </a:solidFill>
                        <a:latin typeface="Century Gothic" pitchFamily="34" charset="0"/>
                        <a:ea typeface="Times New Roman"/>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rPr>
                        <a:t>Geographical enquiry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Physical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Human geography</a:t>
                      </a:r>
                      <a:endParaRPr lang="en-GB" sz="1400" b="1" dirty="0">
                        <a:solidFill>
                          <a:schemeClr val="tx1"/>
                        </a:solidFill>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rPr>
                        <a:t>Geographical knowledge</a:t>
                      </a:r>
                      <a:endParaRPr lang="en-GB" sz="1400" b="1" dirty="0">
                        <a:solidFill>
                          <a:schemeClr val="tx1"/>
                        </a:solidFill>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1450" lvl="0" indent="-171450">
                        <a:buFont typeface="Arial" pitchFamily="34" charset="0"/>
                        <a:buChar char="•"/>
                      </a:pPr>
                      <a:r>
                        <a:rPr kumimoji="0" lang="en-GB" sz="1000" kern="1200" dirty="0">
                          <a:latin typeface="Century Gothic" pitchFamily="34" charset="0"/>
                        </a:rPr>
                        <a:t>Can they collect information about a place and use it in a report?</a:t>
                      </a:r>
                    </a:p>
                    <a:p>
                      <a:pPr marL="171450" lvl="0" indent="-171450">
                        <a:buFont typeface="Arial" pitchFamily="34" charset="0"/>
                        <a:buChar char="•"/>
                      </a:pPr>
                      <a:r>
                        <a:rPr kumimoji="0" lang="en-GB" sz="1000" kern="1200" dirty="0">
                          <a:latin typeface="Century Gothic" pitchFamily="34" charset="0"/>
                        </a:rPr>
                        <a:t>Can they map land use?</a:t>
                      </a:r>
                    </a:p>
                    <a:p>
                      <a:pPr marL="171450" lvl="0" indent="-171450">
                        <a:buFont typeface="Arial" pitchFamily="34" charset="0"/>
                        <a:buChar char="•"/>
                      </a:pPr>
                      <a:r>
                        <a:rPr kumimoji="0" lang="en-GB" sz="1000" kern="1200" dirty="0">
                          <a:latin typeface="Century Gothic" pitchFamily="34" charset="0"/>
                        </a:rPr>
                        <a:t>Can they find possible answers to their own geographical questions?</a:t>
                      </a:r>
                    </a:p>
                    <a:p>
                      <a:pPr marL="171450" lvl="0" indent="-171450">
                        <a:buFont typeface="Arial" pitchFamily="34" charset="0"/>
                        <a:buChar char="•"/>
                      </a:pPr>
                      <a:r>
                        <a:rPr kumimoji="0" lang="en-GB" sz="1000" kern="1200" dirty="0">
                          <a:latin typeface="Century Gothic" pitchFamily="34" charset="0"/>
                        </a:rPr>
                        <a:t>Can they make detailed sketches and plans; improving their accuracy later?</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latin typeface="Century Gothic" pitchFamily="34" charset="0"/>
                        </a:rPr>
                        <a:t>Can they plan a journey to a place in another part of the world, taking account of distance and time?</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explain why many cities of the world are situated by rivers?</a:t>
                      </a:r>
                    </a:p>
                    <a:p>
                      <a:pPr marL="171450" lvl="0" indent="-171450">
                        <a:buFont typeface="Arial" pitchFamily="34" charset="0"/>
                        <a:buChar char="•"/>
                      </a:pPr>
                      <a:r>
                        <a:rPr kumimoji="0" lang="en-GB" sz="1000" kern="1200" dirty="0">
                          <a:latin typeface="Century Gothic" pitchFamily="34" charset="0"/>
                        </a:rPr>
                        <a:t>Can they explain how a location fits into its wider geographical location; with reference to physical features?</a:t>
                      </a:r>
                    </a:p>
                    <a:p>
                      <a:pPr marL="171450" lvl="0" indent="-171450">
                        <a:buFont typeface="Arial" pitchFamily="34" charset="0"/>
                        <a:buChar char="•"/>
                      </a:pPr>
                      <a:r>
                        <a:rPr kumimoji="0" lang="en-GB" sz="1000" kern="1200" dirty="0">
                          <a:latin typeface="Century Gothic" pitchFamily="34" charset="0"/>
                        </a:rPr>
                        <a:t>Can they explain how the water cycle works?</a:t>
                      </a:r>
                    </a:p>
                    <a:p>
                      <a:pPr marL="171450" lvl="0" indent="-171450">
                        <a:buFont typeface="Arial" pitchFamily="34" charset="0"/>
                        <a:buChar char="•"/>
                      </a:pPr>
                      <a:r>
                        <a:rPr kumimoji="0" lang="en-GB" sz="1000" kern="1200" dirty="0">
                          <a:latin typeface="Century Gothic" pitchFamily="34" charset="0"/>
                        </a:rPr>
                        <a:t>Can they explain why water is such a valuable commodity?</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a:t>
                      </a:r>
                      <a:r>
                        <a:rPr lang="en-GB" sz="1000" baseline="0" dirty="0">
                          <a:latin typeface="Century Gothic" pitchFamily="34" charset="0"/>
                        </a:rPr>
                        <a:t> they explain w</a:t>
                      </a:r>
                      <a:r>
                        <a:rPr lang="en-GB" sz="1000" dirty="0">
                          <a:latin typeface="Century Gothic" pitchFamily="34" charset="0"/>
                        </a:rPr>
                        <a:t>hy people are attracted to live by rivers?</a:t>
                      </a:r>
                    </a:p>
                    <a:p>
                      <a:pPr marL="171450" lvl="0" indent="-171450">
                        <a:buFont typeface="Arial" pitchFamily="34" charset="0"/>
                        <a:buChar char="•"/>
                      </a:pPr>
                      <a:r>
                        <a:rPr kumimoji="0" lang="en-GB" sz="1000" kern="1200" dirty="0">
                          <a:latin typeface="Century Gothic" pitchFamily="34" charset="0"/>
                        </a:rPr>
                        <a:t>Can they explain how a location fits into its wider geographical location; with reference to human and economical features?</a:t>
                      </a:r>
                    </a:p>
                    <a:p>
                      <a:pPr marL="171450" lvl="0" indent="-171450">
                        <a:buFont typeface="Arial" pitchFamily="34" charset="0"/>
                        <a:buChar char="•"/>
                      </a:pPr>
                      <a:r>
                        <a:rPr kumimoji="0" lang="en-GB" sz="1000" kern="1200" dirty="0">
                          <a:latin typeface="Century Gothic" pitchFamily="34" charset="0"/>
                        </a:rPr>
                        <a:t>Can they explain what a place might be like in the future, taking account of issues</a:t>
                      </a:r>
                      <a:r>
                        <a:rPr kumimoji="0" lang="en-GB" sz="1000" kern="1200" baseline="0" dirty="0">
                          <a:latin typeface="Century Gothic" pitchFamily="34" charset="0"/>
                        </a:rPr>
                        <a:t> impacting on human features</a:t>
                      </a:r>
                      <a:r>
                        <a:rPr kumimoji="0" lang="en-GB" sz="1000" kern="1200" dirty="0">
                          <a:latin typeface="Century Gothic" pitchFamily="34" charset="0"/>
                        </a:rPr>
                        <a:t>?</a:t>
                      </a:r>
                      <a:endParaRPr kumimoji="0" lang="en-GB" sz="1000" kern="1200" dirty="0">
                        <a:solidFill>
                          <a:schemeClr val="dk1"/>
                        </a:solidFill>
                        <a:latin typeface="Century Gothic" pitchFamily="34" charset="0"/>
                        <a:ea typeface="+mn-ea"/>
                        <a:cs typeface="+mn-cs"/>
                      </a:endParaRPr>
                    </a:p>
                  </a:txBody>
                  <a:tcPr marL="91441" marR="91441" marT="45724" marB="45724"/>
                </a:tc>
                <a:tc>
                  <a:txBody>
                    <a:bodyPr/>
                    <a:lstStyle/>
                    <a:p>
                      <a:pPr marL="171450" indent="-171450">
                        <a:buFont typeface="Arial" pitchFamily="34" charset="0"/>
                        <a:buChar char="•"/>
                      </a:pPr>
                      <a:r>
                        <a:rPr lang="en-GB" sz="1000" dirty="0">
                          <a:latin typeface="Century Gothic" pitchFamily="34" charset="0"/>
                        </a:rPr>
                        <a:t>Can they name and locate many of the world’s major rivers on maps?</a:t>
                      </a:r>
                    </a:p>
                    <a:p>
                      <a:pPr marL="171450" indent="-171450">
                        <a:buFont typeface="Arial" pitchFamily="34" charset="0"/>
                        <a:buChar char="•"/>
                      </a:pPr>
                      <a:r>
                        <a:rPr lang="en-GB" sz="1000" dirty="0">
                          <a:latin typeface="Century Gothic" pitchFamily="34" charset="0"/>
                        </a:rPr>
                        <a:t>Can they name and locate many of the world’s most famous mountain regions on maps? </a:t>
                      </a:r>
                    </a:p>
                    <a:p>
                      <a:pPr marL="171450" indent="-171450">
                        <a:buFont typeface="Arial" pitchFamily="34" charset="0"/>
                        <a:buChar char="•"/>
                      </a:pPr>
                      <a:r>
                        <a:rPr lang="en-GB" sz="1000" dirty="0">
                          <a:latin typeface="Century Gothic" pitchFamily="34" charset="0"/>
                        </a:rPr>
                        <a:t>Can they locate</a:t>
                      </a:r>
                      <a:r>
                        <a:rPr lang="en-GB" sz="1000" baseline="0" dirty="0">
                          <a:latin typeface="Century Gothic" pitchFamily="34" charset="0"/>
                        </a:rPr>
                        <a:t> the USA and Canada on a world map and atlas?</a:t>
                      </a:r>
                    </a:p>
                    <a:p>
                      <a:pPr marL="171450" indent="-171450">
                        <a:buFont typeface="Arial" pitchFamily="34" charset="0"/>
                        <a:buChar char="•"/>
                      </a:pPr>
                      <a:r>
                        <a:rPr lang="en-GB" sz="1000" baseline="0" dirty="0">
                          <a:latin typeface="Century Gothic" pitchFamily="34" charset="0"/>
                        </a:rPr>
                        <a:t>Can they locate and name the main countries in South America on a world map and atlas?</a:t>
                      </a: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3"/>
                  </a:ext>
                </a:extLst>
              </a:tr>
              <a:tr h="370840">
                <a:tc gridSpan="4">
                  <a:txBody>
                    <a:bodyPr/>
                    <a:lstStyle/>
                    <a:p>
                      <a:pPr lvl="0" algn="ctr">
                        <a:buFont typeface="Arial" pitchFamily="34" charset="0"/>
                        <a:buNone/>
                      </a:pPr>
                      <a:r>
                        <a:rPr kumimoji="0" lang="en-GB" sz="1400" b="1" kern="1200" dirty="0">
                          <a:latin typeface="Century Gothic" pitchFamily="34" charset="0"/>
                        </a:rPr>
                        <a:t>Year 5 (Challenging)</a:t>
                      </a:r>
                      <a:endParaRPr kumimoji="0" lang="en-GB" sz="1400" b="1" kern="1200" dirty="0">
                        <a:solidFill>
                          <a:schemeClr val="dk1"/>
                        </a:solidFill>
                        <a:latin typeface="Century Gothic" pitchFamily="34" charset="0"/>
                        <a:ea typeface="+mn-ea"/>
                        <a:cs typeface="+mn-cs"/>
                      </a:endParaRPr>
                    </a:p>
                  </a:txBody>
                  <a:tcPr marL="91441" marR="91441" marT="45724" marB="45724" anchor="ctr"/>
                </a:tc>
                <a:tc hMerge="1">
                  <a:txBody>
                    <a:bodyPr/>
                    <a:lstStyle/>
                    <a:p>
                      <a:pPr lvl="0">
                        <a:buFont typeface="Arial" pitchFamily="34" charset="0"/>
                        <a:buChar cha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000" kern="1200" dirty="0">
                        <a:solidFill>
                          <a:schemeClr val="dk1"/>
                        </a:solidFill>
                        <a:latin typeface="Century Gothic" pitchFamily="34" charset="0"/>
                        <a:ea typeface="+mn-ea"/>
                        <a:cs typeface="+mn-cs"/>
                      </a:endParaRPr>
                    </a:p>
                  </a:txBody>
                  <a:tcPr marL="91441" marR="91441" marT="45724" marB="45724"/>
                </a:tc>
                <a:tc hMerge="1">
                  <a:txBody>
                    <a:bodyPr/>
                    <a:lstStyle/>
                    <a:p>
                      <a:pPr>
                        <a:buFont typeface="Arial" pitchFamily="34" charset="0"/>
                        <a:buChar char="•"/>
                      </a:pPr>
                      <a:endParaRPr lang="en-GB" sz="1000" dirty="0">
                        <a:latin typeface="Century Gothic" pitchFamily="34" charset="0"/>
                      </a:endParaRPr>
                    </a:p>
                  </a:txBody>
                  <a:tcPr marL="91441" marR="91441" marT="45724" marB="45724"/>
                </a:tc>
                <a:extLst>
                  <a:ext uri="{0D108BD9-81ED-4DB2-BD59-A6C34878D82A}">
                    <a16:rowId xmlns:a16="http://schemas.microsoft.com/office/drawing/2014/main" val="10004"/>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latin typeface="Century Gothic" pitchFamily="34" charset="0"/>
                        </a:rPr>
                        <a:t>Can they work out an accurate itinerary</a:t>
                      </a:r>
                      <a:r>
                        <a:rPr kumimoji="0" lang="en-GB" sz="1100" kern="1200" baseline="0" dirty="0">
                          <a:latin typeface="Century Gothic" pitchFamily="34" charset="0"/>
                        </a:rPr>
                        <a:t> detailing a journey to another part of the world?</a:t>
                      </a:r>
                      <a:endParaRPr lang="en-GB" sz="1100" dirty="0">
                        <a:latin typeface="Century Gothic" pitchFamily="34" charset="0"/>
                      </a:endParaRPr>
                    </a:p>
                    <a:p>
                      <a:pPr marL="171450" indent="-171450">
                        <a:buFont typeface="Arial" pitchFamily="34" charset="0"/>
                        <a:buChar char="•"/>
                      </a:pPr>
                      <a:endParaRPr lang="en-GB" sz="1100" dirty="0">
                        <a:latin typeface="Century Gothic" pitchFamily="34" charset="0"/>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latin typeface="Century Gothic" pitchFamily="34" charset="0"/>
                        </a:rPr>
                        <a:t>Can they explain what a place (open to environmental and physical change) might be like in the future taking account of physical features?</a:t>
                      </a:r>
                      <a:endParaRPr kumimoji="0" lang="en-GB" sz="1100" kern="1200" dirty="0">
                        <a:solidFill>
                          <a:schemeClr val="dk1"/>
                        </a:solidFill>
                        <a:latin typeface="Century Gothic" pitchFamily="34" charset="0"/>
                        <a:ea typeface="+mn-ea"/>
                        <a:cs typeface="+mn-cs"/>
                      </a:endParaRPr>
                    </a:p>
                  </a:txBody>
                  <a:tcPr marL="91441" marR="91441" marT="45724" marB="45724"/>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latin typeface="Century Gothic" pitchFamily="34" charset="0"/>
                        </a:rPr>
                        <a:t>Can they report on ways in which humans have both improved and damaged the environment?</a:t>
                      </a:r>
                    </a:p>
                    <a:p>
                      <a:pPr marL="0" indent="0">
                        <a:buFont typeface="Arial" pitchFamily="34" charset="0"/>
                        <a:buNone/>
                      </a:pPr>
                      <a:endParaRPr lang="en-GB" sz="1100" dirty="0">
                        <a:latin typeface="Century Gothic" pitchFamily="34" charset="0"/>
                      </a:endParaRPr>
                    </a:p>
                  </a:txBody>
                  <a:tcPr marL="91441" marR="91441" marT="45724" marB="45724"/>
                </a:tc>
                <a:tc>
                  <a:txBody>
                    <a:bodyPr/>
                    <a:lstStyle/>
                    <a:p>
                      <a:pPr marL="171450" indent="-171450">
                        <a:buFont typeface="Arial" pitchFamily="34" charset="0"/>
                        <a:buChar char="•"/>
                      </a:pPr>
                      <a:r>
                        <a:rPr lang="en-GB" sz="1100" dirty="0">
                          <a:latin typeface="Century Gothic" pitchFamily="34" charset="0"/>
                        </a:rPr>
                        <a:t>Can they begin to recognise the climate</a:t>
                      </a:r>
                      <a:r>
                        <a:rPr lang="en-GB" sz="1100" baseline="0" dirty="0">
                          <a:latin typeface="Century Gothic" pitchFamily="34" charset="0"/>
                        </a:rPr>
                        <a:t> of a given country according to its location  on the map?</a:t>
                      </a:r>
                      <a:endParaRPr lang="en-GB" sz="1100" dirty="0">
                        <a:latin typeface="Century Gothic" pitchFamily="34" charset="0"/>
                      </a:endParaRPr>
                    </a:p>
                  </a:txBody>
                  <a:tcPr marL="91441" marR="91441" marT="45724" marB="45724"/>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F018F763-0A08-4345-8DC5-041F93520593}" type="slidenum">
              <a:rPr lang="en-GB" smtClean="0"/>
              <a:pPr/>
              <a:t>9</a:t>
            </a:fld>
            <a:endParaRPr lang="en-GB" dirty="0"/>
          </a:p>
        </p:txBody>
      </p:sp>
      <p:sp>
        <p:nvSpPr>
          <p:cNvPr id="2" name="Footer Placeholder 1">
            <a:extLst>
              <a:ext uri="{FF2B5EF4-FFF2-40B4-BE49-F238E27FC236}">
                <a16:creationId xmlns:a16="http://schemas.microsoft.com/office/drawing/2014/main" id="{099F2A0E-20D5-484B-A02E-BD67251629C3}"/>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16181901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6664</TotalTime>
  <Words>3121</Words>
  <Application>Microsoft Office PowerPoint</Application>
  <PresentationFormat>On-screen Show (4:3)</PresentationFormat>
  <Paragraphs>301</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Calibri Light</vt:lpstr>
      <vt:lpstr>Century Gothic</vt:lpstr>
      <vt:lpstr>Comic Sans MS</vt:lpstr>
      <vt:lpstr>Courier New</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Leadership – Geography</dc:title>
  <dc:creator>Tim Nelson</dc:creator>
  <cp:lastModifiedBy>Rudd, Sarah</cp:lastModifiedBy>
  <cp:revision>37</cp:revision>
  <dcterms:created xsi:type="dcterms:W3CDTF">2019-05-08T10:59:27Z</dcterms:created>
  <dcterms:modified xsi:type="dcterms:W3CDTF">2019-11-29T09:17:45Z</dcterms:modified>
</cp:coreProperties>
</file>