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310" r:id="rId2"/>
    <p:sldId id="309" r:id="rId3"/>
    <p:sldId id="308" r:id="rId4"/>
    <p:sldId id="300" r:id="rId5"/>
    <p:sldId id="301" r:id="rId6"/>
    <p:sldId id="304" r:id="rId7"/>
    <p:sldId id="305" r:id="rId8"/>
    <p:sldId id="306" r:id="rId9"/>
    <p:sldId id="307"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F3BF"/>
    <a:srgbClr val="DDE781"/>
    <a:srgbClr val="B7C72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97" autoAdjust="0"/>
    <p:restoredTop sz="94660"/>
  </p:normalViewPr>
  <p:slideViewPr>
    <p:cSldViewPr snapToGrid="0">
      <p:cViewPr varScale="1">
        <p:scale>
          <a:sx n="115" d="100"/>
          <a:sy n="115" d="100"/>
        </p:scale>
        <p:origin x="159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6E5502-AA08-4CF5-82E2-BC309D7688C1}" type="datetimeFigureOut">
              <a:rPr lang="en-GB" smtClean="0"/>
              <a:t>29/11/2019</a:t>
            </a:fld>
            <a:endParaRPr lang="en-GB"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AA5C2A-F50E-498B-8416-1DAB4A761A84}" type="slidenum">
              <a:rPr lang="en-GB" smtClean="0"/>
              <a:t>‹#›</a:t>
            </a:fld>
            <a:endParaRPr lang="en-GB" dirty="0"/>
          </a:p>
        </p:txBody>
      </p:sp>
    </p:spTree>
    <p:extLst>
      <p:ext uri="{BB962C8B-B14F-4D97-AF65-F5344CB8AC3E}">
        <p14:creationId xmlns:p14="http://schemas.microsoft.com/office/powerpoint/2010/main" val="41580120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3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3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dirty="0"/>
          </a:p>
        </p:txBody>
      </p:sp>
      <p:sp>
        <p:nvSpPr>
          <p:cNvPr id="4311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1539C42-8A6E-4B88-92D7-A9739423827E}" type="slidenum">
              <a:rPr lang="en-GB" smtClean="0"/>
              <a:pPr fontAlgn="base">
                <a:spcBef>
                  <a:spcPct val="0"/>
                </a:spcBef>
                <a:spcAft>
                  <a:spcPct val="0"/>
                </a:spcAft>
                <a:defRPr/>
              </a:pPr>
              <a:t>4</a:t>
            </a:fld>
            <a:endParaRPr lang="en-GB" dirty="0"/>
          </a:p>
        </p:txBody>
      </p:sp>
    </p:spTree>
    <p:extLst>
      <p:ext uri="{BB962C8B-B14F-4D97-AF65-F5344CB8AC3E}">
        <p14:creationId xmlns:p14="http://schemas.microsoft.com/office/powerpoint/2010/main" val="12102302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4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4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dirty="0"/>
          </a:p>
        </p:txBody>
      </p:sp>
      <p:sp>
        <p:nvSpPr>
          <p:cNvPr id="4321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FA88CF0-4F25-4371-9937-6BF8D71D9369}" type="slidenum">
              <a:rPr lang="en-GB" smtClean="0"/>
              <a:pPr fontAlgn="base">
                <a:spcBef>
                  <a:spcPct val="0"/>
                </a:spcBef>
                <a:spcAft>
                  <a:spcPct val="0"/>
                </a:spcAft>
                <a:defRPr/>
              </a:pPr>
              <a:t>5</a:t>
            </a:fld>
            <a:endParaRPr lang="en-GB" dirty="0"/>
          </a:p>
        </p:txBody>
      </p:sp>
    </p:spTree>
    <p:extLst>
      <p:ext uri="{BB962C8B-B14F-4D97-AF65-F5344CB8AC3E}">
        <p14:creationId xmlns:p14="http://schemas.microsoft.com/office/powerpoint/2010/main" val="9082819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5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5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dirty="0"/>
          </a:p>
        </p:txBody>
      </p:sp>
      <p:sp>
        <p:nvSpPr>
          <p:cNvPr id="4331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F13D7FF-8A46-402E-8470-C0AC8FBF4D36}" type="slidenum">
              <a:rPr lang="en-GB" smtClean="0"/>
              <a:pPr fontAlgn="base">
                <a:spcBef>
                  <a:spcPct val="0"/>
                </a:spcBef>
                <a:spcAft>
                  <a:spcPct val="0"/>
                </a:spcAft>
                <a:defRPr/>
              </a:pPr>
              <a:t>6</a:t>
            </a:fld>
            <a:endParaRPr lang="en-GB" dirty="0"/>
          </a:p>
        </p:txBody>
      </p:sp>
    </p:spTree>
    <p:extLst>
      <p:ext uri="{BB962C8B-B14F-4D97-AF65-F5344CB8AC3E}">
        <p14:creationId xmlns:p14="http://schemas.microsoft.com/office/powerpoint/2010/main" val="8310318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6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6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dirty="0"/>
          </a:p>
        </p:txBody>
      </p:sp>
      <p:sp>
        <p:nvSpPr>
          <p:cNvPr id="4341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784C306-882F-4950-98EB-1E7647F4452E}" type="slidenum">
              <a:rPr lang="en-GB" smtClean="0"/>
              <a:pPr fontAlgn="base">
                <a:spcBef>
                  <a:spcPct val="0"/>
                </a:spcBef>
                <a:spcAft>
                  <a:spcPct val="0"/>
                </a:spcAft>
                <a:defRPr/>
              </a:pPr>
              <a:t>7</a:t>
            </a:fld>
            <a:endParaRPr lang="en-GB" dirty="0"/>
          </a:p>
        </p:txBody>
      </p:sp>
    </p:spTree>
    <p:extLst>
      <p:ext uri="{BB962C8B-B14F-4D97-AF65-F5344CB8AC3E}">
        <p14:creationId xmlns:p14="http://schemas.microsoft.com/office/powerpoint/2010/main" val="8496255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6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6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dirty="0"/>
          </a:p>
        </p:txBody>
      </p:sp>
      <p:sp>
        <p:nvSpPr>
          <p:cNvPr id="4341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784C306-882F-4950-98EB-1E7647F4452E}" type="slidenum">
              <a:rPr lang="en-GB" smtClean="0"/>
              <a:pPr fontAlgn="base">
                <a:spcBef>
                  <a:spcPct val="0"/>
                </a:spcBef>
                <a:spcAft>
                  <a:spcPct val="0"/>
                </a:spcAft>
                <a:defRPr/>
              </a:pPr>
              <a:t>8</a:t>
            </a:fld>
            <a:endParaRPr lang="en-GB" dirty="0"/>
          </a:p>
        </p:txBody>
      </p:sp>
    </p:spTree>
    <p:extLst>
      <p:ext uri="{BB962C8B-B14F-4D97-AF65-F5344CB8AC3E}">
        <p14:creationId xmlns:p14="http://schemas.microsoft.com/office/powerpoint/2010/main" val="38216397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7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7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dirty="0"/>
          </a:p>
        </p:txBody>
      </p:sp>
      <p:sp>
        <p:nvSpPr>
          <p:cNvPr id="4352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E5B2424-E4DB-488B-A9E8-A8E4509A0ABD}" type="slidenum">
              <a:rPr lang="en-GB" smtClean="0"/>
              <a:pPr fontAlgn="base">
                <a:spcBef>
                  <a:spcPct val="0"/>
                </a:spcBef>
                <a:spcAft>
                  <a:spcPct val="0"/>
                </a:spcAft>
                <a:defRPr/>
              </a:pPr>
              <a:t>9</a:t>
            </a:fld>
            <a:endParaRPr lang="en-GB" dirty="0"/>
          </a:p>
        </p:txBody>
      </p:sp>
    </p:spTree>
    <p:extLst>
      <p:ext uri="{BB962C8B-B14F-4D97-AF65-F5344CB8AC3E}">
        <p14:creationId xmlns:p14="http://schemas.microsoft.com/office/powerpoint/2010/main" val="1834247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sz="1000"/>
            </a:lvl1pPr>
          </a:lstStyle>
          <a:p>
            <a:r>
              <a:rPr lang="en-GB" dirty="0" smtClean="0"/>
              <a:t>(c) Focus Education (UK) Ltd</a:t>
            </a:r>
            <a:endParaRPr lang="en-GB" dirty="0"/>
          </a:p>
        </p:txBody>
      </p:sp>
      <p:sp>
        <p:nvSpPr>
          <p:cNvPr id="6" name="Slide Number Placeholder 5"/>
          <p:cNvSpPr>
            <a:spLocks noGrp="1"/>
          </p:cNvSpPr>
          <p:nvPr>
            <p:ph type="sldNum" sz="quarter" idx="12"/>
          </p:nvPr>
        </p:nvSpPr>
        <p:spPr/>
        <p:txBody>
          <a:bodyPr/>
          <a:lstStyle>
            <a:lvl1pPr>
              <a:defRPr sz="1000"/>
            </a:lvl1pPr>
          </a:lstStyle>
          <a:p>
            <a:fld id="{63AE8FA3-EEAC-4A69-A937-97D55627DA92}" type="slidenum">
              <a:rPr lang="en-GB" smtClean="0"/>
              <a:pPr/>
              <a:t>‹#›</a:t>
            </a:fld>
            <a:endParaRPr lang="en-GB" dirty="0"/>
          </a:p>
        </p:txBody>
      </p:sp>
    </p:spTree>
    <p:extLst>
      <p:ext uri="{BB962C8B-B14F-4D97-AF65-F5344CB8AC3E}">
        <p14:creationId xmlns:p14="http://schemas.microsoft.com/office/powerpoint/2010/main" val="41738469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lvl1pPr>
              <a:defRPr sz="1000"/>
            </a:lvl1pPr>
          </a:lstStyle>
          <a:p>
            <a:r>
              <a:rPr lang="en-GB" dirty="0" smtClean="0"/>
              <a:t>(c) Focus Education (UK) Ltd</a:t>
            </a:r>
            <a:endParaRPr lang="en-GB" dirty="0"/>
          </a:p>
        </p:txBody>
      </p:sp>
      <p:sp>
        <p:nvSpPr>
          <p:cNvPr id="6" name="Slide Number Placeholder 5"/>
          <p:cNvSpPr>
            <a:spLocks noGrp="1"/>
          </p:cNvSpPr>
          <p:nvPr>
            <p:ph type="sldNum" sz="quarter" idx="12"/>
          </p:nvPr>
        </p:nvSpPr>
        <p:spPr/>
        <p:txBody>
          <a:bodyPr/>
          <a:lstStyle>
            <a:lvl1pPr>
              <a:defRPr sz="1000"/>
            </a:lvl1pPr>
          </a:lstStyle>
          <a:p>
            <a:fld id="{63AE8FA3-EEAC-4A69-A937-97D55627DA92}" type="slidenum">
              <a:rPr lang="en-GB" smtClean="0"/>
              <a:pPr/>
              <a:t>‹#›</a:t>
            </a:fld>
            <a:endParaRPr lang="en-GB" dirty="0"/>
          </a:p>
        </p:txBody>
      </p:sp>
    </p:spTree>
    <p:extLst>
      <p:ext uri="{BB962C8B-B14F-4D97-AF65-F5344CB8AC3E}">
        <p14:creationId xmlns:p14="http://schemas.microsoft.com/office/powerpoint/2010/main" val="175305461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sz="1000"/>
            </a:lvl1pPr>
          </a:lstStyle>
          <a:p>
            <a:r>
              <a:rPr lang="en-GB" dirty="0" smtClean="0"/>
              <a:t>(c) Focus Education (UK) Ltd</a:t>
            </a:r>
            <a:endParaRPr lang="en-GB" dirty="0"/>
          </a:p>
        </p:txBody>
      </p:sp>
      <p:sp>
        <p:nvSpPr>
          <p:cNvPr id="4" name="Slide Number Placeholder 3"/>
          <p:cNvSpPr>
            <a:spLocks noGrp="1"/>
          </p:cNvSpPr>
          <p:nvPr>
            <p:ph type="sldNum" sz="quarter" idx="12"/>
          </p:nvPr>
        </p:nvSpPr>
        <p:spPr/>
        <p:txBody>
          <a:bodyPr/>
          <a:lstStyle>
            <a:lvl1pPr>
              <a:defRPr sz="1000"/>
            </a:lvl1pPr>
          </a:lstStyle>
          <a:p>
            <a:fld id="{63AE8FA3-EEAC-4A69-A937-97D55627DA92}" type="slidenum">
              <a:rPr lang="en-GB" smtClean="0"/>
              <a:pPr/>
              <a:t>‹#›</a:t>
            </a:fld>
            <a:endParaRPr lang="en-GB" dirty="0"/>
          </a:p>
        </p:txBody>
      </p:sp>
    </p:spTree>
    <p:extLst>
      <p:ext uri="{BB962C8B-B14F-4D97-AF65-F5344CB8AC3E}">
        <p14:creationId xmlns:p14="http://schemas.microsoft.com/office/powerpoint/2010/main" val="12467913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F2DAAA-E085-4CE2-A6E4-97156AF5FBA2}" type="datetime1">
              <a:rPr lang="en-GB" smtClean="0"/>
              <a:t>29/11/2019</a:t>
            </a:fld>
            <a:endParaRPr lang="en-GB"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latin typeface="Century Gothic" panose="020B0502020202020204" pitchFamily="34" charset="0"/>
              </a:defRPr>
            </a:lvl1pPr>
          </a:lstStyle>
          <a:p>
            <a:r>
              <a:rPr lang="en-GB" smtClean="0"/>
              <a:t>(c) Focus Education (UK) Ltd</a:t>
            </a:r>
            <a:endParaRPr lang="en-GB"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latin typeface="Century Gothic" panose="020B0502020202020204" pitchFamily="34" charset="0"/>
              </a:defRPr>
            </a:lvl1pPr>
          </a:lstStyle>
          <a:p>
            <a:fld id="{63AE8FA3-EEAC-4A69-A937-97D55627DA92}" type="slidenum">
              <a:rPr lang="en-GB" smtClean="0"/>
              <a:pPr/>
              <a:t>‹#›</a:t>
            </a:fld>
            <a:endParaRPr lang="en-GB" dirty="0"/>
          </a:p>
        </p:txBody>
      </p:sp>
    </p:spTree>
    <p:extLst>
      <p:ext uri="{BB962C8B-B14F-4D97-AF65-F5344CB8AC3E}">
        <p14:creationId xmlns:p14="http://schemas.microsoft.com/office/powerpoint/2010/main" val="36396286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7" r:id="rId3"/>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(c) Focus Education (UK) Ltd</a:t>
            </a:r>
            <a:endParaRPr lang="en-GB" dirty="0"/>
          </a:p>
        </p:txBody>
      </p:sp>
      <p:sp>
        <p:nvSpPr>
          <p:cNvPr id="3" name="Slide Number Placeholder 2"/>
          <p:cNvSpPr>
            <a:spLocks noGrp="1"/>
          </p:cNvSpPr>
          <p:nvPr>
            <p:ph type="sldNum" sz="quarter" idx="12"/>
          </p:nvPr>
        </p:nvSpPr>
        <p:spPr/>
        <p:txBody>
          <a:bodyPr/>
          <a:lstStyle/>
          <a:p>
            <a:fld id="{63AE8FA3-EEAC-4A69-A937-97D55627DA92}" type="slidenum">
              <a:rPr lang="en-GB" smtClean="0"/>
              <a:pPr/>
              <a:t>1</a:t>
            </a:fld>
            <a:endParaRPr lang="en-GB" dirty="0"/>
          </a:p>
        </p:txBody>
      </p:sp>
      <p:sp>
        <p:nvSpPr>
          <p:cNvPr id="4" name="Rectangle 3"/>
          <p:cNvSpPr/>
          <p:nvPr/>
        </p:nvSpPr>
        <p:spPr>
          <a:xfrm>
            <a:off x="423949" y="664015"/>
            <a:ext cx="8429105" cy="4155497"/>
          </a:xfrm>
          <a:prstGeom prst="rect">
            <a:avLst/>
          </a:prstGeom>
        </p:spPr>
        <p:txBody>
          <a:bodyPr wrap="square">
            <a:spAutoFit/>
          </a:bodyPr>
          <a:lstStyle/>
          <a:p>
            <a:pPr marL="67310" marR="78105" algn="just">
              <a:lnSpc>
                <a:spcPct val="105000"/>
              </a:lnSpc>
              <a:spcBef>
                <a:spcPts val="570"/>
              </a:spcBef>
              <a:spcAft>
                <a:spcPts val="0"/>
              </a:spcAft>
            </a:pPr>
            <a:r>
              <a:rPr lang="en-GB" sz="2400" dirty="0" smtClean="0">
                <a:solidFill>
                  <a:srgbClr val="0070C0"/>
                </a:solidFill>
                <a:latin typeface="Comic Sans MS" panose="030F0702030302020204" pitchFamily="66" charset="0"/>
                <a:ea typeface="Roboto"/>
                <a:cs typeface="Roboto"/>
              </a:rPr>
              <a:t>Learning in EYFS:</a:t>
            </a:r>
          </a:p>
          <a:p>
            <a:pPr marL="67310" marR="78105" algn="just">
              <a:lnSpc>
                <a:spcPct val="105000"/>
              </a:lnSpc>
              <a:spcBef>
                <a:spcPts val="570"/>
              </a:spcBef>
              <a:spcAft>
                <a:spcPts val="0"/>
              </a:spcAft>
            </a:pPr>
            <a:endParaRPr lang="en-GB" dirty="0" smtClean="0">
              <a:solidFill>
                <a:srgbClr val="0070C0"/>
              </a:solidFill>
              <a:latin typeface="Comic Sans MS" panose="030F0702030302020204" pitchFamily="66" charset="0"/>
              <a:ea typeface="Roboto"/>
              <a:cs typeface="Roboto"/>
            </a:endParaRPr>
          </a:p>
          <a:p>
            <a:pPr marL="67310" marR="78105" algn="just">
              <a:lnSpc>
                <a:spcPct val="105000"/>
              </a:lnSpc>
              <a:spcBef>
                <a:spcPts val="570"/>
              </a:spcBef>
              <a:spcAft>
                <a:spcPts val="0"/>
              </a:spcAft>
            </a:pPr>
            <a:r>
              <a:rPr lang="en-GB" sz="1600" dirty="0" smtClean="0">
                <a:solidFill>
                  <a:srgbClr val="292526"/>
                </a:solidFill>
                <a:latin typeface="Comic Sans MS" panose="030F0702030302020204" pitchFamily="66" charset="0"/>
                <a:ea typeface="Roboto"/>
                <a:cs typeface="Roboto"/>
              </a:rPr>
              <a:t>The following table demonstrates </a:t>
            </a:r>
            <a:r>
              <a:rPr lang="en-GB" sz="1600" dirty="0">
                <a:solidFill>
                  <a:srgbClr val="292526"/>
                </a:solidFill>
                <a:latin typeface="Comic Sans MS" panose="030F0702030302020204" pitchFamily="66" charset="0"/>
                <a:ea typeface="Roboto"/>
                <a:cs typeface="Roboto"/>
              </a:rPr>
              <a:t>which early years outcomes are prerequisite skills for art within the national curriculum.</a:t>
            </a:r>
            <a:r>
              <a:rPr lang="en-GB" sz="1600" spc="-80" dirty="0">
                <a:solidFill>
                  <a:srgbClr val="292526"/>
                </a:solidFill>
                <a:latin typeface="Comic Sans MS" panose="030F0702030302020204" pitchFamily="66" charset="0"/>
                <a:ea typeface="Roboto"/>
                <a:cs typeface="Roboto"/>
              </a:rPr>
              <a:t> </a:t>
            </a:r>
            <a:endParaRPr lang="en-GB" sz="1600" spc="-80" dirty="0" smtClean="0">
              <a:solidFill>
                <a:srgbClr val="292526"/>
              </a:solidFill>
              <a:latin typeface="Comic Sans MS" panose="030F0702030302020204" pitchFamily="66" charset="0"/>
              <a:ea typeface="Roboto"/>
              <a:cs typeface="Roboto"/>
            </a:endParaRPr>
          </a:p>
          <a:p>
            <a:pPr marL="67310" marR="78105" algn="just">
              <a:lnSpc>
                <a:spcPct val="105000"/>
              </a:lnSpc>
              <a:spcBef>
                <a:spcPts val="570"/>
              </a:spcBef>
              <a:spcAft>
                <a:spcPts val="0"/>
              </a:spcAft>
            </a:pPr>
            <a:endParaRPr lang="en-GB" sz="1600" spc="-80" dirty="0" smtClean="0">
              <a:solidFill>
                <a:srgbClr val="292526"/>
              </a:solidFill>
              <a:latin typeface="Comic Sans MS" panose="030F0702030302020204" pitchFamily="66" charset="0"/>
              <a:ea typeface="Roboto"/>
              <a:cs typeface="Roboto"/>
            </a:endParaRPr>
          </a:p>
          <a:p>
            <a:pPr marL="67310" marR="78105" algn="just">
              <a:lnSpc>
                <a:spcPct val="105000"/>
              </a:lnSpc>
              <a:spcBef>
                <a:spcPts val="570"/>
              </a:spcBef>
              <a:spcAft>
                <a:spcPts val="0"/>
              </a:spcAft>
            </a:pPr>
            <a:r>
              <a:rPr lang="en-GB" sz="1600" dirty="0" smtClean="0">
                <a:solidFill>
                  <a:srgbClr val="292526"/>
                </a:solidFill>
                <a:latin typeface="Comic Sans MS" panose="030F0702030302020204" pitchFamily="66" charset="0"/>
                <a:ea typeface="Roboto"/>
                <a:cs typeface="Roboto"/>
              </a:rPr>
              <a:t>The</a:t>
            </a:r>
            <a:r>
              <a:rPr lang="en-GB" sz="1600" spc="-55" dirty="0" smtClean="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table</a:t>
            </a:r>
            <a:r>
              <a:rPr lang="en-GB" sz="1600" spc="-55" dirty="0">
                <a:solidFill>
                  <a:srgbClr val="292526"/>
                </a:solidFill>
                <a:latin typeface="Comic Sans MS" panose="030F0702030302020204" pitchFamily="66" charset="0"/>
                <a:ea typeface="Roboto"/>
                <a:cs typeface="Roboto"/>
              </a:rPr>
              <a:t> </a:t>
            </a:r>
            <a:r>
              <a:rPr lang="en-GB" sz="1600" dirty="0" smtClean="0">
                <a:solidFill>
                  <a:srgbClr val="292526"/>
                </a:solidFill>
                <a:latin typeface="Comic Sans MS" panose="030F0702030302020204" pitchFamily="66" charset="0"/>
                <a:ea typeface="Roboto"/>
                <a:cs typeface="Roboto"/>
              </a:rPr>
              <a:t>outlines</a:t>
            </a:r>
            <a:r>
              <a:rPr lang="en-GB" sz="1600" spc="-60" dirty="0" smtClean="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the</a:t>
            </a:r>
            <a:r>
              <a:rPr lang="en-GB" sz="1600" spc="-55"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most</a:t>
            </a:r>
            <a:r>
              <a:rPr lang="en-GB" sz="1600" spc="-65"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relevant</a:t>
            </a:r>
            <a:r>
              <a:rPr lang="en-GB" sz="1600" spc="-55"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early</a:t>
            </a:r>
            <a:r>
              <a:rPr lang="en-GB" sz="1600" spc="-55"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years</a:t>
            </a:r>
            <a:r>
              <a:rPr lang="en-GB" sz="1600" spc="-60"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outcomes</a:t>
            </a:r>
            <a:r>
              <a:rPr lang="en-GB" sz="1600" spc="-55"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from</a:t>
            </a:r>
            <a:r>
              <a:rPr lang="en-GB" sz="1600" spc="-60"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30-50</a:t>
            </a:r>
            <a:r>
              <a:rPr lang="en-GB" sz="1600" spc="-60"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months</a:t>
            </a:r>
            <a:r>
              <a:rPr lang="en-GB" sz="1600" spc="-60"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to</a:t>
            </a:r>
            <a:r>
              <a:rPr lang="en-GB" sz="1600" spc="-60" dirty="0">
                <a:solidFill>
                  <a:srgbClr val="292526"/>
                </a:solidFill>
                <a:latin typeface="Comic Sans MS" panose="030F0702030302020204" pitchFamily="66" charset="0"/>
                <a:ea typeface="Roboto"/>
                <a:cs typeface="Roboto"/>
              </a:rPr>
              <a:t> </a:t>
            </a:r>
            <a:r>
              <a:rPr lang="en-GB" sz="1600" spc="-15" dirty="0">
                <a:solidFill>
                  <a:srgbClr val="292526"/>
                </a:solidFill>
                <a:latin typeface="Comic Sans MS" panose="030F0702030302020204" pitchFamily="66" charset="0"/>
                <a:ea typeface="Roboto"/>
                <a:cs typeface="Roboto"/>
              </a:rPr>
              <a:t>ELG,</a:t>
            </a:r>
            <a:r>
              <a:rPr lang="en-GB" sz="1600" spc="-55"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brought together</a:t>
            </a:r>
            <a:r>
              <a:rPr lang="en-GB" sz="1600" spc="-20"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from</a:t>
            </a:r>
            <a:r>
              <a:rPr lang="en-GB" sz="1600" spc="-20"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different</a:t>
            </a:r>
            <a:r>
              <a:rPr lang="en-GB" sz="1600" spc="-15"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areas</a:t>
            </a:r>
            <a:r>
              <a:rPr lang="en-GB" sz="1600" spc="-10"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of</a:t>
            </a:r>
            <a:r>
              <a:rPr lang="en-GB" sz="1600" spc="-20"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the</a:t>
            </a:r>
            <a:r>
              <a:rPr lang="en-GB" sz="1600" spc="-15"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Early</a:t>
            </a:r>
            <a:r>
              <a:rPr lang="en-GB" sz="1600" spc="-15"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Years</a:t>
            </a:r>
            <a:r>
              <a:rPr lang="en-GB" sz="1600" spc="-15"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Foundation</a:t>
            </a:r>
            <a:r>
              <a:rPr lang="en-GB" sz="1600" spc="-20"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Stage,</a:t>
            </a:r>
            <a:r>
              <a:rPr lang="en-GB" sz="1600" spc="-15"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to</a:t>
            </a:r>
            <a:r>
              <a:rPr lang="en-GB" sz="1600" spc="-20"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match</a:t>
            </a:r>
            <a:r>
              <a:rPr lang="en-GB" sz="1600" spc="-20"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the</a:t>
            </a:r>
            <a:r>
              <a:rPr lang="en-GB" sz="1600" spc="-15"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programme</a:t>
            </a:r>
            <a:r>
              <a:rPr lang="en-GB" sz="1600" spc="-10"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of</a:t>
            </a:r>
            <a:r>
              <a:rPr lang="en-GB" sz="1600" spc="-20"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study</a:t>
            </a:r>
            <a:r>
              <a:rPr lang="en-GB" sz="1600" spc="-15"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for</a:t>
            </a:r>
            <a:r>
              <a:rPr lang="en-GB" sz="1600" spc="-10"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art</a:t>
            </a:r>
            <a:r>
              <a:rPr lang="en-GB" sz="1600" dirty="0" smtClean="0">
                <a:solidFill>
                  <a:srgbClr val="292526"/>
                </a:solidFill>
                <a:latin typeface="Comic Sans MS" panose="030F0702030302020204" pitchFamily="66" charset="0"/>
                <a:ea typeface="Roboto"/>
                <a:cs typeface="Roboto"/>
              </a:rPr>
              <a:t>.</a:t>
            </a:r>
          </a:p>
          <a:p>
            <a:pPr marL="67310" marR="78105" algn="just">
              <a:lnSpc>
                <a:spcPct val="105000"/>
              </a:lnSpc>
              <a:spcBef>
                <a:spcPts val="570"/>
              </a:spcBef>
              <a:spcAft>
                <a:spcPts val="0"/>
              </a:spcAft>
            </a:pPr>
            <a:endParaRPr lang="en-GB" sz="1600" dirty="0">
              <a:latin typeface="Comic Sans MS" panose="030F0702030302020204" pitchFamily="66" charset="0"/>
              <a:ea typeface="Roboto"/>
              <a:cs typeface="Roboto"/>
            </a:endParaRPr>
          </a:p>
          <a:p>
            <a:pPr marL="67310" algn="just">
              <a:spcBef>
                <a:spcPts val="570"/>
              </a:spcBef>
              <a:spcAft>
                <a:spcPts val="0"/>
              </a:spcAft>
            </a:pPr>
            <a:r>
              <a:rPr lang="en-GB" sz="1600" dirty="0">
                <a:solidFill>
                  <a:srgbClr val="292526"/>
                </a:solidFill>
                <a:latin typeface="Comic Sans MS" panose="030F0702030302020204" pitchFamily="66" charset="0"/>
                <a:ea typeface="Roboto"/>
                <a:cs typeface="Roboto"/>
              </a:rPr>
              <a:t>The most relevant early years outcomes for art are taken from the following areas of learning</a:t>
            </a:r>
            <a:r>
              <a:rPr lang="en-GB" sz="1600" dirty="0" smtClean="0">
                <a:solidFill>
                  <a:srgbClr val="292526"/>
                </a:solidFill>
                <a:latin typeface="Comic Sans MS" panose="030F0702030302020204" pitchFamily="66" charset="0"/>
                <a:ea typeface="Roboto"/>
                <a:cs typeface="Roboto"/>
              </a:rPr>
              <a:t>:</a:t>
            </a:r>
          </a:p>
          <a:p>
            <a:pPr marL="67310" algn="just">
              <a:spcBef>
                <a:spcPts val="570"/>
              </a:spcBef>
              <a:spcAft>
                <a:spcPts val="0"/>
              </a:spcAft>
            </a:pPr>
            <a:endParaRPr lang="en-GB" sz="1600" dirty="0">
              <a:latin typeface="Comic Sans MS" panose="030F0702030302020204" pitchFamily="66" charset="0"/>
              <a:ea typeface="Roboto"/>
              <a:cs typeface="Roboto"/>
            </a:endParaRPr>
          </a:p>
          <a:p>
            <a:pPr marL="342900" lvl="0" indent="-342900">
              <a:spcBef>
                <a:spcPts val="360"/>
              </a:spcBef>
              <a:spcAft>
                <a:spcPts val="0"/>
              </a:spcAft>
              <a:buClr>
                <a:srgbClr val="231F20"/>
              </a:buClr>
              <a:buSzPts val="1100"/>
              <a:buFont typeface="Roboto"/>
              <a:buChar char="•"/>
              <a:tabLst>
                <a:tab pos="571500" algn="l"/>
              </a:tabLst>
            </a:pPr>
            <a:r>
              <a:rPr lang="en-GB" sz="1600" spc="-55" dirty="0">
                <a:solidFill>
                  <a:srgbClr val="231F20"/>
                </a:solidFill>
                <a:latin typeface="Comic Sans MS" panose="030F0702030302020204" pitchFamily="66" charset="0"/>
                <a:ea typeface="Roboto"/>
                <a:cs typeface="Roboto"/>
              </a:rPr>
              <a:t>Expressive Arts and</a:t>
            </a:r>
            <a:r>
              <a:rPr lang="en-GB" sz="1600" spc="-170" dirty="0">
                <a:solidFill>
                  <a:srgbClr val="231F20"/>
                </a:solidFill>
                <a:latin typeface="Comic Sans MS" panose="030F0702030302020204" pitchFamily="66" charset="0"/>
                <a:ea typeface="Roboto"/>
                <a:cs typeface="Roboto"/>
              </a:rPr>
              <a:t> </a:t>
            </a:r>
            <a:r>
              <a:rPr lang="en-GB" sz="1600" spc="-55" dirty="0">
                <a:solidFill>
                  <a:srgbClr val="231F20"/>
                </a:solidFill>
                <a:latin typeface="Comic Sans MS" panose="030F0702030302020204" pitchFamily="66" charset="0"/>
                <a:ea typeface="Roboto"/>
                <a:cs typeface="Roboto"/>
              </a:rPr>
              <a:t>Design</a:t>
            </a:r>
            <a:endParaRPr lang="en-GB" sz="1600" spc="-55" dirty="0">
              <a:latin typeface="Comic Sans MS" panose="030F0702030302020204" pitchFamily="66" charset="0"/>
              <a:ea typeface="Roboto"/>
              <a:cs typeface="Roboto"/>
            </a:endParaRPr>
          </a:p>
        </p:txBody>
      </p:sp>
    </p:spTree>
    <p:extLst>
      <p:ext uri="{BB962C8B-B14F-4D97-AF65-F5344CB8AC3E}">
        <p14:creationId xmlns:p14="http://schemas.microsoft.com/office/powerpoint/2010/main" val="23700853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(c) Focus Education (UK) Ltd</a:t>
            </a:r>
            <a:endParaRPr lang="en-GB" dirty="0"/>
          </a:p>
        </p:txBody>
      </p:sp>
      <p:sp>
        <p:nvSpPr>
          <p:cNvPr id="3" name="Slide Number Placeholder 2"/>
          <p:cNvSpPr>
            <a:spLocks noGrp="1"/>
          </p:cNvSpPr>
          <p:nvPr>
            <p:ph type="sldNum" sz="quarter" idx="12"/>
          </p:nvPr>
        </p:nvSpPr>
        <p:spPr/>
        <p:txBody>
          <a:bodyPr/>
          <a:lstStyle/>
          <a:p>
            <a:fld id="{63AE8FA3-EEAC-4A69-A937-97D55627DA92}" type="slidenum">
              <a:rPr lang="en-GB" smtClean="0"/>
              <a:pPr/>
              <a:t>2</a:t>
            </a:fld>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639192709"/>
              </p:ext>
            </p:extLst>
          </p:nvPr>
        </p:nvGraphicFramePr>
        <p:xfrm>
          <a:off x="515389" y="340823"/>
          <a:ext cx="7863839" cy="6015529"/>
        </p:xfrm>
        <a:graphic>
          <a:graphicData uri="http://schemas.openxmlformats.org/drawingml/2006/table">
            <a:tbl>
              <a:tblPr firstRow="1" firstCol="1" lastRow="1" lastCol="1" bandRow="1" bandCol="1">
                <a:tableStyleId>{5C22544A-7EE6-4342-B048-85BDC9FD1C3A}</a:tableStyleId>
              </a:tblPr>
              <a:tblGrid>
                <a:gridCol w="876005">
                  <a:extLst>
                    <a:ext uri="{9D8B030D-6E8A-4147-A177-3AD203B41FA5}">
                      <a16:colId xmlns:a16="http://schemas.microsoft.com/office/drawing/2014/main" val="3430917578"/>
                    </a:ext>
                  </a:extLst>
                </a:gridCol>
                <a:gridCol w="867194">
                  <a:extLst>
                    <a:ext uri="{9D8B030D-6E8A-4147-A177-3AD203B41FA5}">
                      <a16:colId xmlns:a16="http://schemas.microsoft.com/office/drawing/2014/main" val="898195871"/>
                    </a:ext>
                  </a:extLst>
                </a:gridCol>
                <a:gridCol w="3060320">
                  <a:extLst>
                    <a:ext uri="{9D8B030D-6E8A-4147-A177-3AD203B41FA5}">
                      <a16:colId xmlns:a16="http://schemas.microsoft.com/office/drawing/2014/main" val="1895313781"/>
                    </a:ext>
                  </a:extLst>
                </a:gridCol>
                <a:gridCol w="3060320">
                  <a:extLst>
                    <a:ext uri="{9D8B030D-6E8A-4147-A177-3AD203B41FA5}">
                      <a16:colId xmlns:a16="http://schemas.microsoft.com/office/drawing/2014/main" val="3825689553"/>
                    </a:ext>
                  </a:extLst>
                </a:gridCol>
              </a:tblGrid>
              <a:tr h="291305">
                <a:tc gridSpan="4">
                  <a:txBody>
                    <a:bodyPr/>
                    <a:lstStyle/>
                    <a:p>
                      <a:pPr marL="114300" indent="-107950">
                        <a:spcBef>
                          <a:spcPts val="670"/>
                        </a:spcBef>
                        <a:spcAft>
                          <a:spcPts val="0"/>
                        </a:spcAft>
                      </a:pPr>
                      <a:r>
                        <a:rPr lang="en-GB" sz="700">
                          <a:effectLst/>
                        </a:rPr>
                        <a:t>Art</a:t>
                      </a:r>
                      <a:endParaRPr lang="en-GB" sz="700">
                        <a:effectLst/>
                        <a:latin typeface="Roboto"/>
                        <a:ea typeface="Roboto"/>
                        <a:cs typeface="Roboto"/>
                      </a:endParaRPr>
                    </a:p>
                  </a:txBody>
                  <a:tcPr marL="0" marR="0" marT="0" marB="0"/>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629994614"/>
                  </a:ext>
                </a:extLst>
              </a:tr>
              <a:tr h="722657">
                <a:tc rowSpan="2">
                  <a:txBody>
                    <a:bodyPr/>
                    <a:lstStyle/>
                    <a:p>
                      <a:pPr marL="72390" indent="-107950">
                        <a:spcBef>
                          <a:spcPts val="315"/>
                        </a:spcBef>
                        <a:spcAft>
                          <a:spcPts val="0"/>
                        </a:spcAft>
                      </a:pPr>
                      <a:r>
                        <a:rPr lang="en-GB" sz="700" dirty="0">
                          <a:effectLst/>
                        </a:rPr>
                        <a:t>30-50 Months</a:t>
                      </a:r>
                      <a:endParaRPr lang="en-GB" sz="700" dirty="0">
                        <a:effectLst/>
                        <a:latin typeface="Roboto"/>
                        <a:ea typeface="Roboto"/>
                        <a:cs typeface="Roboto"/>
                      </a:endParaRPr>
                    </a:p>
                  </a:txBody>
                  <a:tcPr marL="0" marR="0" marT="0" marB="0"/>
                </a:tc>
                <a:tc rowSpan="2">
                  <a:txBody>
                    <a:bodyPr/>
                    <a:lstStyle/>
                    <a:p>
                      <a:pPr marL="71755" marR="93345" indent="-107950">
                        <a:spcBef>
                          <a:spcPts val="315"/>
                        </a:spcBef>
                        <a:spcAft>
                          <a:spcPts val="0"/>
                        </a:spcAft>
                      </a:pPr>
                      <a:r>
                        <a:rPr lang="en-GB" sz="700">
                          <a:effectLst/>
                        </a:rPr>
                        <a:t>Expressive Arts and Design</a:t>
                      </a:r>
                      <a:endParaRPr lang="en-GB" sz="700">
                        <a:effectLst/>
                        <a:latin typeface="Roboto"/>
                        <a:ea typeface="Roboto"/>
                        <a:cs typeface="Roboto"/>
                      </a:endParaRPr>
                    </a:p>
                  </a:txBody>
                  <a:tcPr marL="0" marR="0" marT="0" marB="0"/>
                </a:tc>
                <a:tc>
                  <a:txBody>
                    <a:bodyPr/>
                    <a:lstStyle/>
                    <a:p>
                      <a:pPr marL="77470" marR="200025" indent="-107950">
                        <a:spcBef>
                          <a:spcPts val="315"/>
                        </a:spcBef>
                        <a:spcAft>
                          <a:spcPts val="0"/>
                        </a:spcAft>
                      </a:pPr>
                      <a:r>
                        <a:rPr lang="en-GB" sz="700" dirty="0">
                          <a:effectLst/>
                        </a:rPr>
                        <a:t>Exploring and Using Media and Materials</a:t>
                      </a:r>
                      <a:endParaRPr lang="en-GB" sz="700" dirty="0">
                        <a:effectLst/>
                        <a:latin typeface="Roboto"/>
                        <a:ea typeface="Roboto"/>
                        <a:cs typeface="Roboto"/>
                      </a:endParaRPr>
                    </a:p>
                  </a:txBody>
                  <a:tcPr marL="0" marR="0" marT="0" marB="0"/>
                </a:tc>
                <a:tc>
                  <a:txBody>
                    <a:bodyPr/>
                    <a:lstStyle/>
                    <a:p>
                      <a:pPr marL="342900" lvl="0" indent="-342900">
                        <a:spcBef>
                          <a:spcPts val="315"/>
                        </a:spcBef>
                        <a:spcAft>
                          <a:spcPts val="0"/>
                        </a:spcAft>
                        <a:buClr>
                          <a:srgbClr val="231F20"/>
                        </a:buClr>
                        <a:buSzPts val="1000"/>
                        <a:buFont typeface="Roboto"/>
                        <a:buChar char="•"/>
                        <a:tabLst>
                          <a:tab pos="180975" algn="l"/>
                        </a:tabLst>
                      </a:pPr>
                      <a:r>
                        <a:rPr lang="en-GB" sz="800" b="0" spc="-25" dirty="0">
                          <a:solidFill>
                            <a:schemeClr val="tx1"/>
                          </a:solidFill>
                          <a:effectLst/>
                        </a:rPr>
                        <a:t>To</a:t>
                      </a:r>
                      <a:r>
                        <a:rPr lang="en-GB" sz="800" b="0" spc="-55" dirty="0">
                          <a:solidFill>
                            <a:schemeClr val="tx1"/>
                          </a:solidFill>
                          <a:effectLst/>
                        </a:rPr>
                        <a:t> explore colour</a:t>
                      </a:r>
                      <a:r>
                        <a:rPr lang="en-GB" sz="800" b="0" spc="-50" dirty="0">
                          <a:solidFill>
                            <a:schemeClr val="tx1"/>
                          </a:solidFill>
                          <a:effectLst/>
                        </a:rPr>
                        <a:t> </a:t>
                      </a:r>
                      <a:r>
                        <a:rPr lang="en-GB" sz="800" b="0" spc="-55" dirty="0">
                          <a:solidFill>
                            <a:schemeClr val="tx1"/>
                          </a:solidFill>
                          <a:effectLst/>
                        </a:rPr>
                        <a:t>and how colours</a:t>
                      </a:r>
                      <a:r>
                        <a:rPr lang="en-GB" sz="800" b="0" spc="-50" dirty="0">
                          <a:solidFill>
                            <a:schemeClr val="tx1"/>
                          </a:solidFill>
                          <a:effectLst/>
                        </a:rPr>
                        <a:t> </a:t>
                      </a:r>
                      <a:r>
                        <a:rPr lang="en-GB" sz="800" b="0" spc="-55" dirty="0">
                          <a:solidFill>
                            <a:schemeClr val="tx1"/>
                          </a:solidFill>
                          <a:effectLst/>
                        </a:rPr>
                        <a:t>can</a:t>
                      </a:r>
                      <a:r>
                        <a:rPr lang="en-GB" sz="800" b="0" spc="-60" dirty="0">
                          <a:solidFill>
                            <a:schemeClr val="tx1"/>
                          </a:solidFill>
                          <a:effectLst/>
                        </a:rPr>
                        <a:t> </a:t>
                      </a:r>
                      <a:r>
                        <a:rPr lang="en-GB" sz="800" b="0" spc="-55" dirty="0">
                          <a:solidFill>
                            <a:schemeClr val="tx1"/>
                          </a:solidFill>
                          <a:effectLst/>
                        </a:rPr>
                        <a:t>be changed.</a:t>
                      </a:r>
                    </a:p>
                    <a:p>
                      <a:pPr marL="342900" marR="191135" lvl="0" indent="-342900">
                        <a:lnSpc>
                          <a:spcPct val="111000"/>
                        </a:lnSpc>
                        <a:spcBef>
                          <a:spcPts val="435"/>
                        </a:spcBef>
                        <a:spcAft>
                          <a:spcPts val="0"/>
                        </a:spcAft>
                        <a:buClr>
                          <a:srgbClr val="231F20"/>
                        </a:buClr>
                        <a:buSzPts val="1000"/>
                        <a:buFont typeface="Roboto"/>
                        <a:buChar char="•"/>
                        <a:tabLst>
                          <a:tab pos="180975" algn="l"/>
                        </a:tabLst>
                      </a:pPr>
                      <a:r>
                        <a:rPr lang="en-GB" sz="800" b="0" spc="-25" dirty="0">
                          <a:solidFill>
                            <a:schemeClr val="tx1"/>
                          </a:solidFill>
                          <a:effectLst/>
                        </a:rPr>
                        <a:t>To</a:t>
                      </a:r>
                      <a:r>
                        <a:rPr lang="en-GB" sz="800" b="0" spc="-60" dirty="0">
                          <a:solidFill>
                            <a:schemeClr val="tx1"/>
                          </a:solidFill>
                          <a:effectLst/>
                        </a:rPr>
                        <a:t> </a:t>
                      </a:r>
                      <a:r>
                        <a:rPr lang="en-GB" sz="800" b="0" spc="-55" dirty="0">
                          <a:solidFill>
                            <a:schemeClr val="tx1"/>
                          </a:solidFill>
                          <a:effectLst/>
                        </a:rPr>
                        <a:t>understand</a:t>
                      </a:r>
                      <a:r>
                        <a:rPr lang="en-GB" sz="800" b="0" spc="-60" dirty="0">
                          <a:solidFill>
                            <a:schemeClr val="tx1"/>
                          </a:solidFill>
                          <a:effectLst/>
                        </a:rPr>
                        <a:t> </a:t>
                      </a:r>
                      <a:r>
                        <a:rPr lang="en-GB" sz="800" b="0" spc="-55" dirty="0">
                          <a:solidFill>
                            <a:schemeClr val="tx1"/>
                          </a:solidFill>
                          <a:effectLst/>
                        </a:rPr>
                        <a:t>that</a:t>
                      </a:r>
                      <a:r>
                        <a:rPr lang="en-GB" sz="800" b="0" spc="-60" dirty="0">
                          <a:solidFill>
                            <a:schemeClr val="tx1"/>
                          </a:solidFill>
                          <a:effectLst/>
                        </a:rPr>
                        <a:t> </a:t>
                      </a:r>
                      <a:r>
                        <a:rPr lang="en-GB" sz="800" b="0" spc="-55" dirty="0">
                          <a:solidFill>
                            <a:schemeClr val="tx1"/>
                          </a:solidFill>
                          <a:effectLst/>
                        </a:rPr>
                        <a:t>they can</a:t>
                      </a:r>
                      <a:r>
                        <a:rPr lang="en-GB" sz="800" b="0" spc="-65" dirty="0">
                          <a:solidFill>
                            <a:schemeClr val="tx1"/>
                          </a:solidFill>
                          <a:effectLst/>
                        </a:rPr>
                        <a:t> </a:t>
                      </a:r>
                      <a:r>
                        <a:rPr lang="en-GB" sz="800" b="0" spc="-55" dirty="0">
                          <a:solidFill>
                            <a:schemeClr val="tx1"/>
                          </a:solidFill>
                          <a:effectLst/>
                        </a:rPr>
                        <a:t>use</a:t>
                      </a:r>
                      <a:r>
                        <a:rPr lang="en-GB" sz="800" b="0" spc="-60" dirty="0">
                          <a:solidFill>
                            <a:schemeClr val="tx1"/>
                          </a:solidFill>
                          <a:effectLst/>
                        </a:rPr>
                        <a:t> </a:t>
                      </a:r>
                      <a:r>
                        <a:rPr lang="en-GB" sz="800" b="0" spc="-55" dirty="0">
                          <a:solidFill>
                            <a:schemeClr val="tx1"/>
                          </a:solidFill>
                          <a:effectLst/>
                        </a:rPr>
                        <a:t>lines</a:t>
                      </a:r>
                      <a:r>
                        <a:rPr lang="en-GB" sz="800" b="0" spc="-65" dirty="0">
                          <a:solidFill>
                            <a:schemeClr val="tx1"/>
                          </a:solidFill>
                          <a:effectLst/>
                        </a:rPr>
                        <a:t> </a:t>
                      </a:r>
                      <a:r>
                        <a:rPr lang="en-GB" sz="800" b="0" spc="-55" dirty="0">
                          <a:solidFill>
                            <a:schemeClr val="tx1"/>
                          </a:solidFill>
                          <a:effectLst/>
                        </a:rPr>
                        <a:t>to enclose</a:t>
                      </a:r>
                      <a:r>
                        <a:rPr lang="en-GB" sz="800" b="0" spc="-60" dirty="0">
                          <a:solidFill>
                            <a:schemeClr val="tx1"/>
                          </a:solidFill>
                          <a:effectLst/>
                        </a:rPr>
                        <a:t> </a:t>
                      </a:r>
                      <a:r>
                        <a:rPr lang="en-GB" sz="800" b="0" spc="-55" dirty="0">
                          <a:solidFill>
                            <a:schemeClr val="tx1"/>
                          </a:solidFill>
                          <a:effectLst/>
                        </a:rPr>
                        <a:t>a space</a:t>
                      </a:r>
                      <a:r>
                        <a:rPr lang="en-GB" sz="800" b="0" spc="-60" dirty="0">
                          <a:solidFill>
                            <a:schemeClr val="tx1"/>
                          </a:solidFill>
                          <a:effectLst/>
                        </a:rPr>
                        <a:t> </a:t>
                      </a:r>
                      <a:r>
                        <a:rPr lang="en-GB" sz="800" b="0" spc="-55" dirty="0">
                          <a:solidFill>
                            <a:schemeClr val="tx1"/>
                          </a:solidFill>
                          <a:effectLst/>
                        </a:rPr>
                        <a:t>and then begin</a:t>
                      </a:r>
                      <a:r>
                        <a:rPr lang="en-GB" sz="800" b="0" spc="-60" dirty="0">
                          <a:solidFill>
                            <a:schemeClr val="tx1"/>
                          </a:solidFill>
                          <a:effectLst/>
                        </a:rPr>
                        <a:t> </a:t>
                      </a:r>
                      <a:r>
                        <a:rPr lang="en-GB" sz="800" b="0" spc="-55" dirty="0">
                          <a:solidFill>
                            <a:schemeClr val="tx1"/>
                          </a:solidFill>
                          <a:effectLst/>
                        </a:rPr>
                        <a:t>to use</a:t>
                      </a:r>
                      <a:r>
                        <a:rPr lang="en-GB" sz="800" b="0" spc="-60" dirty="0">
                          <a:solidFill>
                            <a:schemeClr val="tx1"/>
                          </a:solidFill>
                          <a:effectLst/>
                        </a:rPr>
                        <a:t> </a:t>
                      </a:r>
                      <a:r>
                        <a:rPr lang="en-GB" sz="800" b="0" spc="-55" dirty="0">
                          <a:solidFill>
                            <a:schemeClr val="tx1"/>
                          </a:solidFill>
                          <a:effectLst/>
                        </a:rPr>
                        <a:t>these shapes to represent</a:t>
                      </a:r>
                      <a:r>
                        <a:rPr lang="en-GB" sz="800" b="0" spc="-60" dirty="0">
                          <a:solidFill>
                            <a:schemeClr val="tx1"/>
                          </a:solidFill>
                          <a:effectLst/>
                        </a:rPr>
                        <a:t> </a:t>
                      </a:r>
                      <a:r>
                        <a:rPr lang="en-GB" sz="800" b="0" spc="-55" dirty="0">
                          <a:solidFill>
                            <a:schemeClr val="tx1"/>
                          </a:solidFill>
                          <a:effectLst/>
                        </a:rPr>
                        <a:t>objects.</a:t>
                      </a:r>
                    </a:p>
                    <a:p>
                      <a:pPr marL="342900" lvl="0" indent="-342900">
                        <a:spcBef>
                          <a:spcPts val="295"/>
                        </a:spcBef>
                        <a:spcAft>
                          <a:spcPts val="0"/>
                        </a:spcAft>
                        <a:buClr>
                          <a:srgbClr val="231F20"/>
                        </a:buClr>
                        <a:buSzPts val="1000"/>
                        <a:buFont typeface="Roboto"/>
                        <a:buChar char="•"/>
                        <a:tabLst>
                          <a:tab pos="180975" algn="l"/>
                        </a:tabLst>
                      </a:pPr>
                      <a:r>
                        <a:rPr lang="en-GB" sz="800" b="0" spc="-25" dirty="0">
                          <a:solidFill>
                            <a:schemeClr val="tx1"/>
                          </a:solidFill>
                          <a:effectLst/>
                        </a:rPr>
                        <a:t>To</a:t>
                      </a:r>
                      <a:r>
                        <a:rPr lang="en-GB" sz="800" b="0" spc="-55" dirty="0">
                          <a:solidFill>
                            <a:schemeClr val="tx1"/>
                          </a:solidFill>
                          <a:effectLst/>
                        </a:rPr>
                        <a:t> begin</a:t>
                      </a:r>
                      <a:r>
                        <a:rPr lang="en-GB" sz="800" b="0" spc="-60" dirty="0">
                          <a:solidFill>
                            <a:schemeClr val="tx1"/>
                          </a:solidFill>
                          <a:effectLst/>
                        </a:rPr>
                        <a:t> </a:t>
                      </a:r>
                      <a:r>
                        <a:rPr lang="en-GB" sz="800" b="0" spc="-55" dirty="0">
                          <a:solidFill>
                            <a:schemeClr val="tx1"/>
                          </a:solidFill>
                          <a:effectLst/>
                        </a:rPr>
                        <a:t>to be</a:t>
                      </a:r>
                      <a:r>
                        <a:rPr lang="en-GB" sz="800" b="0" spc="-50" dirty="0">
                          <a:solidFill>
                            <a:schemeClr val="tx1"/>
                          </a:solidFill>
                          <a:effectLst/>
                        </a:rPr>
                        <a:t> </a:t>
                      </a:r>
                      <a:r>
                        <a:rPr lang="en-GB" sz="800" b="0" spc="-55" dirty="0">
                          <a:solidFill>
                            <a:schemeClr val="tx1"/>
                          </a:solidFill>
                          <a:effectLst/>
                        </a:rPr>
                        <a:t>interested</a:t>
                      </a:r>
                      <a:r>
                        <a:rPr lang="en-GB" sz="800" b="0" spc="-60" dirty="0">
                          <a:solidFill>
                            <a:schemeClr val="tx1"/>
                          </a:solidFill>
                          <a:effectLst/>
                        </a:rPr>
                        <a:t> </a:t>
                      </a:r>
                      <a:r>
                        <a:rPr lang="en-GB" sz="800" b="0" spc="-55" dirty="0">
                          <a:solidFill>
                            <a:schemeClr val="tx1"/>
                          </a:solidFill>
                          <a:effectLst/>
                        </a:rPr>
                        <a:t>in and</a:t>
                      </a:r>
                      <a:r>
                        <a:rPr lang="en-GB" sz="800" b="0" spc="-50" dirty="0">
                          <a:solidFill>
                            <a:schemeClr val="tx1"/>
                          </a:solidFill>
                          <a:effectLst/>
                        </a:rPr>
                        <a:t> </a:t>
                      </a:r>
                      <a:r>
                        <a:rPr lang="en-GB" sz="800" b="0" spc="-55" dirty="0">
                          <a:solidFill>
                            <a:schemeClr val="tx1"/>
                          </a:solidFill>
                          <a:effectLst/>
                        </a:rPr>
                        <a:t>describe the texture of</a:t>
                      </a:r>
                      <a:r>
                        <a:rPr lang="en-GB" sz="800" b="0" spc="-50" dirty="0">
                          <a:solidFill>
                            <a:schemeClr val="tx1"/>
                          </a:solidFill>
                          <a:effectLst/>
                        </a:rPr>
                        <a:t> </a:t>
                      </a:r>
                      <a:r>
                        <a:rPr lang="en-GB" sz="800" b="0" spc="-55" dirty="0">
                          <a:solidFill>
                            <a:schemeClr val="tx1"/>
                          </a:solidFill>
                          <a:effectLst/>
                        </a:rPr>
                        <a:t>things.</a:t>
                      </a:r>
                      <a:endParaRPr lang="en-GB" sz="800" b="0" spc="-55" dirty="0">
                        <a:solidFill>
                          <a:schemeClr val="tx1"/>
                        </a:solidFill>
                        <a:effectLst/>
                        <a:latin typeface="Roboto"/>
                        <a:ea typeface="Roboto"/>
                        <a:cs typeface="Roboto"/>
                      </a:endParaRPr>
                    </a:p>
                  </a:txBody>
                  <a:tcPr marL="0" marR="0" marT="0" marB="0"/>
                </a:tc>
                <a:extLst>
                  <a:ext uri="{0D108BD9-81ED-4DB2-BD59-A6C34878D82A}">
                    <a16:rowId xmlns:a16="http://schemas.microsoft.com/office/drawing/2014/main" val="4046704942"/>
                  </a:ext>
                </a:extLst>
              </a:tr>
              <a:tr h="893798">
                <a:tc vMerge="1">
                  <a:txBody>
                    <a:bodyPr/>
                    <a:lstStyle/>
                    <a:p>
                      <a:endParaRPr lang="en-GB"/>
                    </a:p>
                  </a:txBody>
                  <a:tcPr/>
                </a:tc>
                <a:tc vMerge="1">
                  <a:txBody>
                    <a:bodyPr/>
                    <a:lstStyle/>
                    <a:p>
                      <a:endParaRPr lang="en-GB"/>
                    </a:p>
                  </a:txBody>
                  <a:tcPr/>
                </a:tc>
                <a:tc>
                  <a:txBody>
                    <a:bodyPr/>
                    <a:lstStyle/>
                    <a:p>
                      <a:pPr marL="77470" marR="312420" indent="-107950">
                        <a:spcBef>
                          <a:spcPts val="315"/>
                        </a:spcBef>
                        <a:spcAft>
                          <a:spcPts val="0"/>
                        </a:spcAft>
                      </a:pPr>
                      <a:r>
                        <a:rPr lang="en-GB" sz="800">
                          <a:solidFill>
                            <a:schemeClr val="tx1"/>
                          </a:solidFill>
                          <a:effectLst/>
                        </a:rPr>
                        <a:t>Being Imaginative</a:t>
                      </a:r>
                      <a:endParaRPr lang="en-GB" sz="800">
                        <a:solidFill>
                          <a:schemeClr val="tx1"/>
                        </a:solidFill>
                        <a:effectLst/>
                        <a:latin typeface="Roboto"/>
                        <a:ea typeface="Roboto"/>
                        <a:cs typeface="Roboto"/>
                      </a:endParaRPr>
                    </a:p>
                  </a:txBody>
                  <a:tcPr marL="0" marR="0" marT="0" marB="0"/>
                </a:tc>
                <a:tc>
                  <a:txBody>
                    <a:bodyPr/>
                    <a:lstStyle/>
                    <a:p>
                      <a:pPr marL="342900" lvl="0" indent="-342900">
                        <a:spcBef>
                          <a:spcPts val="315"/>
                        </a:spcBef>
                        <a:spcAft>
                          <a:spcPts val="0"/>
                        </a:spcAft>
                        <a:buClr>
                          <a:srgbClr val="231F20"/>
                        </a:buClr>
                        <a:buSzPts val="1000"/>
                        <a:buFont typeface="Roboto"/>
                        <a:buChar char="•"/>
                        <a:tabLst>
                          <a:tab pos="180975" algn="l"/>
                        </a:tabLst>
                      </a:pPr>
                      <a:r>
                        <a:rPr lang="en-GB" sz="800" b="0" spc="-25" dirty="0">
                          <a:solidFill>
                            <a:schemeClr val="tx1"/>
                          </a:solidFill>
                          <a:effectLst/>
                        </a:rPr>
                        <a:t>To</a:t>
                      </a:r>
                      <a:r>
                        <a:rPr lang="en-GB" sz="800" b="0" spc="-55" dirty="0">
                          <a:solidFill>
                            <a:schemeClr val="tx1"/>
                          </a:solidFill>
                          <a:effectLst/>
                        </a:rPr>
                        <a:t> </a:t>
                      </a:r>
                      <a:r>
                        <a:rPr lang="en-GB" sz="800" b="0" spc="-50" dirty="0">
                          <a:solidFill>
                            <a:schemeClr val="tx1"/>
                          </a:solidFill>
                          <a:effectLst/>
                        </a:rPr>
                        <a:t>develop a</a:t>
                      </a:r>
                      <a:r>
                        <a:rPr lang="en-GB" sz="800" b="0" spc="-55" dirty="0">
                          <a:solidFill>
                            <a:schemeClr val="tx1"/>
                          </a:solidFill>
                          <a:effectLst/>
                        </a:rPr>
                        <a:t> </a:t>
                      </a:r>
                      <a:r>
                        <a:rPr lang="en-GB" sz="800" b="0" spc="-50" dirty="0">
                          <a:solidFill>
                            <a:schemeClr val="tx1"/>
                          </a:solidFill>
                          <a:effectLst/>
                        </a:rPr>
                        <a:t>preference for</a:t>
                      </a:r>
                      <a:r>
                        <a:rPr lang="en-GB" sz="800" b="0" spc="-55" dirty="0">
                          <a:solidFill>
                            <a:schemeClr val="tx1"/>
                          </a:solidFill>
                          <a:effectLst/>
                        </a:rPr>
                        <a:t> </a:t>
                      </a:r>
                      <a:r>
                        <a:rPr lang="en-GB" sz="800" b="0" spc="-50" dirty="0">
                          <a:solidFill>
                            <a:schemeClr val="tx1"/>
                          </a:solidFill>
                          <a:effectLst/>
                        </a:rPr>
                        <a:t>forms of</a:t>
                      </a:r>
                      <a:r>
                        <a:rPr lang="en-GB" sz="800" b="0" spc="-55" dirty="0">
                          <a:solidFill>
                            <a:schemeClr val="tx1"/>
                          </a:solidFill>
                          <a:effectLst/>
                        </a:rPr>
                        <a:t> </a:t>
                      </a:r>
                      <a:r>
                        <a:rPr lang="en-GB" sz="800" b="0" spc="-50" dirty="0">
                          <a:solidFill>
                            <a:schemeClr val="tx1"/>
                          </a:solidFill>
                          <a:effectLst/>
                        </a:rPr>
                        <a:t>expression.</a:t>
                      </a:r>
                    </a:p>
                    <a:p>
                      <a:pPr marL="342900" marR="169545" lvl="0" indent="-342900">
                        <a:lnSpc>
                          <a:spcPct val="111000"/>
                        </a:lnSpc>
                        <a:spcBef>
                          <a:spcPts val="435"/>
                        </a:spcBef>
                        <a:spcAft>
                          <a:spcPts val="0"/>
                        </a:spcAft>
                        <a:buClr>
                          <a:srgbClr val="231F20"/>
                        </a:buClr>
                        <a:buSzPts val="1000"/>
                        <a:buFont typeface="Roboto"/>
                        <a:buChar char="•"/>
                        <a:tabLst>
                          <a:tab pos="180975" algn="l"/>
                        </a:tabLst>
                      </a:pPr>
                      <a:r>
                        <a:rPr lang="en-GB" sz="800" b="0" spc="-25" dirty="0">
                          <a:solidFill>
                            <a:schemeClr val="tx1"/>
                          </a:solidFill>
                          <a:effectLst/>
                        </a:rPr>
                        <a:t>To</a:t>
                      </a:r>
                      <a:r>
                        <a:rPr lang="en-GB" sz="800" b="0" spc="-60" dirty="0">
                          <a:solidFill>
                            <a:schemeClr val="tx1"/>
                          </a:solidFill>
                          <a:effectLst/>
                        </a:rPr>
                        <a:t> </a:t>
                      </a:r>
                      <a:r>
                        <a:rPr lang="en-GB" sz="800" b="0" spc="-50" dirty="0">
                          <a:solidFill>
                            <a:schemeClr val="tx1"/>
                          </a:solidFill>
                          <a:effectLst/>
                        </a:rPr>
                        <a:t>notice</a:t>
                      </a:r>
                      <a:r>
                        <a:rPr lang="en-GB" sz="800" b="0" spc="-55" dirty="0">
                          <a:solidFill>
                            <a:schemeClr val="tx1"/>
                          </a:solidFill>
                          <a:effectLst/>
                        </a:rPr>
                        <a:t> </a:t>
                      </a:r>
                      <a:r>
                        <a:rPr lang="en-GB" sz="800" b="0" spc="-50" dirty="0">
                          <a:solidFill>
                            <a:schemeClr val="tx1"/>
                          </a:solidFill>
                          <a:effectLst/>
                        </a:rPr>
                        <a:t>what</a:t>
                      </a:r>
                      <a:r>
                        <a:rPr lang="en-GB" sz="800" b="0" spc="-60" dirty="0">
                          <a:solidFill>
                            <a:schemeClr val="tx1"/>
                          </a:solidFill>
                          <a:effectLst/>
                        </a:rPr>
                        <a:t> </a:t>
                      </a:r>
                      <a:r>
                        <a:rPr lang="en-GB" sz="800" b="0" spc="-50" dirty="0">
                          <a:solidFill>
                            <a:schemeClr val="tx1"/>
                          </a:solidFill>
                          <a:effectLst/>
                        </a:rPr>
                        <a:t>adults</a:t>
                      </a:r>
                      <a:r>
                        <a:rPr lang="en-GB" sz="800" b="0" spc="-60" dirty="0">
                          <a:solidFill>
                            <a:schemeClr val="tx1"/>
                          </a:solidFill>
                          <a:effectLst/>
                        </a:rPr>
                        <a:t> </a:t>
                      </a:r>
                      <a:r>
                        <a:rPr lang="en-GB" sz="800" b="0" spc="-50" dirty="0">
                          <a:solidFill>
                            <a:schemeClr val="tx1"/>
                          </a:solidFill>
                          <a:effectLst/>
                        </a:rPr>
                        <a:t>do,</a:t>
                      </a:r>
                      <a:r>
                        <a:rPr lang="en-GB" sz="800" b="0" spc="-55" dirty="0">
                          <a:solidFill>
                            <a:schemeClr val="tx1"/>
                          </a:solidFill>
                          <a:effectLst/>
                        </a:rPr>
                        <a:t> </a:t>
                      </a:r>
                      <a:r>
                        <a:rPr lang="en-GB" sz="800" b="0" spc="-50" dirty="0">
                          <a:solidFill>
                            <a:schemeClr val="tx1"/>
                          </a:solidFill>
                          <a:effectLst/>
                        </a:rPr>
                        <a:t>imitating</a:t>
                      </a:r>
                      <a:r>
                        <a:rPr lang="en-GB" sz="800" b="0" spc="-60" dirty="0">
                          <a:solidFill>
                            <a:schemeClr val="tx1"/>
                          </a:solidFill>
                          <a:effectLst/>
                        </a:rPr>
                        <a:t> </a:t>
                      </a:r>
                      <a:r>
                        <a:rPr lang="en-GB" sz="800" b="0" spc="-50" dirty="0">
                          <a:solidFill>
                            <a:schemeClr val="tx1"/>
                          </a:solidFill>
                          <a:effectLst/>
                        </a:rPr>
                        <a:t>what</a:t>
                      </a:r>
                      <a:r>
                        <a:rPr lang="en-GB" sz="800" b="0" spc="-60" dirty="0">
                          <a:solidFill>
                            <a:schemeClr val="tx1"/>
                          </a:solidFill>
                          <a:effectLst/>
                        </a:rPr>
                        <a:t> </a:t>
                      </a:r>
                      <a:r>
                        <a:rPr lang="en-GB" sz="800" b="0" spc="-50" dirty="0">
                          <a:solidFill>
                            <a:schemeClr val="tx1"/>
                          </a:solidFill>
                          <a:effectLst/>
                        </a:rPr>
                        <a:t>is</a:t>
                      </a:r>
                      <a:r>
                        <a:rPr lang="en-GB" sz="800" b="0" spc="-55" dirty="0">
                          <a:solidFill>
                            <a:schemeClr val="tx1"/>
                          </a:solidFill>
                          <a:effectLst/>
                        </a:rPr>
                        <a:t> </a:t>
                      </a:r>
                      <a:r>
                        <a:rPr lang="en-GB" sz="800" b="0" spc="-50" dirty="0">
                          <a:solidFill>
                            <a:schemeClr val="tx1"/>
                          </a:solidFill>
                          <a:effectLst/>
                        </a:rPr>
                        <a:t>observed</a:t>
                      </a:r>
                      <a:r>
                        <a:rPr lang="en-GB" sz="800" b="0" spc="-55" dirty="0">
                          <a:solidFill>
                            <a:schemeClr val="tx1"/>
                          </a:solidFill>
                          <a:effectLst/>
                        </a:rPr>
                        <a:t> </a:t>
                      </a:r>
                      <a:r>
                        <a:rPr lang="en-GB" sz="800" b="0" spc="-50" dirty="0">
                          <a:solidFill>
                            <a:schemeClr val="tx1"/>
                          </a:solidFill>
                          <a:effectLst/>
                        </a:rPr>
                        <a:t>and</a:t>
                      </a:r>
                      <a:r>
                        <a:rPr lang="en-GB" sz="800" b="0" spc="-55" dirty="0">
                          <a:solidFill>
                            <a:schemeClr val="tx1"/>
                          </a:solidFill>
                          <a:effectLst/>
                        </a:rPr>
                        <a:t> </a:t>
                      </a:r>
                      <a:r>
                        <a:rPr lang="en-GB" sz="800" b="0" spc="-50" dirty="0">
                          <a:solidFill>
                            <a:schemeClr val="tx1"/>
                          </a:solidFill>
                          <a:effectLst/>
                        </a:rPr>
                        <a:t>then doing</a:t>
                      </a:r>
                      <a:r>
                        <a:rPr lang="en-GB" sz="800" b="0" spc="-55" dirty="0">
                          <a:solidFill>
                            <a:schemeClr val="tx1"/>
                          </a:solidFill>
                          <a:effectLst/>
                        </a:rPr>
                        <a:t> </a:t>
                      </a:r>
                      <a:r>
                        <a:rPr lang="en-GB" sz="800" b="0" spc="-50" dirty="0">
                          <a:solidFill>
                            <a:schemeClr val="tx1"/>
                          </a:solidFill>
                          <a:effectLst/>
                        </a:rPr>
                        <a:t>it spontaneously when</a:t>
                      </a:r>
                      <a:r>
                        <a:rPr lang="en-GB" sz="800" b="0" spc="-55" dirty="0">
                          <a:solidFill>
                            <a:schemeClr val="tx1"/>
                          </a:solidFill>
                          <a:effectLst/>
                        </a:rPr>
                        <a:t> </a:t>
                      </a:r>
                      <a:r>
                        <a:rPr lang="en-GB" sz="800" b="0" spc="-50" dirty="0">
                          <a:solidFill>
                            <a:schemeClr val="tx1"/>
                          </a:solidFill>
                          <a:effectLst/>
                        </a:rPr>
                        <a:t>the adult is</a:t>
                      </a:r>
                      <a:r>
                        <a:rPr lang="en-GB" sz="800" b="0" spc="-55" dirty="0">
                          <a:solidFill>
                            <a:schemeClr val="tx1"/>
                          </a:solidFill>
                          <a:effectLst/>
                        </a:rPr>
                        <a:t> </a:t>
                      </a:r>
                      <a:r>
                        <a:rPr lang="en-GB" sz="800" b="0" spc="-50" dirty="0">
                          <a:solidFill>
                            <a:schemeClr val="tx1"/>
                          </a:solidFill>
                          <a:effectLst/>
                        </a:rPr>
                        <a:t>not there.</a:t>
                      </a:r>
                    </a:p>
                    <a:p>
                      <a:pPr marL="342900" marR="162560" lvl="0" indent="-342900">
                        <a:lnSpc>
                          <a:spcPct val="111000"/>
                        </a:lnSpc>
                        <a:spcBef>
                          <a:spcPts val="295"/>
                        </a:spcBef>
                        <a:spcAft>
                          <a:spcPts val="0"/>
                        </a:spcAft>
                        <a:buClr>
                          <a:srgbClr val="231F20"/>
                        </a:buClr>
                        <a:buSzPts val="1000"/>
                        <a:buFont typeface="Roboto"/>
                        <a:buChar char="•"/>
                        <a:tabLst>
                          <a:tab pos="180975" algn="l"/>
                        </a:tabLst>
                      </a:pPr>
                      <a:r>
                        <a:rPr lang="en-GB" sz="800" b="0" spc="-25" dirty="0">
                          <a:solidFill>
                            <a:schemeClr val="tx1"/>
                          </a:solidFill>
                          <a:effectLst/>
                        </a:rPr>
                        <a:t>To</a:t>
                      </a:r>
                      <a:r>
                        <a:rPr lang="en-GB" sz="800" b="0" spc="-65" dirty="0">
                          <a:solidFill>
                            <a:schemeClr val="tx1"/>
                          </a:solidFill>
                          <a:effectLst/>
                        </a:rPr>
                        <a:t> </a:t>
                      </a:r>
                      <a:r>
                        <a:rPr lang="en-GB" sz="800" b="0" spc="-50" dirty="0">
                          <a:solidFill>
                            <a:schemeClr val="tx1"/>
                          </a:solidFill>
                          <a:effectLst/>
                        </a:rPr>
                        <a:t>capture</a:t>
                      </a:r>
                      <a:r>
                        <a:rPr lang="en-GB" sz="800" b="0" spc="-60" dirty="0">
                          <a:solidFill>
                            <a:schemeClr val="tx1"/>
                          </a:solidFill>
                          <a:effectLst/>
                        </a:rPr>
                        <a:t> </a:t>
                      </a:r>
                      <a:r>
                        <a:rPr lang="en-GB" sz="800" b="0" spc="-50" dirty="0">
                          <a:solidFill>
                            <a:schemeClr val="tx1"/>
                          </a:solidFill>
                          <a:effectLst/>
                        </a:rPr>
                        <a:t>experiences</a:t>
                      </a:r>
                      <a:r>
                        <a:rPr lang="en-GB" sz="800" b="0" spc="-70" dirty="0">
                          <a:solidFill>
                            <a:schemeClr val="tx1"/>
                          </a:solidFill>
                          <a:effectLst/>
                        </a:rPr>
                        <a:t> </a:t>
                      </a:r>
                      <a:r>
                        <a:rPr lang="en-GB" sz="800" b="0" spc="-50" dirty="0">
                          <a:solidFill>
                            <a:schemeClr val="tx1"/>
                          </a:solidFill>
                          <a:effectLst/>
                        </a:rPr>
                        <a:t>and</a:t>
                      </a:r>
                      <a:r>
                        <a:rPr lang="en-GB" sz="800" b="0" spc="-60" dirty="0">
                          <a:solidFill>
                            <a:schemeClr val="tx1"/>
                          </a:solidFill>
                          <a:effectLst/>
                        </a:rPr>
                        <a:t> </a:t>
                      </a:r>
                      <a:r>
                        <a:rPr lang="en-GB" sz="800" b="0" spc="-50" dirty="0">
                          <a:solidFill>
                            <a:schemeClr val="tx1"/>
                          </a:solidFill>
                          <a:effectLst/>
                        </a:rPr>
                        <a:t>responses</a:t>
                      </a:r>
                      <a:r>
                        <a:rPr lang="en-GB" sz="800" b="0" spc="-65" dirty="0">
                          <a:solidFill>
                            <a:schemeClr val="tx1"/>
                          </a:solidFill>
                          <a:effectLst/>
                        </a:rPr>
                        <a:t> </a:t>
                      </a:r>
                      <a:r>
                        <a:rPr lang="en-GB" sz="800" b="0" spc="-50" dirty="0">
                          <a:solidFill>
                            <a:schemeClr val="tx1"/>
                          </a:solidFill>
                          <a:effectLst/>
                        </a:rPr>
                        <a:t>with</a:t>
                      </a:r>
                      <a:r>
                        <a:rPr lang="en-GB" sz="800" b="0" spc="-70" dirty="0">
                          <a:solidFill>
                            <a:schemeClr val="tx1"/>
                          </a:solidFill>
                          <a:effectLst/>
                        </a:rPr>
                        <a:t> </a:t>
                      </a:r>
                      <a:r>
                        <a:rPr lang="en-GB" sz="800" b="0" spc="-50" dirty="0">
                          <a:solidFill>
                            <a:schemeClr val="tx1"/>
                          </a:solidFill>
                          <a:effectLst/>
                        </a:rPr>
                        <a:t>a</a:t>
                      </a:r>
                      <a:r>
                        <a:rPr lang="en-GB" sz="800" b="0" spc="-60" dirty="0">
                          <a:solidFill>
                            <a:schemeClr val="tx1"/>
                          </a:solidFill>
                          <a:effectLst/>
                        </a:rPr>
                        <a:t> </a:t>
                      </a:r>
                      <a:r>
                        <a:rPr lang="en-GB" sz="800" b="0" spc="-50" dirty="0">
                          <a:solidFill>
                            <a:schemeClr val="tx1"/>
                          </a:solidFill>
                          <a:effectLst/>
                        </a:rPr>
                        <a:t>range</a:t>
                      </a:r>
                      <a:r>
                        <a:rPr lang="en-GB" sz="800" b="0" spc="-60" dirty="0">
                          <a:solidFill>
                            <a:schemeClr val="tx1"/>
                          </a:solidFill>
                          <a:effectLst/>
                        </a:rPr>
                        <a:t> </a:t>
                      </a:r>
                      <a:r>
                        <a:rPr lang="en-GB" sz="800" b="0" spc="-50" dirty="0">
                          <a:solidFill>
                            <a:schemeClr val="tx1"/>
                          </a:solidFill>
                          <a:effectLst/>
                        </a:rPr>
                        <a:t>of</a:t>
                      </a:r>
                      <a:r>
                        <a:rPr lang="en-GB" sz="800" b="0" spc="-65" dirty="0">
                          <a:solidFill>
                            <a:schemeClr val="tx1"/>
                          </a:solidFill>
                          <a:effectLst/>
                        </a:rPr>
                        <a:t> </a:t>
                      </a:r>
                      <a:r>
                        <a:rPr lang="en-GB" sz="800" b="0" spc="-50" dirty="0">
                          <a:solidFill>
                            <a:schemeClr val="tx1"/>
                          </a:solidFill>
                          <a:effectLst/>
                        </a:rPr>
                        <a:t>media, such</a:t>
                      </a:r>
                      <a:r>
                        <a:rPr lang="en-GB" sz="800" b="0" spc="-65" dirty="0">
                          <a:solidFill>
                            <a:schemeClr val="tx1"/>
                          </a:solidFill>
                          <a:effectLst/>
                        </a:rPr>
                        <a:t> </a:t>
                      </a:r>
                      <a:r>
                        <a:rPr lang="en-GB" sz="800" b="0" spc="-50" dirty="0">
                          <a:solidFill>
                            <a:schemeClr val="tx1"/>
                          </a:solidFill>
                          <a:effectLst/>
                        </a:rPr>
                        <a:t>as</a:t>
                      </a:r>
                      <a:r>
                        <a:rPr lang="en-GB" sz="800" b="0" spc="-60" dirty="0">
                          <a:solidFill>
                            <a:schemeClr val="tx1"/>
                          </a:solidFill>
                          <a:effectLst/>
                        </a:rPr>
                        <a:t> </a:t>
                      </a:r>
                      <a:r>
                        <a:rPr lang="en-GB" sz="800" b="0" spc="-50" dirty="0">
                          <a:solidFill>
                            <a:schemeClr val="tx1"/>
                          </a:solidFill>
                          <a:effectLst/>
                        </a:rPr>
                        <a:t>music,</a:t>
                      </a:r>
                      <a:r>
                        <a:rPr lang="en-GB" sz="800" b="0" spc="-65" dirty="0">
                          <a:solidFill>
                            <a:schemeClr val="tx1"/>
                          </a:solidFill>
                          <a:effectLst/>
                        </a:rPr>
                        <a:t> </a:t>
                      </a:r>
                      <a:r>
                        <a:rPr lang="en-GB" sz="800" b="0" spc="-50" dirty="0">
                          <a:solidFill>
                            <a:schemeClr val="tx1"/>
                          </a:solidFill>
                          <a:effectLst/>
                        </a:rPr>
                        <a:t>dance</a:t>
                      </a:r>
                      <a:r>
                        <a:rPr lang="en-GB" sz="800" b="0" spc="-60" dirty="0">
                          <a:solidFill>
                            <a:schemeClr val="tx1"/>
                          </a:solidFill>
                          <a:effectLst/>
                        </a:rPr>
                        <a:t> </a:t>
                      </a:r>
                      <a:r>
                        <a:rPr lang="en-GB" sz="800" b="0" spc="-50" dirty="0">
                          <a:solidFill>
                            <a:schemeClr val="tx1"/>
                          </a:solidFill>
                          <a:effectLst/>
                        </a:rPr>
                        <a:t>and</a:t>
                      </a:r>
                      <a:r>
                        <a:rPr lang="en-GB" sz="800" b="0" spc="-65" dirty="0">
                          <a:solidFill>
                            <a:schemeClr val="tx1"/>
                          </a:solidFill>
                          <a:effectLst/>
                        </a:rPr>
                        <a:t> </a:t>
                      </a:r>
                      <a:r>
                        <a:rPr lang="en-GB" sz="800" b="0" spc="-50" dirty="0">
                          <a:solidFill>
                            <a:schemeClr val="tx1"/>
                          </a:solidFill>
                          <a:effectLst/>
                        </a:rPr>
                        <a:t>paint</a:t>
                      </a:r>
                      <a:r>
                        <a:rPr lang="en-GB" sz="800" b="0" spc="-65" dirty="0">
                          <a:solidFill>
                            <a:schemeClr val="tx1"/>
                          </a:solidFill>
                          <a:effectLst/>
                        </a:rPr>
                        <a:t> </a:t>
                      </a:r>
                      <a:r>
                        <a:rPr lang="en-GB" sz="800" b="0" spc="-50" dirty="0">
                          <a:solidFill>
                            <a:schemeClr val="tx1"/>
                          </a:solidFill>
                          <a:effectLst/>
                        </a:rPr>
                        <a:t>and</a:t>
                      </a:r>
                      <a:r>
                        <a:rPr lang="en-GB" sz="800" b="0" spc="-65" dirty="0">
                          <a:solidFill>
                            <a:schemeClr val="tx1"/>
                          </a:solidFill>
                          <a:effectLst/>
                        </a:rPr>
                        <a:t> </a:t>
                      </a:r>
                      <a:r>
                        <a:rPr lang="en-GB" sz="800" b="0" spc="-50" dirty="0">
                          <a:solidFill>
                            <a:schemeClr val="tx1"/>
                          </a:solidFill>
                          <a:effectLst/>
                        </a:rPr>
                        <a:t>other</a:t>
                      </a:r>
                      <a:r>
                        <a:rPr lang="en-GB" sz="800" b="0" spc="-65" dirty="0">
                          <a:solidFill>
                            <a:schemeClr val="tx1"/>
                          </a:solidFill>
                          <a:effectLst/>
                        </a:rPr>
                        <a:t> </a:t>
                      </a:r>
                      <a:r>
                        <a:rPr lang="en-GB" sz="800" b="0" spc="-50" dirty="0">
                          <a:solidFill>
                            <a:schemeClr val="tx1"/>
                          </a:solidFill>
                          <a:effectLst/>
                        </a:rPr>
                        <a:t>materials</a:t>
                      </a:r>
                      <a:r>
                        <a:rPr lang="en-GB" sz="800" b="0" spc="-65" dirty="0">
                          <a:solidFill>
                            <a:schemeClr val="tx1"/>
                          </a:solidFill>
                          <a:effectLst/>
                        </a:rPr>
                        <a:t> </a:t>
                      </a:r>
                      <a:r>
                        <a:rPr lang="en-GB" sz="800" b="0" spc="-50" dirty="0">
                          <a:solidFill>
                            <a:schemeClr val="tx1"/>
                          </a:solidFill>
                          <a:effectLst/>
                        </a:rPr>
                        <a:t>or</a:t>
                      </a:r>
                      <a:r>
                        <a:rPr lang="en-GB" sz="800" b="0" spc="-65" dirty="0">
                          <a:solidFill>
                            <a:schemeClr val="tx1"/>
                          </a:solidFill>
                          <a:effectLst/>
                        </a:rPr>
                        <a:t> </a:t>
                      </a:r>
                      <a:r>
                        <a:rPr lang="en-GB" sz="800" b="0" spc="-50" dirty="0">
                          <a:solidFill>
                            <a:schemeClr val="tx1"/>
                          </a:solidFill>
                          <a:effectLst/>
                        </a:rPr>
                        <a:t>words.</a:t>
                      </a:r>
                      <a:endParaRPr lang="en-GB" sz="800" b="0" spc="-50" dirty="0">
                        <a:solidFill>
                          <a:schemeClr val="tx1"/>
                        </a:solidFill>
                        <a:effectLst/>
                        <a:latin typeface="Roboto"/>
                        <a:ea typeface="Roboto"/>
                        <a:cs typeface="Roboto"/>
                      </a:endParaRPr>
                    </a:p>
                  </a:txBody>
                  <a:tcPr marL="0" marR="0" marT="0" marB="0"/>
                </a:tc>
                <a:extLst>
                  <a:ext uri="{0D108BD9-81ED-4DB2-BD59-A6C34878D82A}">
                    <a16:rowId xmlns:a16="http://schemas.microsoft.com/office/drawing/2014/main" val="3435284894"/>
                  </a:ext>
                </a:extLst>
              </a:tr>
              <a:tr h="2415966">
                <a:tc rowSpan="2">
                  <a:txBody>
                    <a:bodyPr/>
                    <a:lstStyle/>
                    <a:p>
                      <a:pPr marL="72390" indent="-107950">
                        <a:spcBef>
                          <a:spcPts val="315"/>
                        </a:spcBef>
                        <a:spcAft>
                          <a:spcPts val="0"/>
                        </a:spcAft>
                      </a:pPr>
                      <a:r>
                        <a:rPr lang="en-GB" sz="700">
                          <a:effectLst/>
                        </a:rPr>
                        <a:t>40-60 Months</a:t>
                      </a:r>
                      <a:endParaRPr lang="en-GB" sz="700">
                        <a:effectLst/>
                        <a:latin typeface="Roboto"/>
                        <a:ea typeface="Roboto"/>
                        <a:cs typeface="Roboto"/>
                      </a:endParaRPr>
                    </a:p>
                  </a:txBody>
                  <a:tcPr marL="0" marR="0" marT="0" marB="0"/>
                </a:tc>
                <a:tc rowSpan="2">
                  <a:txBody>
                    <a:bodyPr/>
                    <a:lstStyle/>
                    <a:p>
                      <a:pPr marL="71755" marR="93345" indent="-107950">
                        <a:spcBef>
                          <a:spcPts val="315"/>
                        </a:spcBef>
                        <a:spcAft>
                          <a:spcPts val="0"/>
                        </a:spcAft>
                      </a:pPr>
                      <a:r>
                        <a:rPr lang="en-GB" sz="700">
                          <a:effectLst/>
                        </a:rPr>
                        <a:t>Expressive Arts and Design</a:t>
                      </a:r>
                      <a:endParaRPr lang="en-GB" sz="700">
                        <a:effectLst/>
                        <a:latin typeface="Roboto"/>
                        <a:ea typeface="Roboto"/>
                        <a:cs typeface="Roboto"/>
                      </a:endParaRPr>
                    </a:p>
                  </a:txBody>
                  <a:tcPr marL="0" marR="0" marT="0" marB="0"/>
                </a:tc>
                <a:tc>
                  <a:txBody>
                    <a:bodyPr/>
                    <a:lstStyle/>
                    <a:p>
                      <a:pPr marL="77470" marR="200025" indent="-107950">
                        <a:spcBef>
                          <a:spcPts val="315"/>
                        </a:spcBef>
                        <a:spcAft>
                          <a:spcPts val="0"/>
                        </a:spcAft>
                      </a:pPr>
                      <a:r>
                        <a:rPr lang="en-GB" sz="800" dirty="0">
                          <a:solidFill>
                            <a:schemeClr val="tx1"/>
                          </a:solidFill>
                          <a:effectLst/>
                        </a:rPr>
                        <a:t>Exploring and Using Media and Materials</a:t>
                      </a:r>
                      <a:endParaRPr lang="en-GB" sz="800" dirty="0">
                        <a:solidFill>
                          <a:schemeClr val="tx1"/>
                        </a:solidFill>
                        <a:effectLst/>
                        <a:latin typeface="Roboto"/>
                        <a:ea typeface="Roboto"/>
                        <a:cs typeface="Roboto"/>
                      </a:endParaRPr>
                    </a:p>
                  </a:txBody>
                  <a:tcPr marL="0" marR="0" marT="0" marB="0"/>
                </a:tc>
                <a:tc>
                  <a:txBody>
                    <a:bodyPr/>
                    <a:lstStyle/>
                    <a:p>
                      <a:pPr marL="342900" lvl="0" indent="-342900">
                        <a:spcBef>
                          <a:spcPts val="315"/>
                        </a:spcBef>
                        <a:spcAft>
                          <a:spcPts val="0"/>
                        </a:spcAft>
                        <a:buClr>
                          <a:srgbClr val="231F20"/>
                        </a:buClr>
                        <a:buSzPts val="1000"/>
                        <a:buFont typeface="Roboto"/>
                        <a:buChar char="•"/>
                        <a:tabLst>
                          <a:tab pos="180975" algn="l"/>
                        </a:tabLst>
                      </a:pPr>
                      <a:r>
                        <a:rPr lang="en-GB" sz="800" b="0" spc="-25" dirty="0">
                          <a:solidFill>
                            <a:schemeClr val="tx1"/>
                          </a:solidFill>
                          <a:effectLst/>
                        </a:rPr>
                        <a:t>To</a:t>
                      </a:r>
                      <a:r>
                        <a:rPr lang="en-GB" sz="800" b="0" spc="-55" dirty="0">
                          <a:solidFill>
                            <a:schemeClr val="tx1"/>
                          </a:solidFill>
                          <a:effectLst/>
                        </a:rPr>
                        <a:t> explore</a:t>
                      </a:r>
                      <a:r>
                        <a:rPr lang="en-GB" sz="800" b="0" spc="-50" dirty="0">
                          <a:solidFill>
                            <a:schemeClr val="tx1"/>
                          </a:solidFill>
                          <a:effectLst/>
                        </a:rPr>
                        <a:t> </a:t>
                      </a:r>
                      <a:r>
                        <a:rPr lang="en-GB" sz="800" b="0" spc="-55" dirty="0">
                          <a:solidFill>
                            <a:schemeClr val="tx1"/>
                          </a:solidFill>
                          <a:effectLst/>
                        </a:rPr>
                        <a:t>what</a:t>
                      </a:r>
                      <a:r>
                        <a:rPr lang="en-GB" sz="800" b="0" spc="-60" dirty="0">
                          <a:solidFill>
                            <a:schemeClr val="tx1"/>
                          </a:solidFill>
                          <a:effectLst/>
                        </a:rPr>
                        <a:t> </a:t>
                      </a:r>
                      <a:r>
                        <a:rPr lang="en-GB" sz="800" b="0" spc="-55" dirty="0">
                          <a:solidFill>
                            <a:schemeClr val="tx1"/>
                          </a:solidFill>
                          <a:effectLst/>
                        </a:rPr>
                        <a:t>happens when</a:t>
                      </a:r>
                      <a:r>
                        <a:rPr lang="en-GB" sz="800" b="0" spc="-60" dirty="0">
                          <a:solidFill>
                            <a:schemeClr val="tx1"/>
                          </a:solidFill>
                          <a:effectLst/>
                        </a:rPr>
                        <a:t> </a:t>
                      </a:r>
                      <a:r>
                        <a:rPr lang="en-GB" sz="800" b="0" spc="-55" dirty="0">
                          <a:solidFill>
                            <a:schemeClr val="tx1"/>
                          </a:solidFill>
                          <a:effectLst/>
                        </a:rPr>
                        <a:t>they</a:t>
                      </a:r>
                      <a:r>
                        <a:rPr lang="en-GB" sz="800" b="0" spc="-50" dirty="0">
                          <a:solidFill>
                            <a:schemeClr val="tx1"/>
                          </a:solidFill>
                          <a:effectLst/>
                        </a:rPr>
                        <a:t> </a:t>
                      </a:r>
                      <a:r>
                        <a:rPr lang="en-GB" sz="800" b="0" spc="-55" dirty="0">
                          <a:solidFill>
                            <a:schemeClr val="tx1"/>
                          </a:solidFill>
                          <a:effectLst/>
                        </a:rPr>
                        <a:t>mix</a:t>
                      </a:r>
                      <a:r>
                        <a:rPr lang="en-GB" sz="800" b="0" spc="-60" dirty="0">
                          <a:solidFill>
                            <a:schemeClr val="tx1"/>
                          </a:solidFill>
                          <a:effectLst/>
                        </a:rPr>
                        <a:t> </a:t>
                      </a:r>
                      <a:r>
                        <a:rPr lang="en-GB" sz="800" b="0" spc="-55" dirty="0">
                          <a:solidFill>
                            <a:schemeClr val="tx1"/>
                          </a:solidFill>
                          <a:effectLst/>
                        </a:rPr>
                        <a:t>colours.</a:t>
                      </a:r>
                    </a:p>
                    <a:p>
                      <a:pPr marL="342900" lvl="0" indent="-342900">
                        <a:spcBef>
                          <a:spcPts val="435"/>
                        </a:spcBef>
                        <a:spcAft>
                          <a:spcPts val="0"/>
                        </a:spcAft>
                        <a:buClr>
                          <a:srgbClr val="231F20"/>
                        </a:buClr>
                        <a:buSzPts val="1000"/>
                        <a:buFont typeface="Roboto"/>
                        <a:buChar char="•"/>
                        <a:tabLst>
                          <a:tab pos="180975" algn="l"/>
                        </a:tabLst>
                      </a:pPr>
                      <a:r>
                        <a:rPr lang="en-GB" sz="800" b="0" spc="-25" dirty="0">
                          <a:solidFill>
                            <a:schemeClr val="tx1"/>
                          </a:solidFill>
                          <a:effectLst/>
                        </a:rPr>
                        <a:t>To</a:t>
                      </a:r>
                      <a:r>
                        <a:rPr lang="en-GB" sz="800" b="0" spc="-55" dirty="0">
                          <a:solidFill>
                            <a:schemeClr val="tx1"/>
                          </a:solidFill>
                          <a:effectLst/>
                        </a:rPr>
                        <a:t> experiment to</a:t>
                      </a:r>
                      <a:r>
                        <a:rPr lang="en-GB" sz="800" b="0" spc="-50" dirty="0">
                          <a:solidFill>
                            <a:schemeClr val="tx1"/>
                          </a:solidFill>
                          <a:effectLst/>
                        </a:rPr>
                        <a:t> </a:t>
                      </a:r>
                      <a:r>
                        <a:rPr lang="en-GB" sz="800" b="0" spc="-55" dirty="0">
                          <a:solidFill>
                            <a:schemeClr val="tx1"/>
                          </a:solidFill>
                          <a:effectLst/>
                        </a:rPr>
                        <a:t>create</a:t>
                      </a:r>
                      <a:r>
                        <a:rPr lang="en-GB" sz="800" b="0" spc="-50" dirty="0">
                          <a:solidFill>
                            <a:schemeClr val="tx1"/>
                          </a:solidFill>
                          <a:effectLst/>
                        </a:rPr>
                        <a:t> </a:t>
                      </a:r>
                      <a:r>
                        <a:rPr lang="en-GB" sz="800" b="0" spc="-55" dirty="0">
                          <a:solidFill>
                            <a:schemeClr val="tx1"/>
                          </a:solidFill>
                          <a:effectLst/>
                        </a:rPr>
                        <a:t>different textures.</a:t>
                      </a:r>
                    </a:p>
                    <a:p>
                      <a:pPr marL="342900" marR="127635" lvl="0" indent="-342900">
                        <a:lnSpc>
                          <a:spcPct val="111000"/>
                        </a:lnSpc>
                        <a:spcBef>
                          <a:spcPts val="430"/>
                        </a:spcBef>
                        <a:spcAft>
                          <a:spcPts val="0"/>
                        </a:spcAft>
                        <a:buClr>
                          <a:srgbClr val="231F20"/>
                        </a:buClr>
                        <a:buSzPts val="1000"/>
                        <a:buFont typeface="Roboto"/>
                        <a:buChar char="•"/>
                        <a:tabLst>
                          <a:tab pos="180975" algn="l"/>
                        </a:tabLst>
                      </a:pPr>
                      <a:r>
                        <a:rPr lang="en-GB" sz="800" b="0" spc="-25" dirty="0">
                          <a:solidFill>
                            <a:schemeClr val="tx1"/>
                          </a:solidFill>
                          <a:effectLst/>
                        </a:rPr>
                        <a:t>To</a:t>
                      </a:r>
                      <a:r>
                        <a:rPr lang="en-GB" sz="800" b="0" spc="-70" dirty="0">
                          <a:solidFill>
                            <a:schemeClr val="tx1"/>
                          </a:solidFill>
                          <a:effectLst/>
                        </a:rPr>
                        <a:t> </a:t>
                      </a:r>
                      <a:r>
                        <a:rPr lang="en-GB" sz="800" b="0" spc="-55" dirty="0">
                          <a:solidFill>
                            <a:schemeClr val="tx1"/>
                          </a:solidFill>
                          <a:effectLst/>
                        </a:rPr>
                        <a:t>understand</a:t>
                      </a:r>
                      <a:r>
                        <a:rPr lang="en-GB" sz="800" b="0" spc="-70" dirty="0">
                          <a:solidFill>
                            <a:schemeClr val="tx1"/>
                          </a:solidFill>
                          <a:effectLst/>
                        </a:rPr>
                        <a:t> </a:t>
                      </a:r>
                      <a:r>
                        <a:rPr lang="en-GB" sz="800" b="0" spc="-55" dirty="0">
                          <a:solidFill>
                            <a:schemeClr val="tx1"/>
                          </a:solidFill>
                          <a:effectLst/>
                        </a:rPr>
                        <a:t>that</a:t>
                      </a:r>
                      <a:r>
                        <a:rPr lang="en-GB" sz="800" b="0" spc="-70" dirty="0">
                          <a:solidFill>
                            <a:schemeClr val="tx1"/>
                          </a:solidFill>
                          <a:effectLst/>
                        </a:rPr>
                        <a:t> </a:t>
                      </a:r>
                      <a:r>
                        <a:rPr lang="en-GB" sz="800" b="0" spc="-55" dirty="0">
                          <a:solidFill>
                            <a:schemeClr val="tx1"/>
                          </a:solidFill>
                          <a:effectLst/>
                        </a:rPr>
                        <a:t>different</a:t>
                      </a:r>
                      <a:r>
                        <a:rPr lang="en-GB" sz="800" b="0" spc="-65" dirty="0">
                          <a:solidFill>
                            <a:schemeClr val="tx1"/>
                          </a:solidFill>
                          <a:effectLst/>
                        </a:rPr>
                        <a:t> </a:t>
                      </a:r>
                      <a:r>
                        <a:rPr lang="en-GB" sz="800" b="0" spc="-55" dirty="0">
                          <a:solidFill>
                            <a:schemeClr val="tx1"/>
                          </a:solidFill>
                          <a:effectLst/>
                        </a:rPr>
                        <a:t>media</a:t>
                      </a:r>
                      <a:r>
                        <a:rPr lang="en-GB" sz="800" b="0" spc="-70" dirty="0">
                          <a:solidFill>
                            <a:schemeClr val="tx1"/>
                          </a:solidFill>
                          <a:effectLst/>
                        </a:rPr>
                        <a:t> </a:t>
                      </a:r>
                      <a:r>
                        <a:rPr lang="en-GB" sz="800" b="0" spc="-55" dirty="0">
                          <a:solidFill>
                            <a:schemeClr val="tx1"/>
                          </a:solidFill>
                          <a:effectLst/>
                        </a:rPr>
                        <a:t>can</a:t>
                      </a:r>
                      <a:r>
                        <a:rPr lang="en-GB" sz="800" b="0" spc="-75" dirty="0">
                          <a:solidFill>
                            <a:schemeClr val="tx1"/>
                          </a:solidFill>
                          <a:effectLst/>
                        </a:rPr>
                        <a:t> </a:t>
                      </a:r>
                      <a:r>
                        <a:rPr lang="en-GB" sz="800" b="0" spc="-55" dirty="0">
                          <a:solidFill>
                            <a:schemeClr val="tx1"/>
                          </a:solidFill>
                          <a:effectLst/>
                        </a:rPr>
                        <a:t>be</a:t>
                      </a:r>
                      <a:r>
                        <a:rPr lang="en-GB" sz="800" b="0" spc="-65" dirty="0">
                          <a:solidFill>
                            <a:schemeClr val="tx1"/>
                          </a:solidFill>
                          <a:effectLst/>
                        </a:rPr>
                        <a:t> </a:t>
                      </a:r>
                      <a:r>
                        <a:rPr lang="en-GB" sz="800" b="0" spc="-55" dirty="0">
                          <a:solidFill>
                            <a:schemeClr val="tx1"/>
                          </a:solidFill>
                          <a:effectLst/>
                        </a:rPr>
                        <a:t>combined</a:t>
                      </a:r>
                      <a:r>
                        <a:rPr lang="en-GB" sz="800" b="0" spc="-70" dirty="0">
                          <a:solidFill>
                            <a:schemeClr val="tx1"/>
                          </a:solidFill>
                          <a:effectLst/>
                        </a:rPr>
                        <a:t> </a:t>
                      </a:r>
                      <a:r>
                        <a:rPr lang="en-GB" sz="800" b="0" spc="-55" dirty="0">
                          <a:solidFill>
                            <a:schemeClr val="tx1"/>
                          </a:solidFill>
                          <a:effectLst/>
                        </a:rPr>
                        <a:t>to</a:t>
                      </a:r>
                      <a:r>
                        <a:rPr lang="en-GB" sz="800" b="0" spc="-65" dirty="0">
                          <a:solidFill>
                            <a:schemeClr val="tx1"/>
                          </a:solidFill>
                          <a:effectLst/>
                        </a:rPr>
                        <a:t> </a:t>
                      </a:r>
                      <a:r>
                        <a:rPr lang="en-GB" sz="800" b="0" spc="-55" dirty="0">
                          <a:solidFill>
                            <a:schemeClr val="tx1"/>
                          </a:solidFill>
                          <a:effectLst/>
                        </a:rPr>
                        <a:t>create new effects.</a:t>
                      </a:r>
                    </a:p>
                    <a:p>
                      <a:pPr marL="342900" lvl="0" indent="-342900">
                        <a:spcBef>
                          <a:spcPts val="295"/>
                        </a:spcBef>
                        <a:spcAft>
                          <a:spcPts val="0"/>
                        </a:spcAft>
                        <a:buClr>
                          <a:srgbClr val="231F20"/>
                        </a:buClr>
                        <a:buSzPts val="1000"/>
                        <a:buFont typeface="Roboto"/>
                        <a:buChar char="•"/>
                        <a:tabLst>
                          <a:tab pos="180975" algn="l"/>
                        </a:tabLst>
                      </a:pPr>
                      <a:r>
                        <a:rPr lang="en-GB" sz="800" b="0" spc="-25" dirty="0">
                          <a:solidFill>
                            <a:schemeClr val="tx1"/>
                          </a:solidFill>
                          <a:effectLst/>
                        </a:rPr>
                        <a:t>To</a:t>
                      </a:r>
                      <a:r>
                        <a:rPr lang="en-GB" sz="800" b="0" spc="-55" dirty="0">
                          <a:solidFill>
                            <a:schemeClr val="tx1"/>
                          </a:solidFill>
                          <a:effectLst/>
                        </a:rPr>
                        <a:t> manipulate</a:t>
                      </a:r>
                      <a:r>
                        <a:rPr lang="en-GB" sz="800" b="0" spc="-60" dirty="0">
                          <a:solidFill>
                            <a:schemeClr val="tx1"/>
                          </a:solidFill>
                          <a:effectLst/>
                        </a:rPr>
                        <a:t> </a:t>
                      </a:r>
                      <a:r>
                        <a:rPr lang="en-GB" sz="800" b="0" spc="-55" dirty="0">
                          <a:solidFill>
                            <a:schemeClr val="tx1"/>
                          </a:solidFill>
                          <a:effectLst/>
                        </a:rPr>
                        <a:t>materials</a:t>
                      </a:r>
                      <a:r>
                        <a:rPr lang="en-GB" sz="800" b="0" spc="-60" dirty="0">
                          <a:solidFill>
                            <a:schemeClr val="tx1"/>
                          </a:solidFill>
                          <a:effectLst/>
                        </a:rPr>
                        <a:t> </a:t>
                      </a:r>
                      <a:r>
                        <a:rPr lang="en-GB" sz="800" b="0" spc="-55" dirty="0">
                          <a:solidFill>
                            <a:schemeClr val="tx1"/>
                          </a:solidFill>
                          <a:effectLst/>
                        </a:rPr>
                        <a:t>to achieve a planned</a:t>
                      </a:r>
                      <a:r>
                        <a:rPr lang="en-GB" sz="800" b="0" spc="-60" dirty="0">
                          <a:solidFill>
                            <a:schemeClr val="tx1"/>
                          </a:solidFill>
                          <a:effectLst/>
                        </a:rPr>
                        <a:t> </a:t>
                      </a:r>
                      <a:r>
                        <a:rPr lang="en-GB" sz="800" b="0" spc="-55" dirty="0">
                          <a:solidFill>
                            <a:schemeClr val="tx1"/>
                          </a:solidFill>
                          <a:effectLst/>
                        </a:rPr>
                        <a:t>effect.</a:t>
                      </a:r>
                    </a:p>
                    <a:p>
                      <a:pPr marL="342900" marR="583565" lvl="0" indent="-342900">
                        <a:lnSpc>
                          <a:spcPct val="111000"/>
                        </a:lnSpc>
                        <a:spcBef>
                          <a:spcPts val="435"/>
                        </a:spcBef>
                        <a:spcAft>
                          <a:spcPts val="0"/>
                        </a:spcAft>
                        <a:buClr>
                          <a:srgbClr val="231F20"/>
                        </a:buClr>
                        <a:buSzPts val="1000"/>
                        <a:buFont typeface="Roboto"/>
                        <a:buChar char="•"/>
                        <a:tabLst>
                          <a:tab pos="180975" algn="l"/>
                        </a:tabLst>
                      </a:pPr>
                      <a:r>
                        <a:rPr lang="en-GB" sz="800" b="0" spc="-25" dirty="0">
                          <a:solidFill>
                            <a:schemeClr val="tx1"/>
                          </a:solidFill>
                          <a:effectLst/>
                        </a:rPr>
                        <a:t>To</a:t>
                      </a:r>
                      <a:r>
                        <a:rPr lang="en-GB" sz="800" b="0" spc="-65" dirty="0">
                          <a:solidFill>
                            <a:schemeClr val="tx1"/>
                          </a:solidFill>
                          <a:effectLst/>
                        </a:rPr>
                        <a:t> </a:t>
                      </a:r>
                      <a:r>
                        <a:rPr lang="en-GB" sz="800" b="0" spc="-55" dirty="0">
                          <a:solidFill>
                            <a:schemeClr val="tx1"/>
                          </a:solidFill>
                          <a:effectLst/>
                        </a:rPr>
                        <a:t>construct</a:t>
                      </a:r>
                      <a:r>
                        <a:rPr lang="en-GB" sz="800" b="0" spc="-65" dirty="0">
                          <a:solidFill>
                            <a:schemeClr val="tx1"/>
                          </a:solidFill>
                          <a:effectLst/>
                        </a:rPr>
                        <a:t> </a:t>
                      </a:r>
                      <a:r>
                        <a:rPr lang="en-GB" sz="800" b="0" spc="-55" dirty="0">
                          <a:solidFill>
                            <a:schemeClr val="tx1"/>
                          </a:solidFill>
                          <a:effectLst/>
                        </a:rPr>
                        <a:t>with</a:t>
                      </a:r>
                      <a:r>
                        <a:rPr lang="en-GB" sz="800" b="0" spc="-70" dirty="0">
                          <a:solidFill>
                            <a:schemeClr val="tx1"/>
                          </a:solidFill>
                          <a:effectLst/>
                        </a:rPr>
                        <a:t> </a:t>
                      </a:r>
                      <a:r>
                        <a:rPr lang="en-GB" sz="800" b="0" spc="-55" dirty="0">
                          <a:solidFill>
                            <a:schemeClr val="tx1"/>
                          </a:solidFill>
                          <a:effectLst/>
                        </a:rPr>
                        <a:t>a</a:t>
                      </a:r>
                      <a:r>
                        <a:rPr lang="en-GB" sz="800" b="0" spc="-60" dirty="0">
                          <a:solidFill>
                            <a:schemeClr val="tx1"/>
                          </a:solidFill>
                          <a:effectLst/>
                        </a:rPr>
                        <a:t> </a:t>
                      </a:r>
                      <a:r>
                        <a:rPr lang="en-GB" sz="800" b="0" spc="-55" dirty="0">
                          <a:solidFill>
                            <a:schemeClr val="tx1"/>
                          </a:solidFill>
                          <a:effectLst/>
                        </a:rPr>
                        <a:t>purpose</a:t>
                      </a:r>
                      <a:r>
                        <a:rPr lang="en-GB" sz="800" b="0" spc="-65" dirty="0">
                          <a:solidFill>
                            <a:schemeClr val="tx1"/>
                          </a:solidFill>
                          <a:effectLst/>
                        </a:rPr>
                        <a:t> </a:t>
                      </a:r>
                      <a:r>
                        <a:rPr lang="en-GB" sz="800" b="0" spc="-55" dirty="0">
                          <a:solidFill>
                            <a:schemeClr val="tx1"/>
                          </a:solidFill>
                          <a:effectLst/>
                        </a:rPr>
                        <a:t>in</a:t>
                      </a:r>
                      <a:r>
                        <a:rPr lang="en-GB" sz="800" b="0" spc="-65" dirty="0">
                          <a:solidFill>
                            <a:schemeClr val="tx1"/>
                          </a:solidFill>
                          <a:effectLst/>
                        </a:rPr>
                        <a:t> </a:t>
                      </a:r>
                      <a:r>
                        <a:rPr lang="en-GB" sz="800" b="0" spc="-55" dirty="0">
                          <a:solidFill>
                            <a:schemeClr val="tx1"/>
                          </a:solidFill>
                          <a:effectLst/>
                        </a:rPr>
                        <a:t>mind,</a:t>
                      </a:r>
                      <a:r>
                        <a:rPr lang="en-GB" sz="800" b="0" spc="-65" dirty="0">
                          <a:solidFill>
                            <a:schemeClr val="tx1"/>
                          </a:solidFill>
                          <a:effectLst/>
                        </a:rPr>
                        <a:t> </a:t>
                      </a:r>
                      <a:r>
                        <a:rPr lang="en-GB" sz="800" b="0" spc="-55" dirty="0">
                          <a:solidFill>
                            <a:schemeClr val="tx1"/>
                          </a:solidFill>
                          <a:effectLst/>
                        </a:rPr>
                        <a:t>using</a:t>
                      </a:r>
                      <a:r>
                        <a:rPr lang="en-GB" sz="800" b="0" spc="-70" dirty="0">
                          <a:solidFill>
                            <a:schemeClr val="tx1"/>
                          </a:solidFill>
                          <a:effectLst/>
                        </a:rPr>
                        <a:t> </a:t>
                      </a:r>
                      <a:r>
                        <a:rPr lang="en-GB" sz="800" b="0" spc="-55" dirty="0">
                          <a:solidFill>
                            <a:schemeClr val="tx1"/>
                          </a:solidFill>
                          <a:effectLst/>
                        </a:rPr>
                        <a:t>a</a:t>
                      </a:r>
                      <a:r>
                        <a:rPr lang="en-GB" sz="800" b="0" spc="-65" dirty="0">
                          <a:solidFill>
                            <a:schemeClr val="tx1"/>
                          </a:solidFill>
                          <a:effectLst/>
                        </a:rPr>
                        <a:t> </a:t>
                      </a:r>
                      <a:r>
                        <a:rPr lang="en-GB" sz="800" b="0" spc="-55" dirty="0">
                          <a:solidFill>
                            <a:schemeClr val="tx1"/>
                          </a:solidFill>
                          <a:effectLst/>
                        </a:rPr>
                        <a:t>variety</a:t>
                      </a:r>
                      <a:r>
                        <a:rPr lang="en-GB" sz="800" b="0" spc="-60" dirty="0">
                          <a:solidFill>
                            <a:schemeClr val="tx1"/>
                          </a:solidFill>
                          <a:effectLst/>
                        </a:rPr>
                        <a:t> </a:t>
                      </a:r>
                      <a:r>
                        <a:rPr lang="en-GB" sz="800" b="0" spc="-55" dirty="0">
                          <a:solidFill>
                            <a:schemeClr val="tx1"/>
                          </a:solidFill>
                          <a:effectLst/>
                        </a:rPr>
                        <a:t>of resources.</a:t>
                      </a:r>
                    </a:p>
                    <a:p>
                      <a:pPr marL="342900" marR="633095" lvl="0" indent="-342900">
                        <a:lnSpc>
                          <a:spcPct val="111000"/>
                        </a:lnSpc>
                        <a:spcBef>
                          <a:spcPts val="295"/>
                        </a:spcBef>
                        <a:spcAft>
                          <a:spcPts val="0"/>
                        </a:spcAft>
                        <a:buClr>
                          <a:srgbClr val="231F20"/>
                        </a:buClr>
                        <a:buSzPts val="1000"/>
                        <a:buFont typeface="Roboto"/>
                        <a:buChar char="•"/>
                        <a:tabLst>
                          <a:tab pos="180975" algn="l"/>
                        </a:tabLst>
                      </a:pPr>
                      <a:r>
                        <a:rPr lang="en-GB" sz="800" b="0" spc="-25" dirty="0">
                          <a:solidFill>
                            <a:schemeClr val="tx1"/>
                          </a:solidFill>
                          <a:effectLst/>
                        </a:rPr>
                        <a:t>To</a:t>
                      </a:r>
                      <a:r>
                        <a:rPr lang="en-GB" sz="800" b="0" spc="-65" dirty="0">
                          <a:solidFill>
                            <a:schemeClr val="tx1"/>
                          </a:solidFill>
                          <a:effectLst/>
                        </a:rPr>
                        <a:t> </a:t>
                      </a:r>
                      <a:r>
                        <a:rPr lang="en-GB" sz="800" b="0" spc="-55" dirty="0">
                          <a:solidFill>
                            <a:schemeClr val="tx1"/>
                          </a:solidFill>
                          <a:effectLst/>
                        </a:rPr>
                        <a:t>use</a:t>
                      </a:r>
                      <a:r>
                        <a:rPr lang="en-GB" sz="800" b="0" spc="-65" dirty="0">
                          <a:solidFill>
                            <a:schemeClr val="tx1"/>
                          </a:solidFill>
                          <a:effectLst/>
                        </a:rPr>
                        <a:t> </a:t>
                      </a:r>
                      <a:r>
                        <a:rPr lang="en-GB" sz="800" b="0" spc="-55" dirty="0">
                          <a:solidFill>
                            <a:schemeClr val="tx1"/>
                          </a:solidFill>
                          <a:effectLst/>
                        </a:rPr>
                        <a:t>simple</a:t>
                      </a:r>
                      <a:r>
                        <a:rPr lang="en-GB" sz="800" b="0" spc="-60" dirty="0">
                          <a:solidFill>
                            <a:schemeClr val="tx1"/>
                          </a:solidFill>
                          <a:effectLst/>
                        </a:rPr>
                        <a:t> </a:t>
                      </a:r>
                      <a:r>
                        <a:rPr lang="en-GB" sz="800" b="0" spc="-55" dirty="0">
                          <a:solidFill>
                            <a:schemeClr val="tx1"/>
                          </a:solidFill>
                          <a:effectLst/>
                        </a:rPr>
                        <a:t>tools</a:t>
                      </a:r>
                      <a:r>
                        <a:rPr lang="en-GB" sz="800" b="0" spc="-70" dirty="0">
                          <a:solidFill>
                            <a:schemeClr val="tx1"/>
                          </a:solidFill>
                          <a:effectLst/>
                        </a:rPr>
                        <a:t> </a:t>
                      </a:r>
                      <a:r>
                        <a:rPr lang="en-GB" sz="800" b="0" spc="-55" dirty="0">
                          <a:solidFill>
                            <a:schemeClr val="tx1"/>
                          </a:solidFill>
                          <a:effectLst/>
                        </a:rPr>
                        <a:t>and</a:t>
                      </a:r>
                      <a:r>
                        <a:rPr lang="en-GB" sz="800" b="0" spc="-60" dirty="0">
                          <a:solidFill>
                            <a:schemeClr val="tx1"/>
                          </a:solidFill>
                          <a:effectLst/>
                        </a:rPr>
                        <a:t> </a:t>
                      </a:r>
                      <a:r>
                        <a:rPr lang="en-GB" sz="800" b="0" spc="-55" dirty="0">
                          <a:solidFill>
                            <a:schemeClr val="tx1"/>
                          </a:solidFill>
                          <a:effectLst/>
                        </a:rPr>
                        <a:t>techniques</a:t>
                      </a:r>
                      <a:r>
                        <a:rPr lang="en-GB" sz="800" b="0" spc="-60" dirty="0">
                          <a:solidFill>
                            <a:schemeClr val="tx1"/>
                          </a:solidFill>
                          <a:effectLst/>
                        </a:rPr>
                        <a:t> </a:t>
                      </a:r>
                      <a:r>
                        <a:rPr lang="en-GB" sz="800" b="0" spc="-55" dirty="0">
                          <a:solidFill>
                            <a:schemeClr val="tx1"/>
                          </a:solidFill>
                          <a:effectLst/>
                        </a:rPr>
                        <a:t>competently</a:t>
                      </a:r>
                      <a:r>
                        <a:rPr lang="en-GB" sz="800" b="0" spc="-65" dirty="0">
                          <a:solidFill>
                            <a:schemeClr val="tx1"/>
                          </a:solidFill>
                          <a:effectLst/>
                        </a:rPr>
                        <a:t> </a:t>
                      </a:r>
                      <a:r>
                        <a:rPr lang="en-GB" sz="800" b="0" spc="-55" dirty="0">
                          <a:solidFill>
                            <a:schemeClr val="tx1"/>
                          </a:solidFill>
                          <a:effectLst/>
                        </a:rPr>
                        <a:t>and appropriately.</a:t>
                      </a:r>
                    </a:p>
                    <a:p>
                      <a:pPr marL="342900" marR="337185" lvl="0" indent="-342900">
                        <a:lnSpc>
                          <a:spcPct val="111000"/>
                        </a:lnSpc>
                        <a:spcBef>
                          <a:spcPts val="295"/>
                        </a:spcBef>
                        <a:spcAft>
                          <a:spcPts val="0"/>
                        </a:spcAft>
                        <a:buClr>
                          <a:srgbClr val="231F20"/>
                        </a:buClr>
                        <a:buSzPts val="1000"/>
                        <a:buFont typeface="Roboto"/>
                        <a:buChar char="•"/>
                        <a:tabLst>
                          <a:tab pos="180975" algn="l"/>
                        </a:tabLst>
                      </a:pPr>
                      <a:r>
                        <a:rPr lang="en-GB" sz="800" b="0" spc="-25" dirty="0">
                          <a:solidFill>
                            <a:schemeClr val="tx1"/>
                          </a:solidFill>
                          <a:effectLst/>
                        </a:rPr>
                        <a:t>To</a:t>
                      </a:r>
                      <a:r>
                        <a:rPr lang="en-GB" sz="800" b="0" spc="-65" dirty="0">
                          <a:solidFill>
                            <a:schemeClr val="tx1"/>
                          </a:solidFill>
                          <a:effectLst/>
                        </a:rPr>
                        <a:t> </a:t>
                      </a:r>
                      <a:r>
                        <a:rPr lang="en-GB" sz="800" b="0" spc="-55" dirty="0">
                          <a:solidFill>
                            <a:schemeClr val="tx1"/>
                          </a:solidFill>
                          <a:effectLst/>
                        </a:rPr>
                        <a:t>select</a:t>
                      </a:r>
                      <a:r>
                        <a:rPr lang="en-GB" sz="800" b="0" spc="-65" dirty="0">
                          <a:solidFill>
                            <a:schemeClr val="tx1"/>
                          </a:solidFill>
                          <a:effectLst/>
                        </a:rPr>
                        <a:t> </a:t>
                      </a:r>
                      <a:r>
                        <a:rPr lang="en-GB" sz="800" b="0" spc="-55" dirty="0">
                          <a:solidFill>
                            <a:schemeClr val="tx1"/>
                          </a:solidFill>
                          <a:effectLst/>
                        </a:rPr>
                        <a:t>the</a:t>
                      </a:r>
                      <a:r>
                        <a:rPr lang="en-GB" sz="800" b="0" spc="-60" dirty="0">
                          <a:solidFill>
                            <a:schemeClr val="tx1"/>
                          </a:solidFill>
                          <a:effectLst/>
                        </a:rPr>
                        <a:t> </a:t>
                      </a:r>
                      <a:r>
                        <a:rPr lang="en-GB" sz="800" b="0" spc="-55" dirty="0">
                          <a:solidFill>
                            <a:schemeClr val="tx1"/>
                          </a:solidFill>
                          <a:effectLst/>
                        </a:rPr>
                        <a:t>appropriate</a:t>
                      </a:r>
                      <a:r>
                        <a:rPr lang="en-GB" sz="800" b="0" spc="-70" dirty="0">
                          <a:solidFill>
                            <a:schemeClr val="tx1"/>
                          </a:solidFill>
                          <a:effectLst/>
                        </a:rPr>
                        <a:t> </a:t>
                      </a:r>
                      <a:r>
                        <a:rPr lang="en-GB" sz="800" b="0" spc="-55" dirty="0">
                          <a:solidFill>
                            <a:schemeClr val="tx1"/>
                          </a:solidFill>
                          <a:effectLst/>
                        </a:rPr>
                        <a:t>resources</a:t>
                      </a:r>
                      <a:r>
                        <a:rPr lang="en-GB" sz="800" b="0" spc="-65" dirty="0">
                          <a:solidFill>
                            <a:schemeClr val="tx1"/>
                          </a:solidFill>
                          <a:effectLst/>
                        </a:rPr>
                        <a:t> </a:t>
                      </a:r>
                      <a:r>
                        <a:rPr lang="en-GB" sz="800" b="0" spc="-55" dirty="0">
                          <a:solidFill>
                            <a:schemeClr val="tx1"/>
                          </a:solidFill>
                          <a:effectLst/>
                        </a:rPr>
                        <a:t>and</a:t>
                      </a:r>
                      <a:r>
                        <a:rPr lang="en-GB" sz="800" b="0" spc="-65" dirty="0">
                          <a:solidFill>
                            <a:schemeClr val="tx1"/>
                          </a:solidFill>
                          <a:effectLst/>
                        </a:rPr>
                        <a:t> </a:t>
                      </a:r>
                      <a:r>
                        <a:rPr lang="en-GB" sz="800" b="0" spc="-55" dirty="0">
                          <a:solidFill>
                            <a:schemeClr val="tx1"/>
                          </a:solidFill>
                          <a:effectLst/>
                        </a:rPr>
                        <a:t>adapt</a:t>
                      </a:r>
                      <a:r>
                        <a:rPr lang="en-GB" sz="800" b="0" spc="-65" dirty="0">
                          <a:solidFill>
                            <a:schemeClr val="tx1"/>
                          </a:solidFill>
                          <a:effectLst/>
                        </a:rPr>
                        <a:t> </a:t>
                      </a:r>
                      <a:r>
                        <a:rPr lang="en-GB" sz="800" b="0" spc="-55" dirty="0">
                          <a:solidFill>
                            <a:schemeClr val="tx1"/>
                          </a:solidFill>
                          <a:effectLst/>
                        </a:rPr>
                        <a:t>work</a:t>
                      </a:r>
                      <a:r>
                        <a:rPr lang="en-GB" sz="800" b="0" spc="-60" dirty="0">
                          <a:solidFill>
                            <a:schemeClr val="tx1"/>
                          </a:solidFill>
                          <a:effectLst/>
                        </a:rPr>
                        <a:t> </a:t>
                      </a:r>
                      <a:r>
                        <a:rPr lang="en-GB" sz="800" b="0" spc="-55" dirty="0">
                          <a:solidFill>
                            <a:schemeClr val="tx1"/>
                          </a:solidFill>
                          <a:effectLst/>
                        </a:rPr>
                        <a:t>where necessary.</a:t>
                      </a:r>
                    </a:p>
                    <a:p>
                      <a:pPr marL="342900" marR="77470" lvl="0" indent="-342900">
                        <a:lnSpc>
                          <a:spcPct val="111000"/>
                        </a:lnSpc>
                        <a:spcBef>
                          <a:spcPts val="295"/>
                        </a:spcBef>
                        <a:spcAft>
                          <a:spcPts val="0"/>
                        </a:spcAft>
                        <a:buClr>
                          <a:srgbClr val="231F20"/>
                        </a:buClr>
                        <a:buSzPts val="1000"/>
                        <a:buFont typeface="Roboto"/>
                        <a:buChar char="•"/>
                        <a:tabLst>
                          <a:tab pos="180975" algn="l"/>
                        </a:tabLst>
                      </a:pPr>
                      <a:r>
                        <a:rPr lang="en-GB" sz="800" b="0" spc="-25" dirty="0">
                          <a:solidFill>
                            <a:schemeClr val="tx1"/>
                          </a:solidFill>
                          <a:effectLst/>
                        </a:rPr>
                        <a:t>To</a:t>
                      </a:r>
                      <a:r>
                        <a:rPr lang="en-GB" sz="800" b="0" spc="-55" dirty="0">
                          <a:solidFill>
                            <a:schemeClr val="tx1"/>
                          </a:solidFill>
                          <a:effectLst/>
                        </a:rPr>
                        <a:t> select tools</a:t>
                      </a:r>
                      <a:r>
                        <a:rPr lang="en-GB" sz="800" b="0" spc="-60" dirty="0">
                          <a:solidFill>
                            <a:schemeClr val="tx1"/>
                          </a:solidFill>
                          <a:effectLst/>
                        </a:rPr>
                        <a:t> </a:t>
                      </a:r>
                      <a:r>
                        <a:rPr lang="en-GB" sz="800" b="0" spc="-55" dirty="0">
                          <a:solidFill>
                            <a:schemeClr val="tx1"/>
                          </a:solidFill>
                          <a:effectLst/>
                        </a:rPr>
                        <a:t>and</a:t>
                      </a:r>
                      <a:r>
                        <a:rPr lang="en-GB" sz="800" b="0" spc="-50" dirty="0">
                          <a:solidFill>
                            <a:schemeClr val="tx1"/>
                          </a:solidFill>
                          <a:effectLst/>
                        </a:rPr>
                        <a:t> </a:t>
                      </a:r>
                      <a:r>
                        <a:rPr lang="en-GB" sz="800" b="0" spc="-55" dirty="0">
                          <a:solidFill>
                            <a:schemeClr val="tx1"/>
                          </a:solidFill>
                          <a:effectLst/>
                        </a:rPr>
                        <a:t>techniques needed</a:t>
                      </a:r>
                      <a:r>
                        <a:rPr lang="en-GB" sz="800" b="0" spc="-60" dirty="0">
                          <a:solidFill>
                            <a:schemeClr val="tx1"/>
                          </a:solidFill>
                          <a:effectLst/>
                        </a:rPr>
                        <a:t> </a:t>
                      </a:r>
                      <a:r>
                        <a:rPr lang="en-GB" sz="800" b="0" spc="-55" dirty="0">
                          <a:solidFill>
                            <a:schemeClr val="tx1"/>
                          </a:solidFill>
                          <a:effectLst/>
                        </a:rPr>
                        <a:t>to shape, assemble and join materials they</a:t>
                      </a:r>
                      <a:r>
                        <a:rPr lang="en-GB" sz="800" b="0" spc="-50" dirty="0">
                          <a:solidFill>
                            <a:schemeClr val="tx1"/>
                          </a:solidFill>
                          <a:effectLst/>
                        </a:rPr>
                        <a:t> </a:t>
                      </a:r>
                      <a:r>
                        <a:rPr lang="en-GB" sz="800" b="0" spc="-55" dirty="0">
                          <a:solidFill>
                            <a:schemeClr val="tx1"/>
                          </a:solidFill>
                          <a:effectLst/>
                        </a:rPr>
                        <a:t>are</a:t>
                      </a:r>
                      <a:r>
                        <a:rPr lang="en-GB" sz="800" b="0" spc="-50" dirty="0">
                          <a:solidFill>
                            <a:schemeClr val="tx1"/>
                          </a:solidFill>
                          <a:effectLst/>
                        </a:rPr>
                        <a:t> </a:t>
                      </a:r>
                      <a:r>
                        <a:rPr lang="en-GB" sz="800" b="0" spc="-55" dirty="0">
                          <a:solidFill>
                            <a:schemeClr val="tx1"/>
                          </a:solidFill>
                          <a:effectLst/>
                        </a:rPr>
                        <a:t>using.</a:t>
                      </a:r>
                      <a:endParaRPr lang="en-GB" sz="800" b="0" spc="-55" dirty="0">
                        <a:solidFill>
                          <a:schemeClr val="tx1"/>
                        </a:solidFill>
                        <a:effectLst/>
                        <a:latin typeface="Roboto"/>
                        <a:ea typeface="Roboto"/>
                        <a:cs typeface="Roboto"/>
                      </a:endParaRPr>
                    </a:p>
                  </a:txBody>
                  <a:tcPr marL="0" marR="0" marT="0" marB="0"/>
                </a:tc>
                <a:extLst>
                  <a:ext uri="{0D108BD9-81ED-4DB2-BD59-A6C34878D82A}">
                    <a16:rowId xmlns:a16="http://schemas.microsoft.com/office/drawing/2014/main" val="2580470179"/>
                  </a:ext>
                </a:extLst>
              </a:tr>
              <a:tr h="533871">
                <a:tc vMerge="1">
                  <a:txBody>
                    <a:bodyPr/>
                    <a:lstStyle/>
                    <a:p>
                      <a:endParaRPr lang="en-GB"/>
                    </a:p>
                  </a:txBody>
                  <a:tcPr/>
                </a:tc>
                <a:tc vMerge="1">
                  <a:txBody>
                    <a:bodyPr/>
                    <a:lstStyle/>
                    <a:p>
                      <a:endParaRPr lang="en-GB"/>
                    </a:p>
                  </a:txBody>
                  <a:tcPr/>
                </a:tc>
                <a:tc>
                  <a:txBody>
                    <a:bodyPr/>
                    <a:lstStyle/>
                    <a:p>
                      <a:pPr marL="77470" marR="312420" indent="-107950">
                        <a:spcBef>
                          <a:spcPts val="315"/>
                        </a:spcBef>
                        <a:spcAft>
                          <a:spcPts val="0"/>
                        </a:spcAft>
                      </a:pPr>
                      <a:r>
                        <a:rPr lang="en-GB" sz="700">
                          <a:effectLst/>
                        </a:rPr>
                        <a:t>Being Imaginative</a:t>
                      </a:r>
                      <a:endParaRPr lang="en-GB" sz="700">
                        <a:effectLst/>
                        <a:latin typeface="Roboto"/>
                        <a:ea typeface="Roboto"/>
                        <a:cs typeface="Roboto"/>
                      </a:endParaRPr>
                    </a:p>
                  </a:txBody>
                  <a:tcPr marL="0" marR="0" marT="0" marB="0"/>
                </a:tc>
                <a:tc>
                  <a:txBody>
                    <a:bodyPr/>
                    <a:lstStyle/>
                    <a:p>
                      <a:pPr marL="342900" marR="753745" lvl="0" indent="-342900">
                        <a:lnSpc>
                          <a:spcPct val="111000"/>
                        </a:lnSpc>
                        <a:spcBef>
                          <a:spcPts val="315"/>
                        </a:spcBef>
                        <a:spcAft>
                          <a:spcPts val="0"/>
                        </a:spcAft>
                        <a:buClr>
                          <a:srgbClr val="231F20"/>
                        </a:buClr>
                        <a:buSzPts val="1000"/>
                        <a:buFont typeface="Roboto"/>
                        <a:buChar char="•"/>
                        <a:tabLst>
                          <a:tab pos="180975" algn="l"/>
                        </a:tabLst>
                      </a:pPr>
                      <a:r>
                        <a:rPr lang="en-GB" sz="800" b="0" spc="-25" dirty="0">
                          <a:solidFill>
                            <a:schemeClr val="tx1"/>
                          </a:solidFill>
                          <a:effectLst/>
                        </a:rPr>
                        <a:t>To</a:t>
                      </a:r>
                      <a:r>
                        <a:rPr lang="en-GB" sz="800" b="0" spc="-65" dirty="0">
                          <a:solidFill>
                            <a:schemeClr val="tx1"/>
                          </a:solidFill>
                          <a:effectLst/>
                        </a:rPr>
                        <a:t> </a:t>
                      </a:r>
                      <a:r>
                        <a:rPr lang="en-GB" sz="800" b="0" spc="-55" dirty="0">
                          <a:solidFill>
                            <a:schemeClr val="tx1"/>
                          </a:solidFill>
                          <a:effectLst/>
                        </a:rPr>
                        <a:t>create</a:t>
                      </a:r>
                      <a:r>
                        <a:rPr lang="en-GB" sz="800" b="0" spc="-65" dirty="0">
                          <a:solidFill>
                            <a:schemeClr val="tx1"/>
                          </a:solidFill>
                          <a:effectLst/>
                        </a:rPr>
                        <a:t> </a:t>
                      </a:r>
                      <a:r>
                        <a:rPr lang="en-GB" sz="800" b="0" spc="-55" dirty="0">
                          <a:solidFill>
                            <a:schemeClr val="tx1"/>
                          </a:solidFill>
                          <a:effectLst/>
                        </a:rPr>
                        <a:t>simple</a:t>
                      </a:r>
                      <a:r>
                        <a:rPr lang="en-GB" sz="800" b="0" spc="-65" dirty="0">
                          <a:solidFill>
                            <a:schemeClr val="tx1"/>
                          </a:solidFill>
                          <a:effectLst/>
                        </a:rPr>
                        <a:t> </a:t>
                      </a:r>
                      <a:r>
                        <a:rPr lang="en-GB" sz="800" b="0" spc="-55" dirty="0">
                          <a:solidFill>
                            <a:schemeClr val="tx1"/>
                          </a:solidFill>
                          <a:effectLst/>
                        </a:rPr>
                        <a:t>representations</a:t>
                      </a:r>
                      <a:r>
                        <a:rPr lang="en-GB" sz="800" b="0" spc="-70" dirty="0">
                          <a:solidFill>
                            <a:schemeClr val="tx1"/>
                          </a:solidFill>
                          <a:effectLst/>
                        </a:rPr>
                        <a:t> </a:t>
                      </a:r>
                      <a:r>
                        <a:rPr lang="en-GB" sz="800" b="0" spc="-55" dirty="0">
                          <a:solidFill>
                            <a:schemeClr val="tx1"/>
                          </a:solidFill>
                          <a:effectLst/>
                        </a:rPr>
                        <a:t>of</a:t>
                      </a:r>
                      <a:r>
                        <a:rPr lang="en-GB" sz="800" b="0" spc="-65" dirty="0">
                          <a:solidFill>
                            <a:schemeClr val="tx1"/>
                          </a:solidFill>
                          <a:effectLst/>
                        </a:rPr>
                        <a:t> </a:t>
                      </a:r>
                      <a:r>
                        <a:rPr lang="en-GB" sz="800" b="0" spc="-55" dirty="0">
                          <a:solidFill>
                            <a:schemeClr val="tx1"/>
                          </a:solidFill>
                          <a:effectLst/>
                        </a:rPr>
                        <a:t>events,</a:t>
                      </a:r>
                      <a:r>
                        <a:rPr lang="en-GB" sz="800" b="0" spc="-60" dirty="0">
                          <a:solidFill>
                            <a:schemeClr val="tx1"/>
                          </a:solidFill>
                          <a:effectLst/>
                        </a:rPr>
                        <a:t> </a:t>
                      </a:r>
                      <a:r>
                        <a:rPr lang="en-GB" sz="800" b="0" spc="-55" dirty="0">
                          <a:solidFill>
                            <a:schemeClr val="tx1"/>
                          </a:solidFill>
                          <a:effectLst/>
                        </a:rPr>
                        <a:t>people and objects.</a:t>
                      </a:r>
                    </a:p>
                    <a:p>
                      <a:pPr marL="342900" lvl="0" indent="-342900">
                        <a:spcBef>
                          <a:spcPts val="295"/>
                        </a:spcBef>
                        <a:spcAft>
                          <a:spcPts val="0"/>
                        </a:spcAft>
                        <a:buClr>
                          <a:srgbClr val="231F20"/>
                        </a:buClr>
                        <a:buSzPts val="1000"/>
                        <a:buFont typeface="Roboto"/>
                        <a:buChar char="•"/>
                        <a:tabLst>
                          <a:tab pos="180975" algn="l"/>
                        </a:tabLst>
                      </a:pPr>
                      <a:r>
                        <a:rPr lang="en-GB" sz="800" b="0" spc="-25" dirty="0">
                          <a:solidFill>
                            <a:schemeClr val="tx1"/>
                          </a:solidFill>
                          <a:effectLst/>
                        </a:rPr>
                        <a:t>To</a:t>
                      </a:r>
                      <a:r>
                        <a:rPr lang="en-GB" sz="800" b="0" spc="-55" dirty="0">
                          <a:solidFill>
                            <a:schemeClr val="tx1"/>
                          </a:solidFill>
                          <a:effectLst/>
                        </a:rPr>
                        <a:t> choose particular</a:t>
                      </a:r>
                      <a:r>
                        <a:rPr lang="en-GB" sz="800" b="0" spc="-50" dirty="0">
                          <a:solidFill>
                            <a:schemeClr val="tx1"/>
                          </a:solidFill>
                          <a:effectLst/>
                        </a:rPr>
                        <a:t> </a:t>
                      </a:r>
                      <a:r>
                        <a:rPr lang="en-GB" sz="800" b="0" spc="-55" dirty="0">
                          <a:solidFill>
                            <a:schemeClr val="tx1"/>
                          </a:solidFill>
                          <a:effectLst/>
                        </a:rPr>
                        <a:t>colours to</a:t>
                      </a:r>
                      <a:r>
                        <a:rPr lang="en-GB" sz="800" b="0" spc="-50" dirty="0">
                          <a:solidFill>
                            <a:schemeClr val="tx1"/>
                          </a:solidFill>
                          <a:effectLst/>
                        </a:rPr>
                        <a:t> </a:t>
                      </a:r>
                      <a:r>
                        <a:rPr lang="en-GB" sz="800" b="0" spc="-55" dirty="0">
                          <a:solidFill>
                            <a:schemeClr val="tx1"/>
                          </a:solidFill>
                          <a:effectLst/>
                        </a:rPr>
                        <a:t>use for a</a:t>
                      </a:r>
                      <a:r>
                        <a:rPr lang="en-GB" sz="800" b="0" spc="-50" dirty="0">
                          <a:solidFill>
                            <a:schemeClr val="tx1"/>
                          </a:solidFill>
                          <a:effectLst/>
                        </a:rPr>
                        <a:t> </a:t>
                      </a:r>
                      <a:r>
                        <a:rPr lang="en-GB" sz="800" b="0" spc="-55" dirty="0">
                          <a:solidFill>
                            <a:schemeClr val="tx1"/>
                          </a:solidFill>
                          <a:effectLst/>
                        </a:rPr>
                        <a:t>purpose.</a:t>
                      </a:r>
                      <a:endParaRPr lang="en-GB" sz="800" b="0" spc="-55" dirty="0">
                        <a:solidFill>
                          <a:schemeClr val="tx1"/>
                        </a:solidFill>
                        <a:effectLst/>
                        <a:latin typeface="Roboto"/>
                        <a:ea typeface="Roboto"/>
                        <a:cs typeface="Roboto"/>
                      </a:endParaRPr>
                    </a:p>
                  </a:txBody>
                  <a:tcPr marL="0" marR="0" marT="0" marB="0"/>
                </a:tc>
                <a:extLst>
                  <a:ext uri="{0D108BD9-81ED-4DB2-BD59-A6C34878D82A}">
                    <a16:rowId xmlns:a16="http://schemas.microsoft.com/office/drawing/2014/main" val="851522484"/>
                  </a:ext>
                </a:extLst>
              </a:tr>
              <a:tr h="501939">
                <a:tc rowSpan="2">
                  <a:txBody>
                    <a:bodyPr/>
                    <a:lstStyle/>
                    <a:p>
                      <a:pPr marL="72390" indent="-107950">
                        <a:spcBef>
                          <a:spcPts val="315"/>
                        </a:spcBef>
                        <a:spcAft>
                          <a:spcPts val="0"/>
                        </a:spcAft>
                      </a:pPr>
                      <a:r>
                        <a:rPr lang="en-GB" sz="700">
                          <a:effectLst/>
                        </a:rPr>
                        <a:t>ELG</a:t>
                      </a:r>
                      <a:endParaRPr lang="en-GB" sz="700">
                        <a:effectLst/>
                        <a:latin typeface="Roboto"/>
                        <a:ea typeface="Roboto"/>
                        <a:cs typeface="Roboto"/>
                      </a:endParaRPr>
                    </a:p>
                  </a:txBody>
                  <a:tcPr marL="0" marR="0" marT="0" marB="0"/>
                </a:tc>
                <a:tc rowSpan="2">
                  <a:txBody>
                    <a:bodyPr/>
                    <a:lstStyle/>
                    <a:p>
                      <a:pPr marL="71755" marR="93345" indent="-107950">
                        <a:spcBef>
                          <a:spcPts val="315"/>
                        </a:spcBef>
                        <a:spcAft>
                          <a:spcPts val="0"/>
                        </a:spcAft>
                      </a:pPr>
                      <a:r>
                        <a:rPr lang="en-GB" sz="700" dirty="0">
                          <a:effectLst/>
                        </a:rPr>
                        <a:t>Expressive Arts and Design</a:t>
                      </a:r>
                      <a:endParaRPr lang="en-GB" sz="700" dirty="0">
                        <a:effectLst/>
                        <a:latin typeface="Roboto"/>
                        <a:ea typeface="Roboto"/>
                        <a:cs typeface="Roboto"/>
                      </a:endParaRPr>
                    </a:p>
                  </a:txBody>
                  <a:tcPr marL="0" marR="0" marT="0" marB="0"/>
                </a:tc>
                <a:tc>
                  <a:txBody>
                    <a:bodyPr/>
                    <a:lstStyle/>
                    <a:p>
                      <a:pPr marL="77470" marR="200025" indent="-107950">
                        <a:spcBef>
                          <a:spcPts val="315"/>
                        </a:spcBef>
                        <a:spcAft>
                          <a:spcPts val="0"/>
                        </a:spcAft>
                      </a:pPr>
                      <a:r>
                        <a:rPr lang="en-GB" sz="700" dirty="0">
                          <a:effectLst/>
                        </a:rPr>
                        <a:t>Exploring and Using Media and Materials</a:t>
                      </a:r>
                      <a:endParaRPr lang="en-GB" sz="700" dirty="0">
                        <a:effectLst/>
                        <a:latin typeface="Roboto"/>
                        <a:ea typeface="Roboto"/>
                        <a:cs typeface="Roboto"/>
                      </a:endParaRPr>
                    </a:p>
                  </a:txBody>
                  <a:tcPr marL="0" marR="0" marT="0" marB="0"/>
                </a:tc>
                <a:tc>
                  <a:txBody>
                    <a:bodyPr/>
                    <a:lstStyle/>
                    <a:p>
                      <a:pPr marL="342900" marR="252095" lvl="0" indent="-342900">
                        <a:lnSpc>
                          <a:spcPct val="111000"/>
                        </a:lnSpc>
                        <a:spcBef>
                          <a:spcPts val="315"/>
                        </a:spcBef>
                        <a:spcAft>
                          <a:spcPts val="0"/>
                        </a:spcAft>
                        <a:buClr>
                          <a:srgbClr val="231F20"/>
                        </a:buClr>
                        <a:buSzPts val="1000"/>
                        <a:buFont typeface="Roboto"/>
                        <a:buChar char="•"/>
                        <a:tabLst>
                          <a:tab pos="180975" algn="l"/>
                        </a:tabLst>
                      </a:pPr>
                      <a:r>
                        <a:rPr lang="en-GB" sz="700" b="0" spc="-25" dirty="0">
                          <a:solidFill>
                            <a:schemeClr val="tx1"/>
                          </a:solidFill>
                          <a:effectLst/>
                        </a:rPr>
                        <a:t>To </a:t>
                      </a:r>
                      <a:r>
                        <a:rPr lang="en-GB" sz="700" b="0" spc="-60" dirty="0">
                          <a:solidFill>
                            <a:schemeClr val="tx1"/>
                          </a:solidFill>
                          <a:effectLst/>
                        </a:rPr>
                        <a:t>safely use and explore a variety of materials, tools and techniques,</a:t>
                      </a:r>
                      <a:r>
                        <a:rPr lang="en-GB" sz="700" b="0" spc="-55" dirty="0">
                          <a:solidFill>
                            <a:schemeClr val="tx1"/>
                          </a:solidFill>
                          <a:effectLst/>
                        </a:rPr>
                        <a:t> </a:t>
                      </a:r>
                      <a:r>
                        <a:rPr lang="en-GB" sz="700" b="0" spc="-60" dirty="0">
                          <a:solidFill>
                            <a:schemeClr val="tx1"/>
                          </a:solidFill>
                          <a:effectLst/>
                        </a:rPr>
                        <a:t>experimenting with </a:t>
                      </a:r>
                      <a:r>
                        <a:rPr lang="en-GB" sz="700" b="0" spc="-15" dirty="0">
                          <a:solidFill>
                            <a:schemeClr val="tx1"/>
                          </a:solidFill>
                          <a:effectLst/>
                        </a:rPr>
                        <a:t>colour,</a:t>
                      </a:r>
                      <a:r>
                        <a:rPr lang="en-GB" sz="700" b="0" spc="-55" dirty="0">
                          <a:solidFill>
                            <a:schemeClr val="tx1"/>
                          </a:solidFill>
                          <a:effectLst/>
                        </a:rPr>
                        <a:t> </a:t>
                      </a:r>
                      <a:r>
                        <a:rPr lang="en-GB" sz="700" b="0" spc="-60" dirty="0">
                          <a:solidFill>
                            <a:schemeClr val="tx1"/>
                          </a:solidFill>
                          <a:effectLst/>
                        </a:rPr>
                        <a:t>design,</a:t>
                      </a:r>
                      <a:r>
                        <a:rPr lang="en-GB" sz="700" b="0" spc="-55" dirty="0">
                          <a:solidFill>
                            <a:schemeClr val="tx1"/>
                          </a:solidFill>
                          <a:effectLst/>
                        </a:rPr>
                        <a:t> </a:t>
                      </a:r>
                      <a:r>
                        <a:rPr lang="en-GB" sz="700" b="0" spc="-60" dirty="0">
                          <a:solidFill>
                            <a:schemeClr val="tx1"/>
                          </a:solidFill>
                          <a:effectLst/>
                        </a:rPr>
                        <a:t>texture,</a:t>
                      </a:r>
                      <a:r>
                        <a:rPr lang="en-GB" sz="700" b="0" spc="-55" dirty="0">
                          <a:solidFill>
                            <a:schemeClr val="tx1"/>
                          </a:solidFill>
                          <a:effectLst/>
                        </a:rPr>
                        <a:t> </a:t>
                      </a:r>
                      <a:r>
                        <a:rPr lang="en-GB" sz="700" b="0" spc="-60" dirty="0">
                          <a:solidFill>
                            <a:schemeClr val="tx1"/>
                          </a:solidFill>
                          <a:effectLst/>
                        </a:rPr>
                        <a:t>form and</a:t>
                      </a:r>
                      <a:r>
                        <a:rPr lang="en-GB" sz="700" b="0" spc="-55" dirty="0">
                          <a:solidFill>
                            <a:schemeClr val="tx1"/>
                          </a:solidFill>
                          <a:effectLst/>
                        </a:rPr>
                        <a:t> </a:t>
                      </a:r>
                      <a:r>
                        <a:rPr lang="en-GB" sz="700" b="0" spc="-60" dirty="0">
                          <a:solidFill>
                            <a:schemeClr val="tx1"/>
                          </a:solidFill>
                          <a:effectLst/>
                        </a:rPr>
                        <a:t>function.</a:t>
                      </a:r>
                      <a:endParaRPr lang="en-GB" sz="700" b="0" spc="-60" dirty="0">
                        <a:solidFill>
                          <a:schemeClr val="tx1"/>
                        </a:solidFill>
                        <a:effectLst/>
                        <a:latin typeface="Roboto"/>
                        <a:ea typeface="Roboto"/>
                        <a:cs typeface="Roboto"/>
                      </a:endParaRPr>
                    </a:p>
                  </a:txBody>
                  <a:tcPr marL="0" marR="0" marT="0" marB="0"/>
                </a:tc>
                <a:extLst>
                  <a:ext uri="{0D108BD9-81ED-4DB2-BD59-A6C34878D82A}">
                    <a16:rowId xmlns:a16="http://schemas.microsoft.com/office/drawing/2014/main" val="680580908"/>
                  </a:ext>
                </a:extLst>
              </a:tr>
              <a:tr h="655993">
                <a:tc vMerge="1">
                  <a:txBody>
                    <a:bodyPr/>
                    <a:lstStyle/>
                    <a:p>
                      <a:endParaRPr lang="en-GB"/>
                    </a:p>
                  </a:txBody>
                  <a:tcPr/>
                </a:tc>
                <a:tc vMerge="1">
                  <a:txBody>
                    <a:bodyPr/>
                    <a:lstStyle/>
                    <a:p>
                      <a:endParaRPr lang="en-GB"/>
                    </a:p>
                  </a:txBody>
                  <a:tcPr/>
                </a:tc>
                <a:tc>
                  <a:txBody>
                    <a:bodyPr/>
                    <a:lstStyle/>
                    <a:p>
                      <a:pPr marL="77470" marR="312420" indent="-107950">
                        <a:spcBef>
                          <a:spcPts val="315"/>
                        </a:spcBef>
                        <a:spcAft>
                          <a:spcPts val="0"/>
                        </a:spcAft>
                      </a:pPr>
                      <a:r>
                        <a:rPr lang="en-GB" sz="700" dirty="0">
                          <a:effectLst/>
                        </a:rPr>
                        <a:t>Being Imaginative</a:t>
                      </a:r>
                      <a:endParaRPr lang="en-GB" sz="700" dirty="0">
                        <a:effectLst/>
                        <a:latin typeface="Roboto"/>
                        <a:ea typeface="Roboto"/>
                        <a:cs typeface="Roboto"/>
                      </a:endParaRPr>
                    </a:p>
                  </a:txBody>
                  <a:tcPr marL="0" marR="0" marT="0" marB="0"/>
                </a:tc>
                <a:tc>
                  <a:txBody>
                    <a:bodyPr/>
                    <a:lstStyle/>
                    <a:p>
                      <a:pPr marL="342900" marR="427990" lvl="0" indent="-342900" algn="just">
                        <a:lnSpc>
                          <a:spcPct val="111000"/>
                        </a:lnSpc>
                        <a:spcBef>
                          <a:spcPts val="315"/>
                        </a:spcBef>
                        <a:spcAft>
                          <a:spcPts val="0"/>
                        </a:spcAft>
                        <a:buClr>
                          <a:srgbClr val="231F20"/>
                        </a:buClr>
                        <a:buSzPts val="1000"/>
                        <a:buFont typeface="Roboto"/>
                        <a:buChar char="•"/>
                        <a:tabLst>
                          <a:tab pos="180975" algn="l"/>
                        </a:tabLst>
                      </a:pPr>
                      <a:r>
                        <a:rPr lang="en-GB" sz="800" b="0" spc="-25" dirty="0">
                          <a:solidFill>
                            <a:schemeClr val="tx1"/>
                          </a:solidFill>
                          <a:effectLst/>
                        </a:rPr>
                        <a:t>To</a:t>
                      </a:r>
                      <a:r>
                        <a:rPr lang="en-GB" sz="800" b="0" spc="-65" dirty="0">
                          <a:solidFill>
                            <a:schemeClr val="tx1"/>
                          </a:solidFill>
                          <a:effectLst/>
                        </a:rPr>
                        <a:t> </a:t>
                      </a:r>
                      <a:r>
                        <a:rPr lang="en-GB" sz="800" b="0" spc="-70" dirty="0">
                          <a:solidFill>
                            <a:schemeClr val="tx1"/>
                          </a:solidFill>
                          <a:effectLst/>
                        </a:rPr>
                        <a:t>use</a:t>
                      </a:r>
                      <a:r>
                        <a:rPr lang="en-GB" sz="800" b="0" spc="-65" dirty="0">
                          <a:solidFill>
                            <a:schemeClr val="tx1"/>
                          </a:solidFill>
                          <a:effectLst/>
                        </a:rPr>
                        <a:t> </a:t>
                      </a:r>
                      <a:r>
                        <a:rPr lang="en-GB" sz="800" b="0" spc="-70" dirty="0">
                          <a:solidFill>
                            <a:schemeClr val="tx1"/>
                          </a:solidFill>
                          <a:effectLst/>
                        </a:rPr>
                        <a:t>what</a:t>
                      </a:r>
                      <a:r>
                        <a:rPr lang="en-GB" sz="800" b="0" spc="-65" dirty="0">
                          <a:solidFill>
                            <a:schemeClr val="tx1"/>
                          </a:solidFill>
                          <a:effectLst/>
                        </a:rPr>
                        <a:t> </a:t>
                      </a:r>
                      <a:r>
                        <a:rPr lang="en-GB" sz="800" b="0" spc="-70" dirty="0">
                          <a:solidFill>
                            <a:schemeClr val="tx1"/>
                          </a:solidFill>
                          <a:effectLst/>
                        </a:rPr>
                        <a:t>they</a:t>
                      </a:r>
                      <a:r>
                        <a:rPr lang="en-GB" sz="800" b="0" spc="-60" dirty="0">
                          <a:solidFill>
                            <a:schemeClr val="tx1"/>
                          </a:solidFill>
                          <a:effectLst/>
                        </a:rPr>
                        <a:t> </a:t>
                      </a:r>
                      <a:r>
                        <a:rPr lang="en-GB" sz="800" b="0" spc="-70" dirty="0">
                          <a:solidFill>
                            <a:schemeClr val="tx1"/>
                          </a:solidFill>
                          <a:effectLst/>
                        </a:rPr>
                        <a:t>have</a:t>
                      </a:r>
                      <a:r>
                        <a:rPr lang="en-GB" sz="800" b="0" spc="-60" dirty="0">
                          <a:solidFill>
                            <a:schemeClr val="tx1"/>
                          </a:solidFill>
                          <a:effectLst/>
                        </a:rPr>
                        <a:t> </a:t>
                      </a:r>
                      <a:r>
                        <a:rPr lang="en-GB" sz="800" b="0" spc="-70" dirty="0">
                          <a:solidFill>
                            <a:schemeClr val="tx1"/>
                          </a:solidFill>
                          <a:effectLst/>
                        </a:rPr>
                        <a:t>learnt</a:t>
                      </a:r>
                      <a:r>
                        <a:rPr lang="en-GB" sz="800" b="0" spc="-60" dirty="0">
                          <a:solidFill>
                            <a:schemeClr val="tx1"/>
                          </a:solidFill>
                          <a:effectLst/>
                        </a:rPr>
                        <a:t> </a:t>
                      </a:r>
                      <a:r>
                        <a:rPr lang="en-GB" sz="800" b="0" spc="-70" dirty="0">
                          <a:solidFill>
                            <a:schemeClr val="tx1"/>
                          </a:solidFill>
                          <a:effectLst/>
                        </a:rPr>
                        <a:t>about</a:t>
                      </a:r>
                      <a:r>
                        <a:rPr lang="en-GB" sz="800" b="0" spc="-60" dirty="0">
                          <a:solidFill>
                            <a:schemeClr val="tx1"/>
                          </a:solidFill>
                          <a:effectLst/>
                        </a:rPr>
                        <a:t> </a:t>
                      </a:r>
                      <a:r>
                        <a:rPr lang="en-GB" sz="800" b="0" spc="-70" dirty="0">
                          <a:solidFill>
                            <a:schemeClr val="tx1"/>
                          </a:solidFill>
                          <a:effectLst/>
                        </a:rPr>
                        <a:t>media</a:t>
                      </a:r>
                      <a:r>
                        <a:rPr lang="en-GB" sz="800" b="0" spc="-65" dirty="0">
                          <a:solidFill>
                            <a:schemeClr val="tx1"/>
                          </a:solidFill>
                          <a:effectLst/>
                        </a:rPr>
                        <a:t> </a:t>
                      </a:r>
                      <a:r>
                        <a:rPr lang="en-GB" sz="800" b="0" spc="-70" dirty="0">
                          <a:solidFill>
                            <a:schemeClr val="tx1"/>
                          </a:solidFill>
                          <a:effectLst/>
                        </a:rPr>
                        <a:t>and</a:t>
                      </a:r>
                      <a:r>
                        <a:rPr lang="en-GB" sz="800" b="0" spc="-65" dirty="0">
                          <a:solidFill>
                            <a:schemeClr val="tx1"/>
                          </a:solidFill>
                          <a:effectLst/>
                        </a:rPr>
                        <a:t> </a:t>
                      </a:r>
                      <a:r>
                        <a:rPr lang="en-GB" sz="800" b="0" spc="-70" dirty="0">
                          <a:solidFill>
                            <a:schemeClr val="tx1"/>
                          </a:solidFill>
                          <a:effectLst/>
                        </a:rPr>
                        <a:t>materials in</a:t>
                      </a:r>
                      <a:r>
                        <a:rPr lang="en-GB" sz="800" b="0" spc="-65" dirty="0">
                          <a:solidFill>
                            <a:schemeClr val="tx1"/>
                          </a:solidFill>
                          <a:effectLst/>
                        </a:rPr>
                        <a:t> </a:t>
                      </a:r>
                      <a:r>
                        <a:rPr lang="en-GB" sz="800" b="0" spc="-70" dirty="0">
                          <a:solidFill>
                            <a:schemeClr val="tx1"/>
                          </a:solidFill>
                          <a:effectLst/>
                        </a:rPr>
                        <a:t>original ways,</a:t>
                      </a:r>
                      <a:r>
                        <a:rPr lang="en-GB" sz="800" b="0" spc="-65" dirty="0">
                          <a:solidFill>
                            <a:schemeClr val="tx1"/>
                          </a:solidFill>
                          <a:effectLst/>
                        </a:rPr>
                        <a:t> </a:t>
                      </a:r>
                      <a:r>
                        <a:rPr lang="en-GB" sz="800" b="0" spc="-70" dirty="0">
                          <a:solidFill>
                            <a:schemeClr val="tx1"/>
                          </a:solidFill>
                          <a:effectLst/>
                        </a:rPr>
                        <a:t>thinking about</a:t>
                      </a:r>
                      <a:r>
                        <a:rPr lang="en-GB" sz="800" b="0" spc="-60" dirty="0">
                          <a:solidFill>
                            <a:schemeClr val="tx1"/>
                          </a:solidFill>
                          <a:effectLst/>
                        </a:rPr>
                        <a:t> </a:t>
                      </a:r>
                      <a:r>
                        <a:rPr lang="en-GB" sz="800" b="0" spc="-70" dirty="0">
                          <a:solidFill>
                            <a:schemeClr val="tx1"/>
                          </a:solidFill>
                          <a:effectLst/>
                        </a:rPr>
                        <a:t>uses and</a:t>
                      </a:r>
                      <a:r>
                        <a:rPr lang="en-GB" sz="800" b="0" spc="-65" dirty="0">
                          <a:solidFill>
                            <a:schemeClr val="tx1"/>
                          </a:solidFill>
                          <a:effectLst/>
                        </a:rPr>
                        <a:t> </a:t>
                      </a:r>
                      <a:r>
                        <a:rPr lang="en-GB" sz="800" b="0" spc="-70" dirty="0">
                          <a:solidFill>
                            <a:schemeClr val="tx1"/>
                          </a:solidFill>
                          <a:effectLst/>
                        </a:rPr>
                        <a:t>purposes.</a:t>
                      </a:r>
                      <a:r>
                        <a:rPr lang="en-GB" sz="800" b="0" spc="-80" dirty="0">
                          <a:solidFill>
                            <a:schemeClr val="tx1"/>
                          </a:solidFill>
                          <a:effectLst/>
                        </a:rPr>
                        <a:t> </a:t>
                      </a:r>
                      <a:r>
                        <a:rPr lang="en-GB" sz="800" b="0" spc="-70" dirty="0">
                          <a:solidFill>
                            <a:schemeClr val="tx1"/>
                          </a:solidFill>
                          <a:effectLst/>
                        </a:rPr>
                        <a:t>They represent</a:t>
                      </a:r>
                      <a:r>
                        <a:rPr lang="en-GB" sz="800" b="0" spc="-65" dirty="0">
                          <a:solidFill>
                            <a:schemeClr val="tx1"/>
                          </a:solidFill>
                          <a:effectLst/>
                        </a:rPr>
                        <a:t> </a:t>
                      </a:r>
                      <a:r>
                        <a:rPr lang="en-GB" sz="800" b="0" spc="-70" dirty="0">
                          <a:solidFill>
                            <a:schemeClr val="tx1"/>
                          </a:solidFill>
                          <a:effectLst/>
                        </a:rPr>
                        <a:t>their</a:t>
                      </a:r>
                      <a:r>
                        <a:rPr lang="en-GB" sz="800" b="0" spc="-65" dirty="0">
                          <a:solidFill>
                            <a:schemeClr val="tx1"/>
                          </a:solidFill>
                          <a:effectLst/>
                        </a:rPr>
                        <a:t> </a:t>
                      </a:r>
                      <a:r>
                        <a:rPr lang="en-GB" sz="800" b="0" spc="-70" dirty="0">
                          <a:solidFill>
                            <a:schemeClr val="tx1"/>
                          </a:solidFill>
                          <a:effectLst/>
                        </a:rPr>
                        <a:t>own</a:t>
                      </a:r>
                      <a:r>
                        <a:rPr lang="en-GB" sz="800" b="0" spc="-60" dirty="0">
                          <a:solidFill>
                            <a:schemeClr val="tx1"/>
                          </a:solidFill>
                          <a:effectLst/>
                        </a:rPr>
                        <a:t> </a:t>
                      </a:r>
                      <a:r>
                        <a:rPr lang="en-GB" sz="800" b="0" spc="-70" dirty="0">
                          <a:solidFill>
                            <a:schemeClr val="tx1"/>
                          </a:solidFill>
                          <a:effectLst/>
                        </a:rPr>
                        <a:t>ideas,</a:t>
                      </a:r>
                      <a:r>
                        <a:rPr lang="en-GB" sz="800" b="0" spc="-60" dirty="0">
                          <a:solidFill>
                            <a:schemeClr val="tx1"/>
                          </a:solidFill>
                          <a:effectLst/>
                        </a:rPr>
                        <a:t> </a:t>
                      </a:r>
                      <a:r>
                        <a:rPr lang="en-GB" sz="800" b="0" spc="-70" dirty="0">
                          <a:solidFill>
                            <a:schemeClr val="tx1"/>
                          </a:solidFill>
                          <a:effectLst/>
                        </a:rPr>
                        <a:t>thoughts</a:t>
                      </a:r>
                      <a:r>
                        <a:rPr lang="en-GB" sz="800" b="0" spc="-60" dirty="0">
                          <a:solidFill>
                            <a:schemeClr val="tx1"/>
                          </a:solidFill>
                          <a:effectLst/>
                        </a:rPr>
                        <a:t> </a:t>
                      </a:r>
                      <a:r>
                        <a:rPr lang="en-GB" sz="800" b="0" spc="-70" dirty="0">
                          <a:solidFill>
                            <a:schemeClr val="tx1"/>
                          </a:solidFill>
                          <a:effectLst/>
                        </a:rPr>
                        <a:t>and</a:t>
                      </a:r>
                      <a:r>
                        <a:rPr lang="en-GB" sz="800" b="0" spc="-60" dirty="0">
                          <a:solidFill>
                            <a:schemeClr val="tx1"/>
                          </a:solidFill>
                          <a:effectLst/>
                        </a:rPr>
                        <a:t> </a:t>
                      </a:r>
                      <a:r>
                        <a:rPr lang="en-GB" sz="800" b="0" spc="-70" dirty="0">
                          <a:solidFill>
                            <a:schemeClr val="tx1"/>
                          </a:solidFill>
                          <a:effectLst/>
                        </a:rPr>
                        <a:t>feelings</a:t>
                      </a:r>
                      <a:r>
                        <a:rPr lang="en-GB" sz="800" b="0" spc="-65" dirty="0">
                          <a:solidFill>
                            <a:schemeClr val="tx1"/>
                          </a:solidFill>
                          <a:effectLst/>
                        </a:rPr>
                        <a:t> </a:t>
                      </a:r>
                      <a:r>
                        <a:rPr lang="en-GB" sz="800" b="0" spc="-70" dirty="0" smtClean="0">
                          <a:solidFill>
                            <a:schemeClr val="tx1"/>
                          </a:solidFill>
                          <a:effectLst/>
                        </a:rPr>
                        <a:t>through </a:t>
                      </a:r>
                      <a:r>
                        <a:rPr lang="en-GB" sz="800" b="0" dirty="0" smtClean="0">
                          <a:solidFill>
                            <a:schemeClr val="tx1"/>
                          </a:solidFill>
                          <a:effectLst/>
                        </a:rPr>
                        <a:t>design </a:t>
                      </a:r>
                      <a:r>
                        <a:rPr lang="en-GB" sz="800" b="0" dirty="0">
                          <a:solidFill>
                            <a:schemeClr val="tx1"/>
                          </a:solidFill>
                          <a:effectLst/>
                        </a:rPr>
                        <a:t>and technology, art, music, dance, role play and stories.</a:t>
                      </a:r>
                      <a:endParaRPr lang="en-GB" sz="800" b="0" dirty="0">
                        <a:solidFill>
                          <a:schemeClr val="tx1"/>
                        </a:solidFill>
                        <a:effectLst/>
                        <a:latin typeface="Roboto"/>
                        <a:ea typeface="Roboto"/>
                        <a:cs typeface="Roboto"/>
                      </a:endParaRPr>
                    </a:p>
                  </a:txBody>
                  <a:tcPr marL="0" marR="0" marT="0" marB="0"/>
                </a:tc>
                <a:extLst>
                  <a:ext uri="{0D108BD9-81ED-4DB2-BD59-A6C34878D82A}">
                    <a16:rowId xmlns:a16="http://schemas.microsoft.com/office/drawing/2014/main" val="2235520542"/>
                  </a:ext>
                </a:extLst>
              </a:tr>
            </a:tbl>
          </a:graphicData>
        </a:graphic>
      </p:graphicFrame>
    </p:spTree>
    <p:extLst>
      <p:ext uri="{BB962C8B-B14F-4D97-AF65-F5344CB8AC3E}">
        <p14:creationId xmlns:p14="http://schemas.microsoft.com/office/powerpoint/2010/main" val="139308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2100C0E-1788-4A63-9571-481C82D2EE8D}" type="slidenum">
              <a:rPr lang="en-US" smtClean="0"/>
              <a:pPr/>
              <a:t>3</a:t>
            </a:fld>
            <a:endParaRPr lang="en-US" dirty="0"/>
          </a:p>
        </p:txBody>
      </p:sp>
      <p:sp>
        <p:nvSpPr>
          <p:cNvPr id="5" name="TextBox 4"/>
          <p:cNvSpPr txBox="1"/>
          <p:nvPr/>
        </p:nvSpPr>
        <p:spPr>
          <a:xfrm>
            <a:off x="282804" y="512206"/>
            <a:ext cx="7628641" cy="5816977"/>
          </a:xfrm>
          <a:prstGeom prst="rect">
            <a:avLst/>
          </a:prstGeom>
          <a:noFill/>
        </p:spPr>
        <p:txBody>
          <a:bodyPr wrap="square" rtlCol="0">
            <a:spAutoFit/>
          </a:bodyPr>
          <a:lstStyle/>
          <a:p>
            <a:r>
              <a:rPr lang="en-GB" sz="1400" b="1" dirty="0">
                <a:latin typeface="Century Gothic" panose="020B0502020202020204" pitchFamily="34" charset="0"/>
              </a:rPr>
              <a:t>What the national curriculum </a:t>
            </a:r>
          </a:p>
          <a:p>
            <a:r>
              <a:rPr lang="en-GB" sz="1400" b="1" dirty="0">
                <a:latin typeface="Century Gothic" panose="020B0502020202020204" pitchFamily="34" charset="0"/>
              </a:rPr>
              <a:t>requires in art and design at key stage 1 and key stage 2</a:t>
            </a:r>
          </a:p>
          <a:p>
            <a:endParaRPr lang="en-GB" sz="1050" dirty="0">
              <a:latin typeface="Century Gothic" panose="020B0502020202020204" pitchFamily="34" charset="0"/>
            </a:endParaRPr>
          </a:p>
          <a:p>
            <a:endParaRPr lang="en-GB" sz="1050" dirty="0">
              <a:latin typeface="Century Gothic" panose="020B0502020202020204" pitchFamily="34" charset="0"/>
            </a:endParaRPr>
          </a:p>
          <a:p>
            <a:r>
              <a:rPr lang="en-GB" sz="1400" dirty="0">
                <a:latin typeface="Century Gothic" panose="020B0502020202020204" pitchFamily="34" charset="0"/>
              </a:rPr>
              <a:t>Pupils should be taught: </a:t>
            </a:r>
          </a:p>
          <a:p>
            <a:pPr marL="214313" indent="-214313">
              <a:buFont typeface="Arial" panose="020B0604020202020204" pitchFamily="34" charset="0"/>
              <a:buChar char="•"/>
            </a:pPr>
            <a:r>
              <a:rPr lang="en-GB" sz="1400" dirty="0">
                <a:latin typeface="Century Gothic" panose="020B0502020202020204" pitchFamily="34" charset="0"/>
              </a:rPr>
              <a:t>to use a range of materials creatively to design and make products </a:t>
            </a:r>
          </a:p>
          <a:p>
            <a:pPr marL="214313" indent="-214313">
              <a:buFont typeface="Arial" panose="020B0604020202020204" pitchFamily="34" charset="0"/>
              <a:buChar char="•"/>
            </a:pPr>
            <a:r>
              <a:rPr lang="en-GB" sz="1400" dirty="0">
                <a:latin typeface="Century Gothic" panose="020B0502020202020204" pitchFamily="34" charset="0"/>
              </a:rPr>
              <a:t>to use drawing, painting and sculpture to develop and share their ideas, experiences and imagination </a:t>
            </a:r>
          </a:p>
          <a:p>
            <a:pPr marL="214313" indent="-214313">
              <a:buFont typeface="Arial" panose="020B0604020202020204" pitchFamily="34" charset="0"/>
              <a:buChar char="•"/>
            </a:pPr>
            <a:r>
              <a:rPr lang="en-GB" sz="1400" dirty="0">
                <a:latin typeface="Century Gothic" panose="020B0502020202020204" pitchFamily="34" charset="0"/>
              </a:rPr>
              <a:t>to develop a wide range of art and design techniques in using colour, pattern, texture, line, shape, form and space</a:t>
            </a:r>
          </a:p>
          <a:p>
            <a:pPr marL="214313" indent="-214313">
              <a:buFont typeface="Arial" panose="020B0604020202020204" pitchFamily="34" charset="0"/>
              <a:buChar char="•"/>
            </a:pPr>
            <a:r>
              <a:rPr lang="en-GB" sz="1400" dirty="0">
                <a:latin typeface="Century Gothic" panose="020B0502020202020204" pitchFamily="34" charset="0"/>
              </a:rPr>
              <a:t>about the work of a range of artists, craft makers and designers, describing the differences and similarities between different practices and disciplines, and making links to their own work. </a:t>
            </a:r>
          </a:p>
          <a:p>
            <a:endParaRPr lang="en-GB" sz="1200" dirty="0">
              <a:latin typeface="Century Gothic" panose="020B0502020202020204" pitchFamily="34" charset="0"/>
            </a:endParaRPr>
          </a:p>
          <a:p>
            <a:endParaRPr lang="en-GB" sz="1200" dirty="0">
              <a:latin typeface="Century Gothic" panose="020B0502020202020204" pitchFamily="34" charset="0"/>
            </a:endParaRPr>
          </a:p>
          <a:p>
            <a:endParaRPr lang="en-GB" sz="1200" dirty="0">
              <a:latin typeface="Century Gothic" panose="020B0502020202020204" pitchFamily="34" charset="0"/>
            </a:endParaRPr>
          </a:p>
          <a:p>
            <a:r>
              <a:rPr lang="en-GB" sz="1400" dirty="0">
                <a:latin typeface="Century Gothic" panose="020B0502020202020204" pitchFamily="34" charset="0"/>
              </a:rPr>
              <a:t>Pupils should be taught to develop their techniques, including their control and their use of materials, with creativity, experimentation and an increasing awareness of different kinds of art, craft and design. </a:t>
            </a:r>
          </a:p>
          <a:p>
            <a:endParaRPr lang="en-GB" sz="1400" dirty="0">
              <a:latin typeface="Century Gothic" panose="020B0502020202020204" pitchFamily="34" charset="0"/>
            </a:endParaRPr>
          </a:p>
          <a:p>
            <a:r>
              <a:rPr lang="en-GB" sz="1400" dirty="0">
                <a:latin typeface="Century Gothic" panose="020B0502020202020204" pitchFamily="34" charset="0"/>
              </a:rPr>
              <a:t>Pupils should be taught: </a:t>
            </a:r>
          </a:p>
          <a:p>
            <a:pPr marL="214313" indent="-214313">
              <a:buFont typeface="Arial" panose="020B0604020202020204" pitchFamily="34" charset="0"/>
              <a:buChar char="•"/>
            </a:pPr>
            <a:r>
              <a:rPr lang="en-GB" sz="1400" dirty="0">
                <a:latin typeface="Century Gothic" panose="020B0502020202020204" pitchFamily="34" charset="0"/>
              </a:rPr>
              <a:t>to create sketch books to record their observations and use them to review and revisit ideas </a:t>
            </a:r>
          </a:p>
          <a:p>
            <a:pPr marL="214313" indent="-214313">
              <a:buFont typeface="Arial" panose="020B0604020202020204" pitchFamily="34" charset="0"/>
              <a:buChar char="•"/>
            </a:pPr>
            <a:r>
              <a:rPr lang="en-GB" sz="1400" dirty="0">
                <a:latin typeface="Century Gothic" panose="020B0502020202020204" pitchFamily="34" charset="0"/>
              </a:rPr>
              <a:t>to improve their mastery of art and design techniques, including drawing, painting and sculpture with a range of materials [for example, pencil, charcoal, paint, clay] </a:t>
            </a:r>
          </a:p>
          <a:p>
            <a:pPr marL="214313" indent="-214313">
              <a:buFont typeface="Arial" panose="020B0604020202020204" pitchFamily="34" charset="0"/>
              <a:buChar char="•"/>
            </a:pPr>
            <a:r>
              <a:rPr lang="en-GB" sz="1400" dirty="0">
                <a:latin typeface="Century Gothic" panose="020B0502020202020204" pitchFamily="34" charset="0"/>
              </a:rPr>
              <a:t>about great artists, architects and designers in history. </a:t>
            </a:r>
          </a:p>
          <a:p>
            <a:endParaRPr lang="en-GB" sz="900" dirty="0">
              <a:latin typeface="Century Gothic" panose="020B0502020202020204" pitchFamily="34" charset="0"/>
            </a:endParaRPr>
          </a:p>
        </p:txBody>
      </p:sp>
      <p:pic>
        <p:nvPicPr>
          <p:cNvPr id="7" name="Picture 6"/>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6115050" y="535922"/>
            <a:ext cx="2220013" cy="239201"/>
          </a:xfrm>
          <a:prstGeom prst="rect">
            <a:avLst/>
          </a:prstGeom>
        </p:spPr>
      </p:pic>
      <p:sp>
        <p:nvSpPr>
          <p:cNvPr id="8" name="Right Bracket 7"/>
          <p:cNvSpPr/>
          <p:nvPr/>
        </p:nvSpPr>
        <p:spPr>
          <a:xfrm>
            <a:off x="7911444" y="1418162"/>
            <a:ext cx="146705" cy="1858438"/>
          </a:xfrm>
          <a:prstGeom prst="righ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350" dirty="0"/>
          </a:p>
        </p:txBody>
      </p:sp>
      <p:sp>
        <p:nvSpPr>
          <p:cNvPr id="9" name="Right Bracket 8"/>
          <p:cNvSpPr/>
          <p:nvPr/>
        </p:nvSpPr>
        <p:spPr>
          <a:xfrm>
            <a:off x="7911444" y="3790632"/>
            <a:ext cx="144936" cy="2305368"/>
          </a:xfrm>
          <a:prstGeom prst="righ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350" dirty="0"/>
          </a:p>
        </p:txBody>
      </p:sp>
      <p:sp>
        <p:nvSpPr>
          <p:cNvPr id="10" name="TextBox 9"/>
          <p:cNvSpPr txBox="1"/>
          <p:nvPr/>
        </p:nvSpPr>
        <p:spPr>
          <a:xfrm>
            <a:off x="8056380" y="2220423"/>
            <a:ext cx="954461" cy="253916"/>
          </a:xfrm>
          <a:prstGeom prst="rect">
            <a:avLst/>
          </a:prstGeom>
          <a:noFill/>
        </p:spPr>
        <p:txBody>
          <a:bodyPr wrap="square" rtlCol="0">
            <a:spAutoFit/>
          </a:bodyPr>
          <a:lstStyle/>
          <a:p>
            <a:r>
              <a:rPr lang="en-GB" sz="1050" dirty="0">
                <a:latin typeface="Century Gothic" panose="020B0502020202020204" pitchFamily="34" charset="0"/>
              </a:rPr>
              <a:t>Key Stage 1</a:t>
            </a:r>
          </a:p>
        </p:txBody>
      </p:sp>
      <p:sp>
        <p:nvSpPr>
          <p:cNvPr id="11" name="TextBox 10"/>
          <p:cNvSpPr txBox="1"/>
          <p:nvPr/>
        </p:nvSpPr>
        <p:spPr>
          <a:xfrm>
            <a:off x="8056380" y="4816358"/>
            <a:ext cx="1006310" cy="253916"/>
          </a:xfrm>
          <a:prstGeom prst="rect">
            <a:avLst/>
          </a:prstGeom>
          <a:noFill/>
        </p:spPr>
        <p:txBody>
          <a:bodyPr wrap="square" rtlCol="0">
            <a:spAutoFit/>
          </a:bodyPr>
          <a:lstStyle/>
          <a:p>
            <a:r>
              <a:rPr lang="en-GB" sz="1050" dirty="0">
                <a:latin typeface="Century Gothic" panose="020B0502020202020204" pitchFamily="34" charset="0"/>
              </a:rPr>
              <a:t>Key Stage 2</a:t>
            </a:r>
          </a:p>
        </p:txBody>
      </p:sp>
      <p:sp>
        <p:nvSpPr>
          <p:cNvPr id="2" name="Footer Placeholder 1">
            <a:extLst>
              <a:ext uri="{FF2B5EF4-FFF2-40B4-BE49-F238E27FC236}">
                <a16:creationId xmlns:a16="http://schemas.microsoft.com/office/drawing/2014/main" id="{C686FAA0-A954-4BA9-B368-10B8E2431CC5}"/>
              </a:ext>
            </a:extLst>
          </p:cNvPr>
          <p:cNvSpPr>
            <a:spLocks noGrp="1"/>
          </p:cNvSpPr>
          <p:nvPr>
            <p:ph type="ftr" sz="quarter" idx="11"/>
          </p:nvPr>
        </p:nvSpPr>
        <p:spPr/>
        <p:txBody>
          <a:bodyPr/>
          <a:lstStyle/>
          <a:p>
            <a:r>
              <a:rPr lang="en-GB" smtClean="0"/>
              <a:t>(c) Focus Education (UK) Ltd</a:t>
            </a:r>
            <a:endParaRPr lang="en-GB" dirty="0"/>
          </a:p>
        </p:txBody>
      </p:sp>
    </p:spTree>
    <p:extLst>
      <p:ext uri="{BB962C8B-B14F-4D97-AF65-F5344CB8AC3E}">
        <p14:creationId xmlns:p14="http://schemas.microsoft.com/office/powerpoint/2010/main" val="25967400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6D7EEC4-23CF-426C-AD4B-45387AD23343}" type="slidenum">
              <a:rPr lang="en-GB"/>
              <a:pPr>
                <a:defRPr/>
              </a:pPr>
              <a:t>4</a:t>
            </a:fld>
            <a:endParaRPr lang="en-GB" dirty="0"/>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2681586739"/>
              </p:ext>
            </p:extLst>
          </p:nvPr>
        </p:nvGraphicFramePr>
        <p:xfrm>
          <a:off x="628650" y="488593"/>
          <a:ext cx="8129588" cy="5867758"/>
        </p:xfrm>
        <a:graphic>
          <a:graphicData uri="http://schemas.openxmlformats.org/drawingml/2006/table">
            <a:tbl>
              <a:tblPr firstRow="1" bandRow="1">
                <a:tableStyleId>{5C22544A-7EE6-4342-B048-85BDC9FD1C3A}</a:tableStyleId>
              </a:tblPr>
              <a:tblGrid>
                <a:gridCol w="2032397">
                  <a:extLst>
                    <a:ext uri="{9D8B030D-6E8A-4147-A177-3AD203B41FA5}">
                      <a16:colId xmlns:a16="http://schemas.microsoft.com/office/drawing/2014/main" val="20000"/>
                    </a:ext>
                  </a:extLst>
                </a:gridCol>
                <a:gridCol w="2032397">
                  <a:extLst>
                    <a:ext uri="{9D8B030D-6E8A-4147-A177-3AD203B41FA5}">
                      <a16:colId xmlns:a16="http://schemas.microsoft.com/office/drawing/2014/main" val="20001"/>
                    </a:ext>
                  </a:extLst>
                </a:gridCol>
                <a:gridCol w="2032397">
                  <a:extLst>
                    <a:ext uri="{9D8B030D-6E8A-4147-A177-3AD203B41FA5}">
                      <a16:colId xmlns:a16="http://schemas.microsoft.com/office/drawing/2014/main" val="20002"/>
                    </a:ext>
                  </a:extLst>
                </a:gridCol>
                <a:gridCol w="2032397">
                  <a:extLst>
                    <a:ext uri="{9D8B030D-6E8A-4147-A177-3AD203B41FA5}">
                      <a16:colId xmlns:a16="http://schemas.microsoft.com/office/drawing/2014/main" val="20003"/>
                    </a:ext>
                  </a:extLst>
                </a:gridCol>
              </a:tblGrid>
              <a:tr h="370884">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a:solidFill>
                            <a:schemeClr val="bg1"/>
                          </a:solidFill>
                          <a:latin typeface="Century Gothic" pitchFamily="34" charset="0"/>
                        </a:rPr>
                        <a:t>Knowledge, Skills and Understanding breakdown for</a:t>
                      </a:r>
                      <a:r>
                        <a:rPr lang="en-GB" sz="1800" baseline="0" dirty="0">
                          <a:solidFill>
                            <a:schemeClr val="bg1"/>
                          </a:solidFill>
                          <a:latin typeface="Century Gothic" pitchFamily="34" charset="0"/>
                        </a:rPr>
                        <a:t> </a:t>
                      </a:r>
                    </a:p>
                    <a:p>
                      <a:pPr algn="ctr"/>
                      <a:r>
                        <a:rPr lang="en-GB" sz="1800" dirty="0">
                          <a:solidFill>
                            <a:schemeClr val="bg1"/>
                          </a:solidFill>
                          <a:latin typeface="Century Gothic" pitchFamily="34" charset="0"/>
                        </a:rPr>
                        <a:t>Art</a:t>
                      </a:r>
                      <a:endParaRPr lang="en-GB" sz="1800" b="1" dirty="0">
                        <a:solidFill>
                          <a:schemeClr val="bg1"/>
                        </a:solidFill>
                        <a:latin typeface="Century Gothic" pitchFamily="34" charset="0"/>
                      </a:endParaRPr>
                    </a:p>
                  </a:txBody>
                  <a:tcPr marT="45725" marB="45725"/>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370884">
                <a:tc gridSpan="4">
                  <a:txBody>
                    <a:bodyPr/>
                    <a:lstStyle/>
                    <a:p>
                      <a:pPr algn="ctr"/>
                      <a:r>
                        <a:rPr lang="en-GB" sz="1800" b="1" dirty="0">
                          <a:latin typeface="Century Gothic" pitchFamily="34" charset="0"/>
                        </a:rPr>
                        <a:t>Year 1</a:t>
                      </a:r>
                      <a:endParaRPr lang="en-GB" sz="1800" b="1" dirty="0">
                        <a:solidFill>
                          <a:schemeClr val="tx1"/>
                        </a:solidFill>
                        <a:latin typeface="Century Gothic" pitchFamily="34" charset="0"/>
                      </a:endParaRPr>
                    </a:p>
                  </a:txBody>
                  <a:tcPr marT="45725" marB="45725" anchor="ctr"/>
                </a:tc>
                <a:tc hMerge="1">
                  <a:txBody>
                    <a:bodyPr/>
                    <a:lstStyle/>
                    <a:p>
                      <a:endParaRPr lang="en-GB"/>
                    </a:p>
                  </a:txBody>
                  <a:tcPr/>
                </a:tc>
                <a:tc hMerge="1">
                  <a:txBody>
                    <a:bodyPr/>
                    <a:lstStyle/>
                    <a:p>
                      <a:endParaRPr lang="en-GB"/>
                    </a:p>
                  </a:txBody>
                  <a:tcPr/>
                </a:tc>
                <a:tc hMerge="1">
                  <a:txBody>
                    <a:bodyPr/>
                    <a:lstStyle/>
                    <a:p>
                      <a:endParaRPr lang="en-GB" dirty="0"/>
                    </a:p>
                  </a:txBody>
                  <a:tcPr/>
                </a:tc>
                <a:extLst>
                  <a:ext uri="{0D108BD9-81ED-4DB2-BD59-A6C34878D82A}">
                    <a16:rowId xmlns:a16="http://schemas.microsoft.com/office/drawing/2014/main" val="10001"/>
                  </a:ext>
                </a:extLst>
              </a:tr>
              <a:tr h="370884">
                <a:tc>
                  <a:txBody>
                    <a:bodyPr/>
                    <a:lstStyle/>
                    <a:p>
                      <a:pPr algn="ctr">
                        <a:spcAft>
                          <a:spcPts val="0"/>
                        </a:spcAft>
                      </a:pPr>
                      <a:r>
                        <a:rPr lang="en-GB" sz="1400" b="1" dirty="0">
                          <a:latin typeface="Century Gothic" pitchFamily="34" charset="0"/>
                        </a:rPr>
                        <a:t>Drawing </a:t>
                      </a:r>
                      <a:endParaRPr lang="en-GB" sz="1400" b="1" dirty="0">
                        <a:latin typeface="Century Gothic" pitchFamily="34" charset="0"/>
                        <a:ea typeface="Times New Roman"/>
                        <a:cs typeface="Times New Roman"/>
                      </a:endParaRPr>
                    </a:p>
                  </a:txBody>
                  <a:tcPr marL="68580" marR="68580" marT="0" marB="0" anchor="ctr"/>
                </a:tc>
                <a:tc>
                  <a:txBody>
                    <a:bodyPr/>
                    <a:lstStyle/>
                    <a:p>
                      <a:pPr algn="ctr">
                        <a:spcAft>
                          <a:spcPts val="0"/>
                        </a:spcAft>
                      </a:pPr>
                      <a:r>
                        <a:rPr lang="en-GB" sz="1400" b="1" dirty="0">
                          <a:latin typeface="Century Gothic" pitchFamily="34" charset="0"/>
                        </a:rPr>
                        <a:t>Painting</a:t>
                      </a:r>
                      <a:endParaRPr lang="en-GB" sz="1400" b="1" dirty="0">
                        <a:latin typeface="Century Gothic" pitchFamily="34" charset="0"/>
                        <a:ea typeface="Times New Roman"/>
                        <a:cs typeface="Times New Roman"/>
                      </a:endParaRPr>
                    </a:p>
                  </a:txBody>
                  <a:tcPr marL="68580" marR="68580" marT="0" marB="0" anchor="ctr"/>
                </a:tc>
                <a:tc>
                  <a:txBody>
                    <a:bodyPr/>
                    <a:lstStyle/>
                    <a:p>
                      <a:pPr algn="ctr">
                        <a:spcAft>
                          <a:spcPts val="0"/>
                        </a:spcAft>
                      </a:pPr>
                      <a:r>
                        <a:rPr lang="en-GB" sz="1400" b="1" dirty="0">
                          <a:latin typeface="Century Gothic" pitchFamily="34" charset="0"/>
                        </a:rPr>
                        <a:t>Printing</a:t>
                      </a:r>
                      <a:endParaRPr lang="en-GB" sz="1400" b="1" dirty="0">
                        <a:latin typeface="Century Gothic" pitchFamily="34" charset="0"/>
                        <a:ea typeface="Times New Roman"/>
                        <a:cs typeface="Times New Roman"/>
                      </a:endParaRPr>
                    </a:p>
                  </a:txBody>
                  <a:tcPr marL="68580" marR="68580" marT="0" marB="0" anchor="ctr"/>
                </a:tc>
                <a:tc>
                  <a:txBody>
                    <a:bodyPr/>
                    <a:lstStyle/>
                    <a:p>
                      <a:pPr algn="ctr">
                        <a:spcAft>
                          <a:spcPts val="0"/>
                        </a:spcAft>
                      </a:pPr>
                      <a:r>
                        <a:rPr lang="en-GB" sz="1400" b="1" dirty="0">
                          <a:latin typeface="Century Gothic" pitchFamily="34" charset="0"/>
                        </a:rPr>
                        <a:t>Textiles </a:t>
                      </a:r>
                      <a:endParaRPr lang="en-GB" sz="1400" b="1" dirty="0">
                        <a:latin typeface="Century Gothic" pitchFamily="34" charset="0"/>
                        <a:ea typeface="Times New Roman"/>
                        <a:cs typeface="Times New Roman"/>
                      </a:endParaRPr>
                    </a:p>
                  </a:txBody>
                  <a:tcPr marL="68580" marR="68580" marT="0" marB="0" anchor="ctr"/>
                </a:tc>
                <a:extLst>
                  <a:ext uri="{0D108BD9-81ED-4DB2-BD59-A6C34878D82A}">
                    <a16:rowId xmlns:a16="http://schemas.microsoft.com/office/drawing/2014/main" val="10002"/>
                  </a:ext>
                </a:extLst>
              </a:tr>
              <a:tr h="2103370">
                <a:tc>
                  <a:txBody>
                    <a:bodyPr/>
                    <a:lstStyle/>
                    <a:p>
                      <a:pPr marL="172800" lvl="0" indent="-172800">
                        <a:buFont typeface="Arial" pitchFamily="34" charset="0"/>
                        <a:buChar char="•"/>
                      </a:pPr>
                      <a:r>
                        <a:rPr kumimoji="0" lang="en-GB" sz="1100" kern="1200" dirty="0">
                          <a:latin typeface="Century Gothic" pitchFamily="34" charset="0"/>
                        </a:rPr>
                        <a:t>Can they communicate something about themselves in their drawing?</a:t>
                      </a:r>
                    </a:p>
                    <a:p>
                      <a:pPr marL="172800" lvl="0" indent="-172800">
                        <a:buFont typeface="Arial" pitchFamily="34" charset="0"/>
                        <a:buChar char="•"/>
                      </a:pPr>
                      <a:r>
                        <a:rPr kumimoji="0" lang="en-GB" sz="1100" kern="1200" dirty="0">
                          <a:latin typeface="Century Gothic" pitchFamily="34" charset="0"/>
                        </a:rPr>
                        <a:t>Can they create moods in their drawings?</a:t>
                      </a:r>
                    </a:p>
                    <a:p>
                      <a:pPr marL="172800" lvl="0" indent="-172800">
                        <a:buFont typeface="Arial" pitchFamily="34" charset="0"/>
                        <a:buChar char="•"/>
                      </a:pPr>
                      <a:r>
                        <a:rPr kumimoji="0" lang="en-GB" sz="1100" kern="1200" dirty="0">
                          <a:latin typeface="Century Gothic" pitchFamily="34" charset="0"/>
                        </a:rPr>
                        <a:t>Can they draw using pencil and crayons?</a:t>
                      </a:r>
                    </a:p>
                    <a:p>
                      <a:pPr marL="172800" indent="-172800">
                        <a:buFont typeface="Arial" pitchFamily="34" charset="0"/>
                        <a:buChar char="•"/>
                      </a:pPr>
                      <a:r>
                        <a:rPr kumimoji="0" lang="en-GB" sz="1100" kern="1200" dirty="0">
                          <a:latin typeface="Century Gothic" pitchFamily="34" charset="0"/>
                        </a:rPr>
                        <a:t>Can they draw lines of different shapes and thickness, using 2 different grades of pencil?</a:t>
                      </a:r>
                      <a:endParaRPr lang="en-GB" sz="1100" dirty="0">
                        <a:latin typeface="Century Gothic" pitchFamily="34" charset="0"/>
                      </a:endParaRPr>
                    </a:p>
                  </a:txBody>
                  <a:tcPr marT="45725" marB="45725"/>
                </a:tc>
                <a:tc>
                  <a:txBody>
                    <a:bodyPr/>
                    <a:lstStyle/>
                    <a:p>
                      <a:pPr marL="172800" lvl="0" indent="-172800">
                        <a:buFont typeface="Arial" pitchFamily="34" charset="0"/>
                        <a:buChar char="•"/>
                      </a:pPr>
                      <a:r>
                        <a:rPr kumimoji="0" lang="en-GB" sz="1000" kern="1200" dirty="0">
                          <a:latin typeface="Century Gothic" pitchFamily="34" charset="0"/>
                        </a:rPr>
                        <a:t>Can they communicate something about themselves</a:t>
                      </a:r>
                      <a:r>
                        <a:rPr kumimoji="0" lang="en-GB" sz="1000" kern="1200" baseline="0" dirty="0">
                          <a:latin typeface="Century Gothic" pitchFamily="34" charset="0"/>
                        </a:rPr>
                        <a:t> </a:t>
                      </a:r>
                      <a:r>
                        <a:rPr kumimoji="0" lang="en-GB" sz="1000" kern="1200" dirty="0">
                          <a:latin typeface="Century Gothic" pitchFamily="34" charset="0"/>
                        </a:rPr>
                        <a:t>in their painting?</a:t>
                      </a:r>
                    </a:p>
                    <a:p>
                      <a:pPr marL="172800" lvl="0" indent="-172800">
                        <a:buFont typeface="Arial" pitchFamily="34" charset="0"/>
                        <a:buChar char="•"/>
                      </a:pPr>
                      <a:r>
                        <a:rPr kumimoji="0" lang="en-GB" sz="1000" kern="1200" dirty="0">
                          <a:latin typeface="Century Gothic" pitchFamily="34" charset="0"/>
                        </a:rPr>
                        <a:t>Can they create moods in their paintings?</a:t>
                      </a:r>
                    </a:p>
                    <a:p>
                      <a:pPr marL="172800" lvl="0" indent="-172800">
                        <a:buFont typeface="Arial" pitchFamily="34" charset="0"/>
                        <a:buChar char="•"/>
                      </a:pPr>
                      <a:r>
                        <a:rPr kumimoji="0" lang="en-GB" sz="1000" kern="1200" dirty="0">
                          <a:latin typeface="Century Gothic" pitchFamily="34" charset="0"/>
                        </a:rPr>
                        <a:t>Can they choose to use thick and thin brushes as appropriate?</a:t>
                      </a:r>
                    </a:p>
                    <a:p>
                      <a:pPr marL="172800" lvl="0" indent="-172800">
                        <a:buFont typeface="Arial" pitchFamily="34" charset="0"/>
                        <a:buChar char="•"/>
                      </a:pPr>
                      <a:r>
                        <a:rPr kumimoji="0" lang="en-GB" sz="1000" kern="1200" dirty="0">
                          <a:latin typeface="Century Gothic" pitchFamily="34" charset="0"/>
                        </a:rPr>
                        <a:t>Can they paint a picture of something they can see?</a:t>
                      </a:r>
                    </a:p>
                    <a:p>
                      <a:pPr marL="172800" indent="-172800">
                        <a:buFont typeface="Arial" pitchFamily="34" charset="0"/>
                        <a:buChar char="•"/>
                      </a:pPr>
                      <a:r>
                        <a:rPr kumimoji="0" lang="en-GB" sz="1000" kern="1200" dirty="0">
                          <a:latin typeface="Century Gothic" pitchFamily="34" charset="0"/>
                        </a:rPr>
                        <a:t>Can they name the primary and secondary colours?</a:t>
                      </a:r>
                      <a:endParaRPr lang="en-GB" sz="1000" dirty="0">
                        <a:latin typeface="Century Gothic" pitchFamily="34" charset="0"/>
                      </a:endParaRPr>
                    </a:p>
                  </a:txBody>
                  <a:tcPr marT="45725" marB="45725"/>
                </a:tc>
                <a:tc>
                  <a:txBody>
                    <a:bodyPr/>
                    <a:lstStyle/>
                    <a:p>
                      <a:pPr marL="172800" lvl="0" indent="-172800">
                        <a:buFont typeface="Arial" pitchFamily="34" charset="0"/>
                        <a:buChar char="•"/>
                      </a:pPr>
                      <a:r>
                        <a:rPr kumimoji="0" lang="en-GB" sz="1200" kern="1200" dirty="0">
                          <a:latin typeface="Century Gothic" pitchFamily="34" charset="0"/>
                        </a:rPr>
                        <a:t>Can they print with sponges, vegetables and fruit?</a:t>
                      </a:r>
                    </a:p>
                    <a:p>
                      <a:pPr marL="172800" lvl="0" indent="-172800">
                        <a:buFont typeface="Arial" pitchFamily="34" charset="0"/>
                        <a:buChar char="•"/>
                      </a:pPr>
                      <a:r>
                        <a:rPr kumimoji="0" lang="en-GB" sz="1200" kern="1200" dirty="0">
                          <a:latin typeface="Century Gothic" pitchFamily="34" charset="0"/>
                        </a:rPr>
                        <a:t>Can they print onto paper and textile?</a:t>
                      </a:r>
                    </a:p>
                    <a:p>
                      <a:pPr marL="172800" lvl="0" indent="-172800">
                        <a:buFont typeface="Arial" pitchFamily="34" charset="0"/>
                        <a:buChar char="•"/>
                      </a:pPr>
                      <a:r>
                        <a:rPr kumimoji="0" lang="en-GB" sz="1200" kern="1200" dirty="0">
                          <a:latin typeface="Century Gothic" pitchFamily="34" charset="0"/>
                        </a:rPr>
                        <a:t>Can they design their own printing block?</a:t>
                      </a:r>
                    </a:p>
                    <a:p>
                      <a:pPr marL="172800" indent="-172800">
                        <a:buFont typeface="Arial" pitchFamily="34" charset="0"/>
                        <a:buChar char="•"/>
                      </a:pPr>
                      <a:r>
                        <a:rPr kumimoji="0" lang="en-GB" sz="1200" kern="1200" dirty="0">
                          <a:latin typeface="Century Gothic" pitchFamily="34" charset="0"/>
                        </a:rPr>
                        <a:t>Can they create a repeating pattern?</a:t>
                      </a:r>
                      <a:endParaRPr lang="en-GB" sz="1200" dirty="0">
                        <a:latin typeface="Century Gothic" pitchFamily="34" charset="0"/>
                      </a:endParaRPr>
                    </a:p>
                  </a:txBody>
                  <a:tcPr marT="45725" marB="45725"/>
                </a:tc>
                <a:tc>
                  <a:txBody>
                    <a:bodyPr/>
                    <a:lstStyle/>
                    <a:p>
                      <a:pPr marL="172800" lvl="0" indent="-172800">
                        <a:buFont typeface="Arial" pitchFamily="34" charset="0"/>
                        <a:buChar char="•"/>
                      </a:pPr>
                      <a:r>
                        <a:rPr kumimoji="0" lang="en-GB" sz="1200" kern="1200" dirty="0">
                          <a:latin typeface="Century Gothic" pitchFamily="34" charset="0"/>
                        </a:rPr>
                        <a:t>Can they sort threads and fabrics?</a:t>
                      </a:r>
                    </a:p>
                    <a:p>
                      <a:pPr marL="172800" lvl="0" indent="-172800">
                        <a:buFont typeface="Arial" pitchFamily="34" charset="0"/>
                        <a:buChar char="•"/>
                      </a:pPr>
                      <a:r>
                        <a:rPr kumimoji="0" lang="en-GB" sz="1200" kern="1200" dirty="0">
                          <a:latin typeface="Century Gothic" pitchFamily="34" charset="0"/>
                        </a:rPr>
                        <a:t>Can they group fabrics and threads by colour and texture?</a:t>
                      </a:r>
                    </a:p>
                    <a:p>
                      <a:pPr marL="172800" indent="-172800">
                        <a:buFont typeface="Arial" pitchFamily="34" charset="0"/>
                        <a:buChar char="•"/>
                      </a:pPr>
                      <a:r>
                        <a:rPr kumimoji="0" lang="en-GB" sz="1200" kern="1200" dirty="0">
                          <a:latin typeface="Century Gothic" pitchFamily="34" charset="0"/>
                        </a:rPr>
                        <a:t>Can they weave with fabric and thread?</a:t>
                      </a:r>
                      <a:endParaRPr lang="en-GB" sz="1200" dirty="0">
                        <a:latin typeface="Century Gothic" pitchFamily="34" charset="0"/>
                      </a:endParaRPr>
                    </a:p>
                  </a:txBody>
                  <a:tcPr marT="45725" marB="45725"/>
                </a:tc>
                <a:extLst>
                  <a:ext uri="{0D108BD9-81ED-4DB2-BD59-A6C34878D82A}">
                    <a16:rowId xmlns:a16="http://schemas.microsoft.com/office/drawing/2014/main" val="10003"/>
                  </a:ext>
                </a:extLst>
              </a:tr>
              <a:tr h="370884">
                <a:tc>
                  <a:txBody>
                    <a:bodyPr/>
                    <a:lstStyle/>
                    <a:p>
                      <a:pPr marL="172800" indent="-172800" algn="ctr">
                        <a:spcAft>
                          <a:spcPts val="0"/>
                        </a:spcAft>
                      </a:pPr>
                      <a:r>
                        <a:rPr lang="en-GB" sz="1400" b="1" dirty="0">
                          <a:latin typeface="Century Gothic" pitchFamily="34" charset="0"/>
                        </a:rPr>
                        <a:t>3D</a:t>
                      </a:r>
                      <a:endParaRPr lang="en-GB" sz="1400" b="1" dirty="0">
                        <a:latin typeface="Century Gothic" pitchFamily="34" charset="0"/>
                        <a:ea typeface="Times New Roman"/>
                        <a:cs typeface="Times New Roman"/>
                      </a:endParaRPr>
                    </a:p>
                  </a:txBody>
                  <a:tcPr marL="68580" marR="68580" marT="0" marB="0" anchor="ctr"/>
                </a:tc>
                <a:tc>
                  <a:txBody>
                    <a:bodyPr/>
                    <a:lstStyle/>
                    <a:p>
                      <a:pPr marL="172800" indent="-172800" algn="ctr">
                        <a:spcAft>
                          <a:spcPts val="0"/>
                        </a:spcAft>
                      </a:pPr>
                      <a:r>
                        <a:rPr lang="en-GB" sz="1400" b="1" dirty="0">
                          <a:latin typeface="Century Gothic" pitchFamily="34" charset="0"/>
                        </a:rPr>
                        <a:t>Collage  </a:t>
                      </a:r>
                      <a:endParaRPr lang="en-GB" sz="1400" b="1" dirty="0">
                        <a:latin typeface="Century Gothic" pitchFamily="34" charset="0"/>
                        <a:ea typeface="Times New Roman"/>
                        <a:cs typeface="Times New Roman"/>
                      </a:endParaRPr>
                    </a:p>
                  </a:txBody>
                  <a:tcPr marL="68580" marR="68580" marT="0" marB="0" anchor="ctr"/>
                </a:tc>
                <a:tc>
                  <a:txBody>
                    <a:bodyPr/>
                    <a:lstStyle/>
                    <a:p>
                      <a:pPr marL="172800" indent="-172800" algn="ctr">
                        <a:spcAft>
                          <a:spcPts val="0"/>
                        </a:spcAft>
                      </a:pPr>
                      <a:r>
                        <a:rPr lang="en-GB" sz="1400" b="1" dirty="0">
                          <a:latin typeface="Century Gothic" pitchFamily="34" charset="0"/>
                        </a:rPr>
                        <a:t>Use of IT</a:t>
                      </a:r>
                      <a:endParaRPr lang="en-GB" sz="1400" b="1" dirty="0">
                        <a:latin typeface="Century Gothic" pitchFamily="34" charset="0"/>
                        <a:ea typeface="Times New Roman"/>
                        <a:cs typeface="Times New Roman"/>
                      </a:endParaRPr>
                    </a:p>
                  </a:txBody>
                  <a:tcPr marL="68580" marR="68580" marT="0" marB="0" anchor="ctr"/>
                </a:tc>
                <a:tc>
                  <a:txBody>
                    <a:bodyPr/>
                    <a:lstStyle/>
                    <a:p>
                      <a:pPr marL="172800" indent="-172800" algn="ctr">
                        <a:spcAft>
                          <a:spcPts val="0"/>
                        </a:spcAft>
                      </a:pPr>
                      <a:r>
                        <a:rPr lang="en-GB" sz="1400" b="1" dirty="0">
                          <a:latin typeface="Century Gothic" pitchFamily="34" charset="0"/>
                        </a:rPr>
                        <a:t>Knowledge</a:t>
                      </a:r>
                      <a:endParaRPr lang="en-GB" sz="1400" b="1" dirty="0">
                        <a:latin typeface="Century Gothic" pitchFamily="34" charset="0"/>
                        <a:ea typeface="Times New Roman"/>
                        <a:cs typeface="Times New Roman"/>
                      </a:endParaRPr>
                    </a:p>
                  </a:txBody>
                  <a:tcPr marL="68580" marR="68580" marT="0" marB="0" anchor="ctr"/>
                </a:tc>
                <a:extLst>
                  <a:ext uri="{0D108BD9-81ED-4DB2-BD59-A6C34878D82A}">
                    <a16:rowId xmlns:a16="http://schemas.microsoft.com/office/drawing/2014/main" val="10004"/>
                  </a:ext>
                </a:extLst>
              </a:tr>
              <a:tr h="1737566">
                <a:tc>
                  <a:txBody>
                    <a:bodyPr/>
                    <a:lstStyle/>
                    <a:p>
                      <a:pPr marL="172800" lvl="0" indent="-172800">
                        <a:buFont typeface="Arial" pitchFamily="34" charset="0"/>
                        <a:buChar char="•"/>
                      </a:pPr>
                      <a:r>
                        <a:rPr kumimoji="0" lang="en-GB" sz="1200" kern="1200" dirty="0">
                          <a:latin typeface="Century Gothic" pitchFamily="34" charset="0"/>
                        </a:rPr>
                        <a:t>Can they add texture by using tools?</a:t>
                      </a:r>
                    </a:p>
                    <a:p>
                      <a:pPr marL="172800" lvl="0" indent="-172800">
                        <a:buFont typeface="Arial" pitchFamily="34" charset="0"/>
                        <a:buChar char="•"/>
                      </a:pPr>
                      <a:r>
                        <a:rPr kumimoji="0" lang="en-GB" sz="1200" kern="1200" dirty="0">
                          <a:latin typeface="Century Gothic" pitchFamily="34" charset="0"/>
                        </a:rPr>
                        <a:t>Can they make different kinds of shapes?</a:t>
                      </a:r>
                    </a:p>
                    <a:p>
                      <a:pPr marL="172800" indent="-172800">
                        <a:buFont typeface="Arial" pitchFamily="34" charset="0"/>
                        <a:buChar char="•"/>
                      </a:pPr>
                      <a:r>
                        <a:rPr kumimoji="0" lang="en-GB" sz="1200" kern="1200" dirty="0">
                          <a:latin typeface="Century Gothic" pitchFamily="34" charset="0"/>
                        </a:rPr>
                        <a:t>Can they cut, roll and coil materials such as clay, dough or plasticine? </a:t>
                      </a:r>
                      <a:endParaRPr lang="en-GB" sz="1200" dirty="0">
                        <a:latin typeface="Century Gothic" pitchFamily="34" charset="0"/>
                      </a:endParaRPr>
                    </a:p>
                  </a:txBody>
                  <a:tcPr marT="45725" marB="45725"/>
                </a:tc>
                <a:tc>
                  <a:txBody>
                    <a:bodyPr/>
                    <a:lstStyle/>
                    <a:p>
                      <a:pPr marL="172800" lvl="0" indent="-172800">
                        <a:buFont typeface="Arial" pitchFamily="34" charset="0"/>
                        <a:buChar char="•"/>
                      </a:pPr>
                      <a:r>
                        <a:rPr kumimoji="0" lang="en-GB" sz="1200" kern="1200" dirty="0">
                          <a:latin typeface="Century Gothic" pitchFamily="34" charset="0"/>
                        </a:rPr>
                        <a:t>Can they cut and tear paper and card for their collages?</a:t>
                      </a:r>
                    </a:p>
                    <a:p>
                      <a:pPr marL="172800" indent="-172800">
                        <a:buFont typeface="Arial" pitchFamily="34" charset="0"/>
                        <a:buChar char="•"/>
                      </a:pPr>
                      <a:r>
                        <a:rPr kumimoji="0" lang="en-GB" sz="1200" kern="1200" dirty="0">
                          <a:latin typeface="Century Gothic" pitchFamily="34" charset="0"/>
                        </a:rPr>
                        <a:t>Can they gather and sort the materials they will need?</a:t>
                      </a:r>
                      <a:endParaRPr lang="en-GB" sz="1200" dirty="0">
                        <a:latin typeface="Century Gothic" pitchFamily="34" charset="0"/>
                      </a:endParaRPr>
                    </a:p>
                  </a:txBody>
                  <a:tcPr marT="45725" marB="45725"/>
                </a:tc>
                <a:tc>
                  <a:txBody>
                    <a:bodyPr/>
                    <a:lstStyle/>
                    <a:p>
                      <a:pPr marL="172800" lvl="0" indent="-172800">
                        <a:buFont typeface="Arial" pitchFamily="34" charset="0"/>
                        <a:buChar char="•"/>
                      </a:pPr>
                      <a:r>
                        <a:rPr kumimoji="0" lang="en-GB" sz="1200" kern="1200" dirty="0">
                          <a:latin typeface="Century Gothic" pitchFamily="34" charset="0"/>
                        </a:rPr>
                        <a:t>Can they use a simple painting program to create a picture? </a:t>
                      </a:r>
                    </a:p>
                    <a:p>
                      <a:pPr marL="172800" lvl="0" indent="-172800">
                        <a:buFont typeface="Arial" pitchFamily="34" charset="0"/>
                        <a:buChar char="•"/>
                      </a:pPr>
                      <a:r>
                        <a:rPr kumimoji="0" lang="en-GB" sz="1200" kern="1200" dirty="0">
                          <a:latin typeface="Century Gothic" pitchFamily="34" charset="0"/>
                        </a:rPr>
                        <a:t>Can they use tools like fill and brushes in a painting package?</a:t>
                      </a:r>
                    </a:p>
                    <a:p>
                      <a:pPr marL="172800" indent="-172800">
                        <a:buFont typeface="Arial" pitchFamily="34" charset="0"/>
                        <a:buChar char="•"/>
                      </a:pPr>
                      <a:r>
                        <a:rPr kumimoji="0" lang="en-GB" sz="1200" kern="1200" dirty="0">
                          <a:latin typeface="Century Gothic" pitchFamily="34" charset="0"/>
                        </a:rPr>
                        <a:t>Can they go back and change their picture?</a:t>
                      </a:r>
                      <a:endParaRPr lang="en-GB" sz="1200" dirty="0">
                        <a:latin typeface="Century Gothic" pitchFamily="34" charset="0"/>
                      </a:endParaRPr>
                    </a:p>
                  </a:txBody>
                  <a:tcPr marT="45725" marB="45725"/>
                </a:tc>
                <a:tc>
                  <a:txBody>
                    <a:bodyPr/>
                    <a:lstStyle/>
                    <a:p>
                      <a:pPr marL="172800" lvl="0" indent="-172800">
                        <a:buFont typeface="Arial" pitchFamily="34" charset="0"/>
                        <a:buChar char="•"/>
                      </a:pPr>
                      <a:r>
                        <a:rPr kumimoji="0" lang="en-GB" sz="1200" kern="1200" dirty="0">
                          <a:latin typeface="Century Gothic" pitchFamily="34" charset="0"/>
                        </a:rPr>
                        <a:t>Can they describe what they can see and like in the work of another artist?</a:t>
                      </a:r>
                    </a:p>
                    <a:p>
                      <a:pPr marL="172800" indent="-172800">
                        <a:buFont typeface="Arial" pitchFamily="34" charset="0"/>
                        <a:buChar char="•"/>
                      </a:pPr>
                      <a:r>
                        <a:rPr kumimoji="0" lang="en-GB" sz="1200" kern="1200" dirty="0">
                          <a:latin typeface="Century Gothic" pitchFamily="34" charset="0"/>
                        </a:rPr>
                        <a:t>Can they ask sensible questions about a piece of art?</a:t>
                      </a:r>
                      <a:endParaRPr lang="en-GB" sz="1200" dirty="0">
                        <a:latin typeface="Century Gothic" pitchFamily="34" charset="0"/>
                      </a:endParaRPr>
                    </a:p>
                  </a:txBody>
                  <a:tcPr marT="45725" marB="45725"/>
                </a:tc>
                <a:extLst>
                  <a:ext uri="{0D108BD9-81ED-4DB2-BD59-A6C34878D82A}">
                    <a16:rowId xmlns:a16="http://schemas.microsoft.com/office/drawing/2014/main" val="10005"/>
                  </a:ext>
                </a:extLst>
              </a:tr>
            </a:tbl>
          </a:graphicData>
        </a:graphic>
      </p:graphicFrame>
      <p:sp>
        <p:nvSpPr>
          <p:cNvPr id="2" name="Footer Placeholder 1">
            <a:extLst>
              <a:ext uri="{FF2B5EF4-FFF2-40B4-BE49-F238E27FC236}">
                <a16:creationId xmlns:a16="http://schemas.microsoft.com/office/drawing/2014/main" id="{79470CC0-6125-4C11-A166-844915EA950A}"/>
              </a:ext>
            </a:extLst>
          </p:cNvPr>
          <p:cNvSpPr>
            <a:spLocks noGrp="1"/>
          </p:cNvSpPr>
          <p:nvPr>
            <p:ph type="ftr" sz="quarter" idx="11"/>
          </p:nvPr>
        </p:nvSpPr>
        <p:spPr/>
        <p:txBody>
          <a:bodyPr/>
          <a:lstStyle/>
          <a:p>
            <a:r>
              <a:rPr lang="en-GB" smtClean="0"/>
              <a:t>(c) Focus Education (UK) Ltd</a:t>
            </a:r>
            <a:endParaRPr lang="en-GB" dirty="0"/>
          </a:p>
        </p:txBody>
      </p:sp>
    </p:spTree>
    <p:extLst>
      <p:ext uri="{BB962C8B-B14F-4D97-AF65-F5344CB8AC3E}">
        <p14:creationId xmlns:p14="http://schemas.microsoft.com/office/powerpoint/2010/main" val="30504103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A4B2AF5-E395-4DE5-ADC5-A0139EB12DF8}" type="slidenum">
              <a:rPr lang="en-GB"/>
              <a:pPr>
                <a:defRPr/>
              </a:pPr>
              <a:t>5</a:t>
            </a:fld>
            <a:endParaRPr lang="en-GB" dirty="0"/>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3235792395"/>
              </p:ext>
            </p:extLst>
          </p:nvPr>
        </p:nvGraphicFramePr>
        <p:xfrm>
          <a:off x="287524" y="480060"/>
          <a:ext cx="8568952" cy="5897880"/>
        </p:xfrm>
        <a:graphic>
          <a:graphicData uri="http://schemas.openxmlformats.org/drawingml/2006/table">
            <a:tbl>
              <a:tblPr firstRow="1" bandRow="1">
                <a:tableStyleId>{5C22544A-7EE6-4342-B048-85BDC9FD1C3A}</a:tableStyleId>
              </a:tblPr>
              <a:tblGrid>
                <a:gridCol w="2142238">
                  <a:extLst>
                    <a:ext uri="{9D8B030D-6E8A-4147-A177-3AD203B41FA5}">
                      <a16:colId xmlns:a16="http://schemas.microsoft.com/office/drawing/2014/main" val="20000"/>
                    </a:ext>
                  </a:extLst>
                </a:gridCol>
                <a:gridCol w="2142238">
                  <a:extLst>
                    <a:ext uri="{9D8B030D-6E8A-4147-A177-3AD203B41FA5}">
                      <a16:colId xmlns:a16="http://schemas.microsoft.com/office/drawing/2014/main" val="20001"/>
                    </a:ext>
                  </a:extLst>
                </a:gridCol>
                <a:gridCol w="2142238">
                  <a:extLst>
                    <a:ext uri="{9D8B030D-6E8A-4147-A177-3AD203B41FA5}">
                      <a16:colId xmlns:a16="http://schemas.microsoft.com/office/drawing/2014/main" val="20002"/>
                    </a:ext>
                  </a:extLst>
                </a:gridCol>
                <a:gridCol w="2142238">
                  <a:extLst>
                    <a:ext uri="{9D8B030D-6E8A-4147-A177-3AD203B41FA5}">
                      <a16:colId xmlns:a16="http://schemas.microsoft.com/office/drawing/2014/main" val="20003"/>
                    </a:ext>
                  </a:extLst>
                </a:gridCol>
              </a:tblGrid>
              <a:tr h="370840">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a:solidFill>
                            <a:schemeClr val="bg1"/>
                          </a:solidFill>
                          <a:latin typeface="Century Gothic" pitchFamily="34" charset="0"/>
                        </a:rPr>
                        <a:t>Knowledge, Skills and Understanding breakdown for</a:t>
                      </a:r>
                      <a:r>
                        <a:rPr lang="en-GB" sz="1800" baseline="0" dirty="0">
                          <a:solidFill>
                            <a:schemeClr val="bg1"/>
                          </a:solidFill>
                          <a:latin typeface="Century Gothic" pitchFamily="34" charset="0"/>
                        </a:rPr>
                        <a:t> </a:t>
                      </a:r>
                    </a:p>
                    <a:p>
                      <a:pPr algn="ctr"/>
                      <a:r>
                        <a:rPr lang="en-GB" sz="1800" dirty="0">
                          <a:solidFill>
                            <a:schemeClr val="bg1"/>
                          </a:solidFill>
                          <a:latin typeface="Century Gothic" pitchFamily="34" charset="0"/>
                        </a:rPr>
                        <a:t>Art</a:t>
                      </a:r>
                      <a:endParaRPr lang="en-GB" sz="1800" b="1" dirty="0">
                        <a:solidFill>
                          <a:schemeClr val="bg1"/>
                        </a:solidFill>
                        <a:latin typeface="Century Gothic" pitchFamily="34" charset="0"/>
                      </a:endParaRPr>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370840">
                <a:tc gridSpan="4">
                  <a:txBody>
                    <a:bodyPr/>
                    <a:lstStyle/>
                    <a:p>
                      <a:pPr algn="ctr"/>
                      <a:r>
                        <a:rPr lang="en-GB" b="1" dirty="0">
                          <a:latin typeface="Century Gothic" pitchFamily="34" charset="0"/>
                        </a:rPr>
                        <a:t>Year 2</a:t>
                      </a:r>
                      <a:endParaRPr lang="en-GB" b="1" dirty="0">
                        <a:solidFill>
                          <a:schemeClr val="tx1"/>
                        </a:solidFill>
                        <a:latin typeface="Century Gothic" pitchFamily="34" charset="0"/>
                      </a:endParaRPr>
                    </a:p>
                  </a:txBody>
                  <a:tcPr anchor="ctr"/>
                </a:tc>
                <a:tc hMerge="1">
                  <a:txBody>
                    <a:bodyPr/>
                    <a:lstStyle/>
                    <a:p>
                      <a:endParaRPr lang="en-GB"/>
                    </a:p>
                  </a:txBody>
                  <a:tcPr/>
                </a:tc>
                <a:tc hMerge="1">
                  <a:txBody>
                    <a:bodyPr/>
                    <a:lstStyle/>
                    <a:p>
                      <a:endParaRPr lang="en-GB"/>
                    </a:p>
                  </a:txBody>
                  <a:tcPr/>
                </a:tc>
                <a:tc hMerge="1">
                  <a:txBody>
                    <a:bodyPr/>
                    <a:lstStyle/>
                    <a:p>
                      <a:endParaRPr lang="en-GB" dirty="0"/>
                    </a:p>
                  </a:txBody>
                  <a:tcPr/>
                </a:tc>
                <a:extLst>
                  <a:ext uri="{0D108BD9-81ED-4DB2-BD59-A6C34878D82A}">
                    <a16:rowId xmlns:a16="http://schemas.microsoft.com/office/drawing/2014/main" val="10001"/>
                  </a:ext>
                </a:extLst>
              </a:tr>
              <a:tr h="370840">
                <a:tc>
                  <a:txBody>
                    <a:bodyPr/>
                    <a:lstStyle/>
                    <a:p>
                      <a:pPr algn="ctr">
                        <a:spcAft>
                          <a:spcPts val="0"/>
                        </a:spcAft>
                      </a:pPr>
                      <a:r>
                        <a:rPr lang="en-GB" sz="1400" b="1" dirty="0">
                          <a:latin typeface="Century Gothic" pitchFamily="34" charset="0"/>
                        </a:rPr>
                        <a:t>Drawing </a:t>
                      </a:r>
                      <a:endParaRPr lang="en-GB" sz="1400" b="1" dirty="0">
                        <a:latin typeface="Century Gothic" pitchFamily="34" charset="0"/>
                        <a:ea typeface="Times New Roman"/>
                        <a:cs typeface="Times New Roman"/>
                      </a:endParaRPr>
                    </a:p>
                  </a:txBody>
                  <a:tcPr marL="68580" marR="68580" marT="0" marB="0" anchor="ctr"/>
                </a:tc>
                <a:tc>
                  <a:txBody>
                    <a:bodyPr/>
                    <a:lstStyle/>
                    <a:p>
                      <a:pPr algn="ctr">
                        <a:spcAft>
                          <a:spcPts val="0"/>
                        </a:spcAft>
                      </a:pPr>
                      <a:r>
                        <a:rPr lang="en-GB" sz="1400" b="1" dirty="0">
                          <a:latin typeface="Century Gothic" pitchFamily="34" charset="0"/>
                        </a:rPr>
                        <a:t>Painting</a:t>
                      </a:r>
                      <a:endParaRPr lang="en-GB" sz="1400" b="1" dirty="0">
                        <a:latin typeface="Century Gothic" pitchFamily="34" charset="0"/>
                        <a:ea typeface="Times New Roman"/>
                        <a:cs typeface="Times New Roman"/>
                      </a:endParaRPr>
                    </a:p>
                  </a:txBody>
                  <a:tcPr marL="68580" marR="68580" marT="0" marB="0" anchor="ctr"/>
                </a:tc>
                <a:tc>
                  <a:txBody>
                    <a:bodyPr/>
                    <a:lstStyle/>
                    <a:p>
                      <a:pPr algn="ctr">
                        <a:spcAft>
                          <a:spcPts val="0"/>
                        </a:spcAft>
                      </a:pPr>
                      <a:r>
                        <a:rPr lang="en-GB" sz="1400" b="1" dirty="0">
                          <a:latin typeface="Century Gothic" pitchFamily="34" charset="0"/>
                        </a:rPr>
                        <a:t>Printing</a:t>
                      </a:r>
                      <a:endParaRPr lang="en-GB" sz="1400" b="1" dirty="0">
                        <a:latin typeface="Century Gothic" pitchFamily="34" charset="0"/>
                        <a:ea typeface="Times New Roman"/>
                        <a:cs typeface="Times New Roman"/>
                      </a:endParaRPr>
                    </a:p>
                  </a:txBody>
                  <a:tcPr marL="68580" marR="68580" marT="0" marB="0" anchor="ctr"/>
                </a:tc>
                <a:tc>
                  <a:txBody>
                    <a:bodyPr/>
                    <a:lstStyle/>
                    <a:p>
                      <a:pPr algn="ctr">
                        <a:spcAft>
                          <a:spcPts val="0"/>
                        </a:spcAft>
                      </a:pPr>
                      <a:r>
                        <a:rPr lang="en-GB" sz="1400" b="1" dirty="0">
                          <a:latin typeface="Century Gothic" pitchFamily="34" charset="0"/>
                        </a:rPr>
                        <a:t>Sketch books</a:t>
                      </a:r>
                      <a:endParaRPr lang="en-GB" sz="1400" b="1" dirty="0">
                        <a:latin typeface="Century Gothic" pitchFamily="34" charset="0"/>
                        <a:ea typeface="Times New Roman"/>
                        <a:cs typeface="Times New Roman"/>
                      </a:endParaRPr>
                    </a:p>
                  </a:txBody>
                  <a:tcPr marL="68580" marR="68580" marT="0" marB="0" anchor="ctr"/>
                </a:tc>
                <a:extLst>
                  <a:ext uri="{0D108BD9-81ED-4DB2-BD59-A6C34878D82A}">
                    <a16:rowId xmlns:a16="http://schemas.microsoft.com/office/drawing/2014/main" val="10002"/>
                  </a:ext>
                </a:extLst>
              </a:tr>
              <a:tr h="370840">
                <a:tc>
                  <a:txBody>
                    <a:bodyPr/>
                    <a:lstStyle/>
                    <a:p>
                      <a:pPr marL="171450" lvl="0" indent="-171450">
                        <a:buFont typeface="Arial" pitchFamily="34" charset="0"/>
                        <a:buChar char="•"/>
                      </a:pPr>
                      <a:r>
                        <a:rPr kumimoji="0" lang="en-GB" sz="1000" kern="1200" dirty="0">
                          <a:latin typeface="Century Gothic" pitchFamily="34" charset="0"/>
                        </a:rPr>
                        <a:t>Can they use three different grades of pencil in their drawing (4B, 8B, HB)?</a:t>
                      </a:r>
                    </a:p>
                    <a:p>
                      <a:pPr marL="171450" lvl="0" indent="-171450">
                        <a:buFont typeface="Arial" pitchFamily="34" charset="0"/>
                        <a:buChar char="•"/>
                      </a:pPr>
                      <a:r>
                        <a:rPr kumimoji="0" lang="en-GB" sz="1000" kern="1200" dirty="0">
                          <a:latin typeface="Century Gothic" pitchFamily="34" charset="0"/>
                        </a:rPr>
                        <a:t>Can they use charcoal, pencil and pastels?</a:t>
                      </a:r>
                    </a:p>
                    <a:p>
                      <a:pPr marL="171450" lvl="0" indent="-171450">
                        <a:buFont typeface="Arial" pitchFamily="34" charset="0"/>
                        <a:buChar char="•"/>
                      </a:pPr>
                      <a:r>
                        <a:rPr kumimoji="0" lang="en-GB" sz="1000" kern="1200" dirty="0">
                          <a:latin typeface="Century Gothic" pitchFamily="34" charset="0"/>
                        </a:rPr>
                        <a:t>Can they create different tones using light and dark?</a:t>
                      </a:r>
                    </a:p>
                    <a:p>
                      <a:pPr marL="171450" lvl="0" indent="-171450">
                        <a:buFont typeface="Arial" pitchFamily="34" charset="0"/>
                        <a:buChar char="•"/>
                      </a:pPr>
                      <a:r>
                        <a:rPr kumimoji="0" lang="en-GB" sz="1000" kern="1200" dirty="0">
                          <a:latin typeface="Century Gothic" pitchFamily="34" charset="0"/>
                        </a:rPr>
                        <a:t>Can they show patterns and texture in their drawings?</a:t>
                      </a:r>
                    </a:p>
                    <a:p>
                      <a:pPr marL="171450" indent="-171450">
                        <a:buFont typeface="Arial" pitchFamily="34" charset="0"/>
                        <a:buChar char="•"/>
                      </a:pPr>
                      <a:r>
                        <a:rPr kumimoji="0" lang="en-GB" sz="1000" kern="1200" dirty="0">
                          <a:latin typeface="Century Gothic" pitchFamily="34" charset="0"/>
                        </a:rPr>
                        <a:t>Can they use a viewfinder to focus on a specific part of an artefact before drawing it?</a:t>
                      </a:r>
                      <a:endParaRPr lang="en-GB" sz="1000" dirty="0">
                        <a:latin typeface="Century Gothic" pitchFamily="34" charset="0"/>
                      </a:endParaRPr>
                    </a:p>
                  </a:txBody>
                  <a:tcPr/>
                </a:tc>
                <a:tc>
                  <a:txBody>
                    <a:bodyPr/>
                    <a:lstStyle/>
                    <a:p>
                      <a:pPr marL="171450" lvl="0" indent="-171450">
                        <a:buFont typeface="Arial" pitchFamily="34" charset="0"/>
                        <a:buChar char="•"/>
                      </a:pPr>
                      <a:r>
                        <a:rPr kumimoji="0" lang="en-GB" sz="1050" kern="1200" dirty="0">
                          <a:latin typeface="Century Gothic" pitchFamily="34" charset="0"/>
                        </a:rPr>
                        <a:t>Can they mix paint to create all the secondary colours? </a:t>
                      </a:r>
                    </a:p>
                    <a:p>
                      <a:pPr marL="171450" lvl="0" indent="-171450">
                        <a:buFont typeface="Arial" pitchFamily="34" charset="0"/>
                        <a:buChar char="•"/>
                      </a:pPr>
                      <a:r>
                        <a:rPr kumimoji="0" lang="en-GB" sz="1050" kern="1200" dirty="0">
                          <a:latin typeface="Century Gothic" pitchFamily="34" charset="0"/>
                        </a:rPr>
                        <a:t>Can they mix and match colours, predict outcomes?</a:t>
                      </a:r>
                    </a:p>
                    <a:p>
                      <a:pPr marL="171450" lvl="0" indent="-171450">
                        <a:buFont typeface="Arial" pitchFamily="34" charset="0"/>
                        <a:buChar char="•"/>
                      </a:pPr>
                      <a:r>
                        <a:rPr kumimoji="0" lang="en-GB" sz="1050" kern="1200" dirty="0">
                          <a:latin typeface="Century Gothic" pitchFamily="34" charset="0"/>
                        </a:rPr>
                        <a:t>Can they mix their own brown?</a:t>
                      </a:r>
                    </a:p>
                    <a:p>
                      <a:pPr marL="171450" lvl="0" indent="-171450">
                        <a:buFont typeface="Arial" pitchFamily="34" charset="0"/>
                        <a:buChar char="•"/>
                      </a:pPr>
                      <a:r>
                        <a:rPr kumimoji="0" lang="en-GB" sz="1050" kern="1200" dirty="0">
                          <a:latin typeface="Century Gothic" pitchFamily="34" charset="0"/>
                        </a:rPr>
                        <a:t>Can they make tints by adding white?</a:t>
                      </a:r>
                    </a:p>
                    <a:p>
                      <a:pPr marL="171450" indent="-171450">
                        <a:buFont typeface="Arial" pitchFamily="34" charset="0"/>
                        <a:buChar char="•"/>
                      </a:pPr>
                      <a:r>
                        <a:rPr kumimoji="0" lang="en-GB" sz="1050" kern="1200" dirty="0">
                          <a:latin typeface="Century Gothic" pitchFamily="34" charset="0"/>
                        </a:rPr>
                        <a:t>Can they make tones by adding black?</a:t>
                      </a:r>
                      <a:endParaRPr lang="en-GB" sz="1050" dirty="0">
                        <a:latin typeface="Century Gothic" pitchFamily="34" charset="0"/>
                      </a:endParaRPr>
                    </a:p>
                  </a:txBody>
                  <a:tcPr/>
                </a:tc>
                <a:tc>
                  <a:txBody>
                    <a:bodyPr/>
                    <a:lstStyle/>
                    <a:p>
                      <a:pPr marL="171450" lvl="0" indent="-171450">
                        <a:buFont typeface="Arial" pitchFamily="34" charset="0"/>
                        <a:buChar char="•"/>
                      </a:pPr>
                      <a:r>
                        <a:rPr kumimoji="0" lang="en-GB" sz="1050" kern="1200" dirty="0">
                          <a:latin typeface="Century Gothic" pitchFamily="34" charset="0"/>
                        </a:rPr>
                        <a:t>Can they create a print using pressing, rolling, rubbing and stamping?</a:t>
                      </a:r>
                    </a:p>
                    <a:p>
                      <a:pPr marL="171450" indent="-171450">
                        <a:buFont typeface="Arial" pitchFamily="34" charset="0"/>
                        <a:buChar char="•"/>
                      </a:pPr>
                      <a:r>
                        <a:rPr kumimoji="0" lang="en-GB" sz="1050" kern="1200" dirty="0">
                          <a:latin typeface="Century Gothic" pitchFamily="34" charset="0"/>
                        </a:rPr>
                        <a:t>Can they create a print like a designer?</a:t>
                      </a:r>
                      <a:endParaRPr lang="en-GB" sz="1050" dirty="0">
                        <a:latin typeface="Century Gothic" pitchFamily="34" charset="0"/>
                      </a:endParaRPr>
                    </a:p>
                  </a:txBody>
                  <a:tcPr/>
                </a:tc>
                <a:tc>
                  <a:txBody>
                    <a:bodyPr/>
                    <a:lstStyle/>
                    <a:p>
                      <a:pPr marL="171450" indent="-171450">
                        <a:buFont typeface="Arial" pitchFamily="34" charset="0"/>
                        <a:buChar char="•"/>
                      </a:pPr>
                      <a:r>
                        <a:rPr lang="en-US" sz="1050" kern="1200" dirty="0">
                          <a:effectLst/>
                          <a:latin typeface="Century Gothic" pitchFamily="34" charset="0"/>
                        </a:rPr>
                        <a:t>Can</a:t>
                      </a:r>
                      <a:r>
                        <a:rPr lang="en-US" sz="1050" kern="1200" baseline="0" dirty="0">
                          <a:effectLst/>
                          <a:latin typeface="Century Gothic" pitchFamily="34" charset="0"/>
                        </a:rPr>
                        <a:t> they</a:t>
                      </a:r>
                      <a:r>
                        <a:rPr lang="en-US" sz="1050" kern="1200" dirty="0">
                          <a:effectLst/>
                          <a:latin typeface="Century Gothic" pitchFamily="34" charset="0"/>
                        </a:rPr>
                        <a:t> begin to demonstrate their ideas through photographs and in their sketch books?</a:t>
                      </a:r>
                      <a:endParaRPr lang="en-GB" sz="1050" kern="1200" dirty="0">
                        <a:effectLst/>
                        <a:latin typeface="Century Gothic" pitchFamily="34" charset="0"/>
                      </a:endParaRPr>
                    </a:p>
                    <a:p>
                      <a:pPr marL="171450" lvl="0" indent="-171450">
                        <a:buFont typeface="Arial" pitchFamily="34" charset="0"/>
                        <a:buChar char="•"/>
                      </a:pPr>
                      <a:r>
                        <a:rPr lang="en-US" sz="1050" kern="1200" dirty="0">
                          <a:effectLst/>
                          <a:latin typeface="Century Gothic" pitchFamily="34" charset="0"/>
                        </a:rPr>
                        <a:t>Can</a:t>
                      </a:r>
                      <a:r>
                        <a:rPr lang="en-US" sz="1050" kern="1200" baseline="0" dirty="0">
                          <a:effectLst/>
                          <a:latin typeface="Century Gothic" pitchFamily="34" charset="0"/>
                        </a:rPr>
                        <a:t> they set out their</a:t>
                      </a:r>
                      <a:r>
                        <a:rPr lang="en-GB" sz="1050" kern="1200" baseline="0" dirty="0">
                          <a:effectLst/>
                          <a:latin typeface="Century Gothic" pitchFamily="34" charset="0"/>
                        </a:rPr>
                        <a:t> </a:t>
                      </a:r>
                      <a:r>
                        <a:rPr lang="en-US" sz="1050" kern="1200" dirty="0">
                          <a:effectLst/>
                          <a:latin typeface="Century Gothic" pitchFamily="34" charset="0"/>
                        </a:rPr>
                        <a:t>ideas, using</a:t>
                      </a:r>
                      <a:r>
                        <a:rPr lang="en-GB" sz="1050" kern="1200" baseline="0" dirty="0">
                          <a:effectLst/>
                          <a:latin typeface="Century Gothic" pitchFamily="34" charset="0"/>
                        </a:rPr>
                        <a:t> </a:t>
                      </a:r>
                      <a:r>
                        <a:rPr lang="en-US" sz="1050" kern="1200" dirty="0">
                          <a:effectLst/>
                          <a:latin typeface="Century Gothic" pitchFamily="34" charset="0"/>
                        </a:rPr>
                        <a:t>‘annotation’ in their</a:t>
                      </a:r>
                      <a:r>
                        <a:rPr lang="en-GB" sz="1050" kern="1200" baseline="0" dirty="0">
                          <a:effectLst/>
                          <a:latin typeface="Century Gothic" pitchFamily="34" charset="0"/>
                        </a:rPr>
                        <a:t> </a:t>
                      </a:r>
                      <a:r>
                        <a:rPr lang="en-US" sz="1050" kern="1200" baseline="0" dirty="0">
                          <a:effectLst/>
                          <a:latin typeface="Century Gothic" pitchFamily="34" charset="0"/>
                        </a:rPr>
                        <a:t>s</a:t>
                      </a:r>
                      <a:r>
                        <a:rPr lang="en-US" sz="1050" kern="1200" dirty="0">
                          <a:effectLst/>
                          <a:latin typeface="Century Gothic" pitchFamily="34" charset="0"/>
                        </a:rPr>
                        <a:t>ketch books?</a:t>
                      </a:r>
                    </a:p>
                    <a:p>
                      <a:pPr marL="171450" lvl="0" indent="-171450">
                        <a:buFont typeface="Arial" pitchFamily="34" charset="0"/>
                        <a:buChar char="•"/>
                      </a:pPr>
                      <a:r>
                        <a:rPr lang="en-US" sz="1050" kern="1200" dirty="0">
                          <a:effectLst/>
                          <a:latin typeface="Century Gothic" pitchFamily="34" charset="0"/>
                        </a:rPr>
                        <a:t>Do they keep notes in their sketch books as to how they have changed their work?</a:t>
                      </a:r>
                      <a:endParaRPr lang="en-GB" sz="1050" kern="1200" dirty="0">
                        <a:effectLst/>
                        <a:latin typeface="Century Gothic" pitchFamily="34" charset="0"/>
                      </a:endParaRPr>
                    </a:p>
                    <a:p>
                      <a:pPr marL="171450" lvl="0" indent="-171450">
                        <a:buFont typeface="Arial" pitchFamily="34" charset="0"/>
                        <a:buChar char="•"/>
                      </a:pPr>
                      <a:endParaRPr lang="en-GB" sz="1050" dirty="0">
                        <a:latin typeface="Century Gothic" pitchFamily="34" charset="0"/>
                      </a:endParaRPr>
                    </a:p>
                  </a:txBody>
                  <a:tcPr/>
                </a:tc>
                <a:extLst>
                  <a:ext uri="{0D108BD9-81ED-4DB2-BD59-A6C34878D82A}">
                    <a16:rowId xmlns:a16="http://schemas.microsoft.com/office/drawing/2014/main" val="10003"/>
                  </a:ext>
                </a:extLst>
              </a:tr>
              <a:tr h="370840">
                <a:tc>
                  <a:txBody>
                    <a:bodyPr/>
                    <a:lstStyle/>
                    <a:p>
                      <a:pPr algn="ctr">
                        <a:spcAft>
                          <a:spcPts val="0"/>
                        </a:spcAft>
                      </a:pPr>
                      <a:r>
                        <a:rPr lang="en-GB" sz="1400" b="1" dirty="0">
                          <a:latin typeface="Century Gothic" pitchFamily="34" charset="0"/>
                        </a:rPr>
                        <a:t>3D/ Textiles</a:t>
                      </a:r>
                      <a:endParaRPr lang="en-GB" sz="1400" b="1" dirty="0">
                        <a:latin typeface="Century Gothic" pitchFamily="34" charset="0"/>
                        <a:ea typeface="Times New Roman"/>
                        <a:cs typeface="Times New Roman"/>
                      </a:endParaRPr>
                    </a:p>
                  </a:txBody>
                  <a:tcPr marL="68580" marR="68580" marT="0" marB="0" anchor="ctr"/>
                </a:tc>
                <a:tc>
                  <a:txBody>
                    <a:bodyPr/>
                    <a:lstStyle/>
                    <a:p>
                      <a:pPr algn="ctr">
                        <a:spcAft>
                          <a:spcPts val="0"/>
                        </a:spcAft>
                      </a:pPr>
                      <a:r>
                        <a:rPr lang="en-GB" sz="1400" b="1" dirty="0">
                          <a:latin typeface="Century Gothic" pitchFamily="34" charset="0"/>
                        </a:rPr>
                        <a:t>Collage  </a:t>
                      </a:r>
                      <a:endParaRPr lang="en-GB" sz="1400" b="1" dirty="0">
                        <a:latin typeface="Century Gothic" pitchFamily="34" charset="0"/>
                        <a:ea typeface="Times New Roman"/>
                        <a:cs typeface="Times New Roman"/>
                      </a:endParaRPr>
                    </a:p>
                  </a:txBody>
                  <a:tcPr marL="68580" marR="68580" marT="0" marB="0" anchor="ctr"/>
                </a:tc>
                <a:tc>
                  <a:txBody>
                    <a:bodyPr/>
                    <a:lstStyle/>
                    <a:p>
                      <a:pPr algn="ctr">
                        <a:spcAft>
                          <a:spcPts val="0"/>
                        </a:spcAft>
                      </a:pPr>
                      <a:r>
                        <a:rPr lang="en-GB" sz="1400" b="1" dirty="0">
                          <a:latin typeface="Century Gothic" pitchFamily="34" charset="0"/>
                        </a:rPr>
                        <a:t>Use of IT</a:t>
                      </a:r>
                      <a:endParaRPr lang="en-GB" sz="1400" b="1" dirty="0">
                        <a:latin typeface="Century Gothic" pitchFamily="34" charset="0"/>
                        <a:ea typeface="Times New Roman"/>
                        <a:cs typeface="Times New Roman"/>
                      </a:endParaRPr>
                    </a:p>
                  </a:txBody>
                  <a:tcPr marL="68580" marR="68580" marT="0" marB="0" anchor="ctr"/>
                </a:tc>
                <a:tc>
                  <a:txBody>
                    <a:bodyPr/>
                    <a:lstStyle/>
                    <a:p>
                      <a:pPr algn="ctr">
                        <a:spcAft>
                          <a:spcPts val="0"/>
                        </a:spcAft>
                      </a:pPr>
                      <a:r>
                        <a:rPr lang="en-GB" sz="1400" b="1" dirty="0">
                          <a:latin typeface="Century Gothic" pitchFamily="34" charset="0"/>
                        </a:rPr>
                        <a:t>Knowledge</a:t>
                      </a:r>
                      <a:endParaRPr lang="en-GB" sz="1400" b="1" dirty="0">
                        <a:latin typeface="Century Gothic" pitchFamily="34" charset="0"/>
                        <a:ea typeface="Times New Roman"/>
                        <a:cs typeface="Times New Roman"/>
                      </a:endParaRPr>
                    </a:p>
                  </a:txBody>
                  <a:tcPr marL="68580" marR="68580" marT="0" marB="0" anchor="ctr"/>
                </a:tc>
                <a:extLst>
                  <a:ext uri="{0D108BD9-81ED-4DB2-BD59-A6C34878D82A}">
                    <a16:rowId xmlns:a16="http://schemas.microsoft.com/office/drawing/2014/main" val="10004"/>
                  </a:ext>
                </a:extLst>
              </a:tr>
              <a:tr h="370840">
                <a:tc>
                  <a:txBody>
                    <a:bodyPr/>
                    <a:lstStyle/>
                    <a:p>
                      <a:pPr marL="171450" lvl="0" indent="-171450">
                        <a:buFont typeface="Arial" pitchFamily="34" charset="0"/>
                        <a:buChar char="•"/>
                      </a:pPr>
                      <a:r>
                        <a:rPr kumimoji="0" lang="en-GB" sz="1000" kern="1200" dirty="0">
                          <a:latin typeface="Century Gothic" pitchFamily="34" charset="0"/>
                        </a:rPr>
                        <a:t>Can they make a clay pot?</a:t>
                      </a:r>
                    </a:p>
                    <a:p>
                      <a:pPr marL="171450" lvl="0" indent="-171450">
                        <a:buFont typeface="Arial" pitchFamily="34" charset="0"/>
                        <a:buChar char="•"/>
                      </a:pPr>
                      <a:r>
                        <a:rPr kumimoji="0" lang="en-GB" sz="1000" kern="1200" dirty="0">
                          <a:latin typeface="Century Gothic" pitchFamily="34" charset="0"/>
                        </a:rPr>
                        <a:t>Can they join two finger pots together?</a:t>
                      </a:r>
                    </a:p>
                    <a:p>
                      <a:pPr marL="171450" indent="-171450">
                        <a:buFont typeface="Arial" pitchFamily="34" charset="0"/>
                        <a:buChar char="•"/>
                      </a:pPr>
                      <a:r>
                        <a:rPr kumimoji="0" lang="en-GB" sz="1000" kern="1200" dirty="0">
                          <a:latin typeface="Century Gothic" pitchFamily="34" charset="0"/>
                        </a:rPr>
                        <a:t>Can they add line and shape to their work?</a:t>
                      </a:r>
                    </a:p>
                    <a:p>
                      <a:pPr marL="171450" lvl="0" indent="-171450">
                        <a:buFont typeface="Arial" pitchFamily="34" charset="0"/>
                        <a:buChar char="•"/>
                      </a:pPr>
                      <a:r>
                        <a:rPr kumimoji="0" lang="en-GB" sz="1000" kern="1200" dirty="0">
                          <a:latin typeface="Century Gothic" pitchFamily="34" charset="0"/>
                        </a:rPr>
                        <a:t>Can they join fabric using glue?</a:t>
                      </a:r>
                    </a:p>
                    <a:p>
                      <a:pPr marL="171450" lvl="0" indent="-171450">
                        <a:buFont typeface="Arial" pitchFamily="34" charset="0"/>
                        <a:buChar char="•"/>
                      </a:pPr>
                      <a:r>
                        <a:rPr kumimoji="0" lang="en-GB" sz="1000" kern="1200" dirty="0">
                          <a:latin typeface="Century Gothic" pitchFamily="34" charset="0"/>
                        </a:rPr>
                        <a:t>Can they sew fabrics together?</a:t>
                      </a:r>
                    </a:p>
                    <a:p>
                      <a:pPr marL="171450" indent="-171450">
                        <a:buFont typeface="Arial" pitchFamily="34" charset="0"/>
                        <a:buChar char="•"/>
                      </a:pPr>
                      <a:r>
                        <a:rPr kumimoji="0" lang="en-GB" sz="1000" kern="1200" dirty="0">
                          <a:latin typeface="Century Gothic" pitchFamily="34" charset="0"/>
                        </a:rPr>
                        <a:t>Can they create part of a class patchwork?</a:t>
                      </a:r>
                      <a:endParaRPr lang="en-GB" sz="1000" dirty="0">
                        <a:latin typeface="Century Gothic" pitchFamily="34" charset="0"/>
                      </a:endParaRPr>
                    </a:p>
                  </a:txBody>
                  <a:tcPr/>
                </a:tc>
                <a:tc>
                  <a:txBody>
                    <a:bodyPr/>
                    <a:lstStyle/>
                    <a:p>
                      <a:pPr marL="171450" lvl="0" indent="-171450">
                        <a:buFont typeface="Arial" pitchFamily="34" charset="0"/>
                        <a:buChar char="•"/>
                      </a:pPr>
                      <a:r>
                        <a:rPr kumimoji="0" lang="en-GB" sz="1000" kern="1200" dirty="0">
                          <a:latin typeface="Century Gothic" pitchFamily="34" charset="0"/>
                        </a:rPr>
                        <a:t>Can they create individual and group collages?</a:t>
                      </a:r>
                    </a:p>
                    <a:p>
                      <a:pPr marL="171450" lvl="0" indent="-171450">
                        <a:buFont typeface="Arial" pitchFamily="34" charset="0"/>
                        <a:buChar char="•"/>
                      </a:pPr>
                      <a:r>
                        <a:rPr kumimoji="0" lang="en-GB" sz="1000" kern="1200" dirty="0">
                          <a:latin typeface="Century Gothic" pitchFamily="34" charset="0"/>
                        </a:rPr>
                        <a:t>Can they use different kinds of materials on their collage and explain why they have chosen them?</a:t>
                      </a:r>
                    </a:p>
                    <a:p>
                      <a:pPr marL="171450" indent="-171450">
                        <a:buFont typeface="Arial" pitchFamily="34" charset="0"/>
                        <a:buChar char="•"/>
                      </a:pPr>
                      <a:r>
                        <a:rPr kumimoji="0" lang="en-GB" sz="1000" kern="1200" dirty="0">
                          <a:latin typeface="Century Gothic" pitchFamily="34" charset="0"/>
                        </a:rPr>
                        <a:t>Can they use repeated patterns in their collage?</a:t>
                      </a:r>
                      <a:endParaRPr lang="en-GB" sz="1000" dirty="0">
                        <a:latin typeface="Century Gothic" pitchFamily="34" charset="0"/>
                      </a:endParaRPr>
                    </a:p>
                  </a:txBody>
                  <a:tcPr/>
                </a:tc>
                <a:tc>
                  <a:txBody>
                    <a:bodyPr/>
                    <a:lstStyle/>
                    <a:p>
                      <a:pPr marL="171450" lvl="0" indent="-171450">
                        <a:buFont typeface="Arial" pitchFamily="34" charset="0"/>
                        <a:buChar char="•"/>
                      </a:pPr>
                      <a:r>
                        <a:rPr kumimoji="0" lang="en-GB" sz="1000" kern="1200" dirty="0">
                          <a:latin typeface="Century Gothic" pitchFamily="34" charset="0"/>
                        </a:rPr>
                        <a:t>Can they create a picture independently?</a:t>
                      </a:r>
                    </a:p>
                    <a:p>
                      <a:pPr marL="171450" lvl="0" indent="-171450">
                        <a:buFont typeface="Arial" pitchFamily="34" charset="0"/>
                        <a:buChar char="•"/>
                      </a:pPr>
                      <a:r>
                        <a:rPr kumimoji="0" lang="en-GB" sz="1000" kern="1200" dirty="0">
                          <a:latin typeface="Century Gothic" pitchFamily="34" charset="0"/>
                        </a:rPr>
                        <a:t>Can they use simple IT mark-making tools, e.g. brush and pen tools?</a:t>
                      </a:r>
                    </a:p>
                    <a:p>
                      <a:pPr marL="171450" indent="-171450">
                        <a:buFont typeface="Arial" pitchFamily="34" charset="0"/>
                        <a:buChar char="•"/>
                      </a:pPr>
                      <a:r>
                        <a:rPr kumimoji="0" lang="en-GB" sz="1000" kern="1200" dirty="0">
                          <a:latin typeface="Century Gothic" pitchFamily="34" charset="0"/>
                        </a:rPr>
                        <a:t>Can they edit their own work?</a:t>
                      </a:r>
                    </a:p>
                    <a:p>
                      <a:pPr marL="171450" indent="-171450">
                        <a:buFont typeface="Arial" pitchFamily="34" charset="0"/>
                        <a:buChar char="•"/>
                      </a:pPr>
                      <a:r>
                        <a:rPr kumimoji="0" lang="en-GB" sz="1000" kern="1200" dirty="0">
                          <a:latin typeface="Century Gothic" pitchFamily="34" charset="0"/>
                        </a:rPr>
                        <a:t>Can they take different photographs of themselves displaying different moods?</a:t>
                      </a:r>
                    </a:p>
                    <a:p>
                      <a:pPr marL="171450" indent="-171450">
                        <a:buFont typeface="Arial" pitchFamily="34" charset="0"/>
                        <a:buChar char="•"/>
                      </a:pPr>
                      <a:r>
                        <a:rPr kumimoji="0" lang="en-GB" sz="1000" kern="1200" dirty="0">
                          <a:latin typeface="Century Gothic" pitchFamily="34" charset="0"/>
                        </a:rPr>
                        <a:t>Can they change their photographic</a:t>
                      </a:r>
                      <a:r>
                        <a:rPr kumimoji="0" lang="en-GB" sz="1000" kern="1200" baseline="0" dirty="0">
                          <a:latin typeface="Century Gothic" pitchFamily="34" charset="0"/>
                        </a:rPr>
                        <a:t> images on a computer?</a:t>
                      </a:r>
                      <a:endParaRPr lang="en-GB" sz="1000" dirty="0">
                        <a:latin typeface="Century Gothic" pitchFamily="34" charset="0"/>
                      </a:endParaRPr>
                    </a:p>
                  </a:txBody>
                  <a:tcPr/>
                </a:tc>
                <a:tc>
                  <a:txBody>
                    <a:bodyPr/>
                    <a:lstStyle/>
                    <a:p>
                      <a:pPr marL="171450" lvl="0" indent="-171450">
                        <a:buFont typeface="Arial" pitchFamily="34" charset="0"/>
                        <a:buChar char="•"/>
                      </a:pPr>
                      <a:r>
                        <a:rPr kumimoji="0" lang="en-GB" sz="1000" kern="1200" dirty="0">
                          <a:latin typeface="Century Gothic" pitchFamily="34" charset="0"/>
                        </a:rPr>
                        <a:t>Can they link colours to natural and man-made objects?</a:t>
                      </a:r>
                    </a:p>
                    <a:p>
                      <a:pPr marL="171450" lvl="0" indent="-171450">
                        <a:buFont typeface="Arial" pitchFamily="34" charset="0"/>
                        <a:buChar char="•"/>
                      </a:pPr>
                      <a:r>
                        <a:rPr kumimoji="0" lang="en-GB" sz="1000" kern="1200" dirty="0">
                          <a:latin typeface="Century Gothic" pitchFamily="34" charset="0"/>
                        </a:rPr>
                        <a:t>Can they say how other artists have used colour, pattern and shape?</a:t>
                      </a:r>
                    </a:p>
                    <a:p>
                      <a:pPr marL="171450" indent="-171450">
                        <a:buFont typeface="Arial" pitchFamily="34" charset="0"/>
                        <a:buChar char="•"/>
                      </a:pPr>
                      <a:r>
                        <a:rPr kumimoji="0" lang="en-GB" sz="1000" kern="1200" dirty="0">
                          <a:latin typeface="Century Gothic" pitchFamily="34" charset="0"/>
                        </a:rPr>
                        <a:t>Can they create a piece of work in response to another artist’s work?</a:t>
                      </a:r>
                      <a:endParaRPr lang="en-GB" sz="1000" dirty="0">
                        <a:latin typeface="Century Gothic" pitchFamily="34" charset="0"/>
                      </a:endParaRPr>
                    </a:p>
                  </a:txBody>
                  <a:tcPr/>
                </a:tc>
                <a:extLst>
                  <a:ext uri="{0D108BD9-81ED-4DB2-BD59-A6C34878D82A}">
                    <a16:rowId xmlns:a16="http://schemas.microsoft.com/office/drawing/2014/main" val="10005"/>
                  </a:ext>
                </a:extLst>
              </a:tr>
            </a:tbl>
          </a:graphicData>
        </a:graphic>
      </p:graphicFrame>
      <p:sp>
        <p:nvSpPr>
          <p:cNvPr id="2" name="Footer Placeholder 1">
            <a:extLst>
              <a:ext uri="{FF2B5EF4-FFF2-40B4-BE49-F238E27FC236}">
                <a16:creationId xmlns:a16="http://schemas.microsoft.com/office/drawing/2014/main" id="{3BDF202A-811F-4EA3-810E-EAD0A9D75CB1}"/>
              </a:ext>
            </a:extLst>
          </p:cNvPr>
          <p:cNvSpPr>
            <a:spLocks noGrp="1"/>
          </p:cNvSpPr>
          <p:nvPr>
            <p:ph type="ftr" sz="quarter" idx="11"/>
          </p:nvPr>
        </p:nvSpPr>
        <p:spPr/>
        <p:txBody>
          <a:bodyPr/>
          <a:lstStyle/>
          <a:p>
            <a:r>
              <a:rPr lang="en-GB" smtClean="0"/>
              <a:t>(c) Focus Education (UK) Ltd</a:t>
            </a:r>
            <a:endParaRPr lang="en-GB" dirty="0"/>
          </a:p>
        </p:txBody>
      </p:sp>
    </p:spTree>
    <p:extLst>
      <p:ext uri="{BB962C8B-B14F-4D97-AF65-F5344CB8AC3E}">
        <p14:creationId xmlns:p14="http://schemas.microsoft.com/office/powerpoint/2010/main" val="15853572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6E7CC5B2-9318-4A4E-B1CA-623D9EB765BA}" type="slidenum">
              <a:rPr lang="en-GB"/>
              <a:pPr>
                <a:defRPr/>
              </a:pPr>
              <a:t>6</a:t>
            </a:fld>
            <a:endParaRPr lang="en-GB" dirty="0"/>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3404610950"/>
              </p:ext>
            </p:extLst>
          </p:nvPr>
        </p:nvGraphicFramePr>
        <p:xfrm>
          <a:off x="287524" y="480060"/>
          <a:ext cx="8568952" cy="5897880"/>
        </p:xfrm>
        <a:graphic>
          <a:graphicData uri="http://schemas.openxmlformats.org/drawingml/2006/table">
            <a:tbl>
              <a:tblPr firstRow="1" bandRow="1">
                <a:tableStyleId>{5C22544A-7EE6-4342-B048-85BDC9FD1C3A}</a:tableStyleId>
              </a:tblPr>
              <a:tblGrid>
                <a:gridCol w="2142238">
                  <a:extLst>
                    <a:ext uri="{9D8B030D-6E8A-4147-A177-3AD203B41FA5}">
                      <a16:colId xmlns:a16="http://schemas.microsoft.com/office/drawing/2014/main" val="20000"/>
                    </a:ext>
                  </a:extLst>
                </a:gridCol>
                <a:gridCol w="2142238">
                  <a:extLst>
                    <a:ext uri="{9D8B030D-6E8A-4147-A177-3AD203B41FA5}">
                      <a16:colId xmlns:a16="http://schemas.microsoft.com/office/drawing/2014/main" val="20001"/>
                    </a:ext>
                  </a:extLst>
                </a:gridCol>
                <a:gridCol w="2142238">
                  <a:extLst>
                    <a:ext uri="{9D8B030D-6E8A-4147-A177-3AD203B41FA5}">
                      <a16:colId xmlns:a16="http://schemas.microsoft.com/office/drawing/2014/main" val="20002"/>
                    </a:ext>
                  </a:extLst>
                </a:gridCol>
                <a:gridCol w="2142238">
                  <a:extLst>
                    <a:ext uri="{9D8B030D-6E8A-4147-A177-3AD203B41FA5}">
                      <a16:colId xmlns:a16="http://schemas.microsoft.com/office/drawing/2014/main" val="20003"/>
                    </a:ext>
                  </a:extLst>
                </a:gridCol>
              </a:tblGrid>
              <a:tr h="370840">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a:solidFill>
                            <a:schemeClr val="bg1"/>
                          </a:solidFill>
                          <a:latin typeface="Century Gothic" pitchFamily="34" charset="0"/>
                        </a:rPr>
                        <a:t>Knowledge, Skills and Understanding breakdown for</a:t>
                      </a:r>
                      <a:r>
                        <a:rPr lang="en-GB" sz="1800" baseline="0" dirty="0">
                          <a:solidFill>
                            <a:schemeClr val="bg1"/>
                          </a:solidFill>
                          <a:latin typeface="Century Gothic" pitchFamily="34" charset="0"/>
                        </a:rPr>
                        <a:t> </a:t>
                      </a:r>
                    </a:p>
                    <a:p>
                      <a:pPr algn="ctr"/>
                      <a:r>
                        <a:rPr lang="en-GB" sz="1800" dirty="0">
                          <a:solidFill>
                            <a:schemeClr val="bg1"/>
                          </a:solidFill>
                          <a:latin typeface="Century Gothic" pitchFamily="34" charset="0"/>
                        </a:rPr>
                        <a:t>Art</a:t>
                      </a:r>
                      <a:endParaRPr lang="en-GB" sz="1800" b="1" dirty="0">
                        <a:solidFill>
                          <a:schemeClr val="bg1"/>
                        </a:solidFill>
                        <a:latin typeface="Century Gothic" pitchFamily="34" charset="0"/>
                      </a:endParaRPr>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370840">
                <a:tc gridSpan="4">
                  <a:txBody>
                    <a:bodyPr/>
                    <a:lstStyle/>
                    <a:p>
                      <a:pPr algn="ctr"/>
                      <a:r>
                        <a:rPr lang="en-GB" b="1" dirty="0">
                          <a:latin typeface="Century Gothic" pitchFamily="34" charset="0"/>
                        </a:rPr>
                        <a:t>Year 3</a:t>
                      </a:r>
                      <a:endParaRPr lang="en-GB" b="1" dirty="0">
                        <a:solidFill>
                          <a:schemeClr val="tx1"/>
                        </a:solidFill>
                        <a:latin typeface="Century Gothic" pitchFamily="34" charset="0"/>
                      </a:endParaRPr>
                    </a:p>
                  </a:txBody>
                  <a:tcPr anchor="ctr"/>
                </a:tc>
                <a:tc hMerge="1">
                  <a:txBody>
                    <a:bodyPr/>
                    <a:lstStyle/>
                    <a:p>
                      <a:endParaRPr lang="en-GB"/>
                    </a:p>
                  </a:txBody>
                  <a:tcPr/>
                </a:tc>
                <a:tc hMerge="1">
                  <a:txBody>
                    <a:bodyPr/>
                    <a:lstStyle/>
                    <a:p>
                      <a:endParaRPr lang="en-GB"/>
                    </a:p>
                  </a:txBody>
                  <a:tcPr/>
                </a:tc>
                <a:tc hMerge="1">
                  <a:txBody>
                    <a:bodyPr/>
                    <a:lstStyle/>
                    <a:p>
                      <a:endParaRPr lang="en-GB" dirty="0"/>
                    </a:p>
                  </a:txBody>
                  <a:tcPr/>
                </a:tc>
                <a:extLst>
                  <a:ext uri="{0D108BD9-81ED-4DB2-BD59-A6C34878D82A}">
                    <a16:rowId xmlns:a16="http://schemas.microsoft.com/office/drawing/2014/main" val="10001"/>
                  </a:ext>
                </a:extLst>
              </a:tr>
              <a:tr h="370840">
                <a:tc>
                  <a:txBody>
                    <a:bodyPr/>
                    <a:lstStyle/>
                    <a:p>
                      <a:pPr algn="ctr">
                        <a:spcAft>
                          <a:spcPts val="0"/>
                        </a:spcAft>
                      </a:pPr>
                      <a:r>
                        <a:rPr lang="en-GB" sz="1400" b="1" dirty="0">
                          <a:latin typeface="Century Gothic" pitchFamily="34" charset="0"/>
                        </a:rPr>
                        <a:t>Drawing </a:t>
                      </a:r>
                      <a:endParaRPr lang="en-GB" sz="1400" b="1" dirty="0">
                        <a:latin typeface="Century Gothic" pitchFamily="34" charset="0"/>
                        <a:ea typeface="Times New Roman"/>
                        <a:cs typeface="Times New Roman"/>
                      </a:endParaRPr>
                    </a:p>
                  </a:txBody>
                  <a:tcPr marL="68580" marR="68580" marT="0" marB="0" anchor="ctr"/>
                </a:tc>
                <a:tc>
                  <a:txBody>
                    <a:bodyPr/>
                    <a:lstStyle/>
                    <a:p>
                      <a:pPr algn="ctr">
                        <a:spcAft>
                          <a:spcPts val="0"/>
                        </a:spcAft>
                      </a:pPr>
                      <a:r>
                        <a:rPr lang="en-GB" sz="1400" b="1" dirty="0">
                          <a:latin typeface="Century Gothic" pitchFamily="34" charset="0"/>
                        </a:rPr>
                        <a:t>Painting</a:t>
                      </a:r>
                      <a:endParaRPr lang="en-GB" sz="1400" b="1" dirty="0">
                        <a:latin typeface="Century Gothic" pitchFamily="34" charset="0"/>
                        <a:ea typeface="Times New Roman"/>
                        <a:cs typeface="Times New Roman"/>
                      </a:endParaRPr>
                    </a:p>
                  </a:txBody>
                  <a:tcPr marL="68580" marR="68580" marT="0" marB="0" anchor="ctr"/>
                </a:tc>
                <a:tc>
                  <a:txBody>
                    <a:bodyPr/>
                    <a:lstStyle/>
                    <a:p>
                      <a:pPr algn="ctr">
                        <a:spcAft>
                          <a:spcPts val="0"/>
                        </a:spcAft>
                      </a:pPr>
                      <a:r>
                        <a:rPr lang="en-GB" sz="1400" b="1" dirty="0">
                          <a:latin typeface="Century Gothic" pitchFamily="34" charset="0"/>
                        </a:rPr>
                        <a:t>Printing</a:t>
                      </a:r>
                      <a:endParaRPr lang="en-GB" sz="1400" b="1" dirty="0">
                        <a:latin typeface="Century Gothic" pitchFamily="34" charset="0"/>
                        <a:ea typeface="Times New Roman"/>
                        <a:cs typeface="Times New Roman"/>
                      </a:endParaRPr>
                    </a:p>
                  </a:txBody>
                  <a:tcPr marL="68580" marR="68580" marT="0" marB="0" anchor="ctr"/>
                </a:tc>
                <a:tc>
                  <a:txBody>
                    <a:bodyPr/>
                    <a:lstStyle/>
                    <a:p>
                      <a:pPr algn="ctr">
                        <a:spcAft>
                          <a:spcPts val="0"/>
                        </a:spcAft>
                      </a:pPr>
                      <a:r>
                        <a:rPr lang="en-GB" sz="1400" b="1" dirty="0">
                          <a:latin typeface="Century Gothic" pitchFamily="34" charset="0"/>
                        </a:rPr>
                        <a:t>Sketch books</a:t>
                      </a:r>
                      <a:endParaRPr lang="en-GB" sz="1400" b="1" dirty="0">
                        <a:latin typeface="Century Gothic" pitchFamily="34" charset="0"/>
                        <a:ea typeface="Times New Roman"/>
                        <a:cs typeface="Times New Roman"/>
                      </a:endParaRPr>
                    </a:p>
                  </a:txBody>
                  <a:tcPr marL="68580" marR="68580" marT="0" marB="0" anchor="ctr"/>
                </a:tc>
                <a:extLst>
                  <a:ext uri="{0D108BD9-81ED-4DB2-BD59-A6C34878D82A}">
                    <a16:rowId xmlns:a16="http://schemas.microsoft.com/office/drawing/2014/main" val="10002"/>
                  </a:ext>
                </a:extLst>
              </a:tr>
              <a:tr h="370840">
                <a:tc>
                  <a:txBody>
                    <a:bodyPr/>
                    <a:lstStyle/>
                    <a:p>
                      <a:pPr marL="171450" lvl="0" indent="-171450">
                        <a:buFont typeface="Arial" pitchFamily="34" charset="0"/>
                        <a:buChar char="•"/>
                      </a:pPr>
                      <a:r>
                        <a:rPr kumimoji="0" lang="en-GB" sz="1000" kern="1200" dirty="0">
                          <a:latin typeface="Century Gothic" pitchFamily="34" charset="0"/>
                        </a:rPr>
                        <a:t>Can they show facial expressions in their drawings?</a:t>
                      </a:r>
                    </a:p>
                    <a:p>
                      <a:pPr marL="171450" lvl="0" indent="-171450">
                        <a:buFont typeface="Arial" pitchFamily="34" charset="0"/>
                        <a:buChar char="•"/>
                      </a:pPr>
                      <a:r>
                        <a:rPr kumimoji="0" lang="en-GB" sz="1000" kern="1200" dirty="0">
                          <a:latin typeface="Century Gothic" pitchFamily="34" charset="0"/>
                        </a:rPr>
                        <a:t>Can they use their sketches to produce a final piece of work?</a:t>
                      </a:r>
                    </a:p>
                    <a:p>
                      <a:pPr marL="171450" lvl="0" indent="-171450">
                        <a:buFont typeface="Arial" pitchFamily="34" charset="0"/>
                        <a:buChar char="•"/>
                      </a:pPr>
                      <a:r>
                        <a:rPr kumimoji="0" lang="en-GB" sz="1000" kern="1200" dirty="0">
                          <a:latin typeface="Century Gothic" pitchFamily="34" charset="0"/>
                        </a:rPr>
                        <a:t>Can they write an explanation of their sketch in notes?</a:t>
                      </a:r>
                    </a:p>
                    <a:p>
                      <a:pPr marL="171450" indent="-171450">
                        <a:buFont typeface="Arial" pitchFamily="34" charset="0"/>
                        <a:buChar char="•"/>
                      </a:pPr>
                      <a:r>
                        <a:rPr kumimoji="0" lang="en-GB" sz="1000" kern="1200" dirty="0">
                          <a:latin typeface="Century Gothic" pitchFamily="34" charset="0"/>
                        </a:rPr>
                        <a:t>Can they use different grades of pencil shade, to show different tones and texture?</a:t>
                      </a:r>
                      <a:endParaRPr lang="en-GB" sz="1000" dirty="0">
                        <a:latin typeface="Century Gothic" pitchFamily="34" charset="0"/>
                      </a:endParaRPr>
                    </a:p>
                  </a:txBody>
                  <a:tcPr/>
                </a:tc>
                <a:tc>
                  <a:txBody>
                    <a:bodyPr/>
                    <a:lstStyle/>
                    <a:p>
                      <a:pPr marL="171450" lvl="0" indent="-171450">
                        <a:buFont typeface="Arial" pitchFamily="34" charset="0"/>
                        <a:buChar char="•"/>
                      </a:pPr>
                      <a:r>
                        <a:rPr kumimoji="0" lang="en-GB" sz="1050" kern="1200" dirty="0">
                          <a:latin typeface="Century Gothic" pitchFamily="34" charset="0"/>
                        </a:rPr>
                        <a:t>Can they predict with accuracy the colours that they mix?</a:t>
                      </a:r>
                    </a:p>
                    <a:p>
                      <a:pPr marL="171450" lvl="0" indent="-171450">
                        <a:buFont typeface="Arial" pitchFamily="34" charset="0"/>
                        <a:buChar char="•"/>
                      </a:pPr>
                      <a:r>
                        <a:rPr kumimoji="0" lang="en-GB" sz="1050" kern="1200" dirty="0">
                          <a:latin typeface="Century Gothic" pitchFamily="34" charset="0"/>
                        </a:rPr>
                        <a:t>Do they know where each of the primary and secondary colours sits on the colour wheel?</a:t>
                      </a:r>
                    </a:p>
                    <a:p>
                      <a:pPr marL="171450" lvl="0" indent="-171450">
                        <a:buFont typeface="Arial" pitchFamily="34" charset="0"/>
                        <a:buChar char="•"/>
                      </a:pPr>
                      <a:r>
                        <a:rPr kumimoji="0" lang="en-GB" sz="1050" kern="1200" dirty="0">
                          <a:latin typeface="Century Gothic" pitchFamily="34" charset="0"/>
                        </a:rPr>
                        <a:t>Can they create a background using a wash?</a:t>
                      </a:r>
                    </a:p>
                    <a:p>
                      <a:pPr marL="171450" indent="-171450">
                        <a:buFont typeface="Arial" pitchFamily="34" charset="0"/>
                        <a:buChar char="•"/>
                      </a:pPr>
                      <a:r>
                        <a:rPr kumimoji="0" lang="en-GB" sz="1050" kern="1200" dirty="0">
                          <a:latin typeface="Century Gothic" pitchFamily="34" charset="0"/>
                        </a:rPr>
                        <a:t>Can they use a range of brushes to create different effects?</a:t>
                      </a:r>
                      <a:endParaRPr lang="en-GB" sz="1050" dirty="0">
                        <a:latin typeface="Century Gothic" pitchFamily="34" charset="0"/>
                      </a:endParaRPr>
                    </a:p>
                  </a:txBody>
                  <a:tcPr/>
                </a:tc>
                <a:tc>
                  <a:txBody>
                    <a:bodyPr/>
                    <a:lstStyle/>
                    <a:p>
                      <a:pPr marL="171450" lvl="0" indent="-171450">
                        <a:buFont typeface="Arial" pitchFamily="34" charset="0"/>
                        <a:buChar char="•"/>
                      </a:pPr>
                      <a:r>
                        <a:rPr kumimoji="0" lang="en-GB" sz="1050" kern="1200" dirty="0">
                          <a:latin typeface="Century Gothic" pitchFamily="34" charset="0"/>
                        </a:rPr>
                        <a:t>Can they make a printing block?</a:t>
                      </a:r>
                    </a:p>
                    <a:p>
                      <a:pPr marL="171450" indent="-171450">
                        <a:buFont typeface="Arial" pitchFamily="34" charset="0"/>
                        <a:buChar char="•"/>
                      </a:pPr>
                      <a:r>
                        <a:rPr kumimoji="0" lang="en-GB" sz="1050" kern="1200" dirty="0">
                          <a:latin typeface="Century Gothic" pitchFamily="34" charset="0"/>
                        </a:rPr>
                        <a:t>Can they make a 2 colour print?</a:t>
                      </a:r>
                      <a:endParaRPr lang="en-GB" sz="1050" dirty="0">
                        <a:latin typeface="Century Gothic" pitchFamily="34" charset="0"/>
                      </a:endParaRP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050" kern="1200" dirty="0">
                          <a:latin typeface="Century Gothic" pitchFamily="34" charset="0"/>
                        </a:rPr>
                        <a:t>Can they use their </a:t>
                      </a:r>
                      <a:r>
                        <a:rPr lang="en-US" sz="1050" kern="1200" dirty="0">
                          <a:effectLst/>
                          <a:latin typeface="Century Gothic" pitchFamily="34" charset="0"/>
                        </a:rPr>
                        <a:t>sketch books to express feelings about a subject and to describe likes and dislikes?</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050" kern="1200" dirty="0">
                          <a:latin typeface="Century Gothic" pitchFamily="34" charset="0"/>
                        </a:rPr>
                        <a:t>Can they make notes in their sketch books about techniques used by artists?</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050" kern="1200" dirty="0">
                          <a:latin typeface="Century Gothic" pitchFamily="34" charset="0"/>
                        </a:rPr>
                        <a:t>Can they suggest improvements to their work by keeping notes in their sketch books?</a:t>
                      </a:r>
                      <a:endParaRPr kumimoji="0" lang="en-GB" sz="1050" kern="1200" dirty="0">
                        <a:solidFill>
                          <a:schemeClr val="dk1"/>
                        </a:solidFill>
                        <a:latin typeface="Century Gothic" pitchFamily="34" charset="0"/>
                        <a:ea typeface="+mn-ea"/>
                        <a:cs typeface="+mn-cs"/>
                      </a:endParaRPr>
                    </a:p>
                  </a:txBody>
                  <a:tcPr/>
                </a:tc>
                <a:extLst>
                  <a:ext uri="{0D108BD9-81ED-4DB2-BD59-A6C34878D82A}">
                    <a16:rowId xmlns:a16="http://schemas.microsoft.com/office/drawing/2014/main" val="10003"/>
                  </a:ext>
                </a:extLst>
              </a:tr>
              <a:tr h="370840">
                <a:tc>
                  <a:txBody>
                    <a:bodyPr/>
                    <a:lstStyle/>
                    <a:p>
                      <a:pPr algn="ctr">
                        <a:spcAft>
                          <a:spcPts val="0"/>
                        </a:spcAft>
                      </a:pPr>
                      <a:r>
                        <a:rPr lang="en-GB" sz="1400" b="1" dirty="0">
                          <a:latin typeface="Century Gothic" pitchFamily="34" charset="0"/>
                        </a:rPr>
                        <a:t>3D/ Textiles</a:t>
                      </a:r>
                      <a:endParaRPr lang="en-GB" sz="1400" b="1" dirty="0">
                        <a:latin typeface="Century Gothic" pitchFamily="34" charset="0"/>
                        <a:ea typeface="Times New Roman"/>
                        <a:cs typeface="Times New Roman"/>
                      </a:endParaRPr>
                    </a:p>
                  </a:txBody>
                  <a:tcPr marL="68580" marR="68580" marT="0" marB="0" anchor="ctr"/>
                </a:tc>
                <a:tc>
                  <a:txBody>
                    <a:bodyPr/>
                    <a:lstStyle/>
                    <a:p>
                      <a:pPr algn="ctr">
                        <a:spcAft>
                          <a:spcPts val="0"/>
                        </a:spcAft>
                      </a:pPr>
                      <a:r>
                        <a:rPr lang="en-GB" sz="1400" b="1" dirty="0">
                          <a:latin typeface="Century Gothic" pitchFamily="34" charset="0"/>
                        </a:rPr>
                        <a:t>Collage  </a:t>
                      </a:r>
                      <a:endParaRPr lang="en-GB" sz="1400" b="1" dirty="0">
                        <a:latin typeface="Century Gothic" pitchFamily="34" charset="0"/>
                        <a:ea typeface="Times New Roman"/>
                        <a:cs typeface="Times New Roman"/>
                      </a:endParaRPr>
                    </a:p>
                  </a:txBody>
                  <a:tcPr marL="68580" marR="68580" marT="0" marB="0" anchor="ctr"/>
                </a:tc>
                <a:tc>
                  <a:txBody>
                    <a:bodyPr/>
                    <a:lstStyle/>
                    <a:p>
                      <a:pPr algn="ctr">
                        <a:spcAft>
                          <a:spcPts val="0"/>
                        </a:spcAft>
                      </a:pPr>
                      <a:r>
                        <a:rPr lang="en-GB" sz="1400" b="1" dirty="0">
                          <a:latin typeface="Century Gothic" pitchFamily="34" charset="0"/>
                        </a:rPr>
                        <a:t>Use of IT</a:t>
                      </a:r>
                      <a:endParaRPr lang="en-GB" sz="1400" b="1" dirty="0">
                        <a:latin typeface="Century Gothic" pitchFamily="34" charset="0"/>
                        <a:ea typeface="Times New Roman"/>
                        <a:cs typeface="Times New Roman"/>
                      </a:endParaRPr>
                    </a:p>
                  </a:txBody>
                  <a:tcPr marL="68580" marR="68580" marT="0" marB="0" anchor="ctr"/>
                </a:tc>
                <a:tc>
                  <a:txBody>
                    <a:bodyPr/>
                    <a:lstStyle/>
                    <a:p>
                      <a:pPr algn="ctr">
                        <a:spcAft>
                          <a:spcPts val="0"/>
                        </a:spcAft>
                      </a:pPr>
                      <a:r>
                        <a:rPr lang="en-GB" sz="1400" b="1" dirty="0">
                          <a:latin typeface="Century Gothic" pitchFamily="34" charset="0"/>
                        </a:rPr>
                        <a:t>Knowledge</a:t>
                      </a:r>
                      <a:endParaRPr lang="en-GB" sz="1400" b="1" dirty="0">
                        <a:latin typeface="Century Gothic" pitchFamily="34" charset="0"/>
                        <a:ea typeface="Times New Roman"/>
                        <a:cs typeface="Times New Roman"/>
                      </a:endParaRPr>
                    </a:p>
                  </a:txBody>
                  <a:tcPr marL="68580" marR="68580" marT="0" marB="0" anchor="ctr"/>
                </a:tc>
                <a:extLst>
                  <a:ext uri="{0D108BD9-81ED-4DB2-BD59-A6C34878D82A}">
                    <a16:rowId xmlns:a16="http://schemas.microsoft.com/office/drawing/2014/main" val="10004"/>
                  </a:ext>
                </a:extLst>
              </a:tr>
              <a:tr h="370840">
                <a:tc>
                  <a:txBody>
                    <a:bodyPr/>
                    <a:lstStyle/>
                    <a:p>
                      <a:pPr marL="171450" lvl="0" indent="-171450">
                        <a:buFont typeface="Arial" pitchFamily="34" charset="0"/>
                        <a:buChar char="•"/>
                      </a:pPr>
                      <a:r>
                        <a:rPr kumimoji="0" lang="en-GB" sz="950" kern="1200" dirty="0">
                          <a:latin typeface="Century Gothic" pitchFamily="34" charset="0"/>
                        </a:rPr>
                        <a:t>Can they add onto their work to create texture and shape?</a:t>
                      </a:r>
                    </a:p>
                    <a:p>
                      <a:pPr marL="171450" lvl="0" indent="-171450">
                        <a:buFont typeface="Arial" pitchFamily="34" charset="0"/>
                        <a:buChar char="•"/>
                      </a:pPr>
                      <a:r>
                        <a:rPr kumimoji="0" lang="en-GB" sz="950" kern="1200" dirty="0">
                          <a:latin typeface="Century Gothic" pitchFamily="34" charset="0"/>
                        </a:rPr>
                        <a:t>Can they work with life size materials?</a:t>
                      </a:r>
                    </a:p>
                    <a:p>
                      <a:pPr marL="171450" indent="-171450">
                        <a:buFont typeface="Arial" pitchFamily="34" charset="0"/>
                        <a:buChar char="•"/>
                      </a:pPr>
                      <a:r>
                        <a:rPr kumimoji="0" lang="en-GB" sz="950" kern="1200" dirty="0">
                          <a:latin typeface="Century Gothic" pitchFamily="34" charset="0"/>
                        </a:rPr>
                        <a:t>Can they create pop-ups?</a:t>
                      </a:r>
                    </a:p>
                    <a:p>
                      <a:pPr marL="171450" lvl="0" indent="-171450">
                        <a:buFont typeface="Arial" pitchFamily="34" charset="0"/>
                        <a:buChar char="•"/>
                      </a:pPr>
                      <a:r>
                        <a:rPr kumimoji="0" lang="en-GB" sz="950" kern="1200" dirty="0">
                          <a:latin typeface="Century Gothic" pitchFamily="34" charset="0"/>
                        </a:rPr>
                        <a:t>Can they use more than one type of stitch?</a:t>
                      </a:r>
                    </a:p>
                    <a:p>
                      <a:pPr marL="171450" lvl="0" indent="-171450">
                        <a:buFont typeface="Arial" pitchFamily="34" charset="0"/>
                        <a:buChar char="•"/>
                      </a:pPr>
                      <a:r>
                        <a:rPr kumimoji="0" lang="en-GB" sz="950" kern="1200" dirty="0">
                          <a:latin typeface="Century Gothic" pitchFamily="34" charset="0"/>
                        </a:rPr>
                        <a:t>Can they join fabric together to form a quilt using padding?</a:t>
                      </a:r>
                    </a:p>
                    <a:p>
                      <a:pPr marL="171450" lvl="0" indent="-171450">
                        <a:buFont typeface="Arial" pitchFamily="34" charset="0"/>
                        <a:buChar char="•"/>
                      </a:pPr>
                      <a:r>
                        <a:rPr kumimoji="0" lang="en-GB" sz="950" kern="1200" dirty="0">
                          <a:latin typeface="Century Gothic" pitchFamily="34" charset="0"/>
                        </a:rPr>
                        <a:t>Can they use sewing to add detail to a piece of work? </a:t>
                      </a:r>
                    </a:p>
                    <a:p>
                      <a:pPr marL="171450" lvl="0" indent="-171450">
                        <a:buFont typeface="Arial" pitchFamily="34" charset="0"/>
                        <a:buChar char="•"/>
                      </a:pPr>
                      <a:r>
                        <a:rPr kumimoji="0" lang="en-GB" sz="950" kern="1200" dirty="0">
                          <a:latin typeface="Century Gothic" pitchFamily="34" charset="0"/>
                        </a:rPr>
                        <a:t>Can they add texture to a piece of work?</a:t>
                      </a:r>
                      <a:endParaRPr kumimoji="0" lang="en-GB" sz="950" kern="1200" dirty="0">
                        <a:solidFill>
                          <a:schemeClr val="dk1"/>
                        </a:solidFill>
                        <a:latin typeface="Century Gothic" pitchFamily="34" charset="0"/>
                        <a:ea typeface="+mn-ea"/>
                        <a:cs typeface="+mn-cs"/>
                      </a:endParaRPr>
                    </a:p>
                  </a:txBody>
                  <a:tcPr/>
                </a:tc>
                <a:tc>
                  <a:txBody>
                    <a:bodyPr/>
                    <a:lstStyle/>
                    <a:p>
                      <a:pPr marL="171450" lvl="0" indent="-171450">
                        <a:buFont typeface="Arial" pitchFamily="34" charset="0"/>
                        <a:buChar char="•"/>
                      </a:pPr>
                      <a:r>
                        <a:rPr kumimoji="0" lang="en-GB" sz="1050" kern="1200" dirty="0">
                          <a:latin typeface="Century Gothic" pitchFamily="34" charset="0"/>
                        </a:rPr>
                        <a:t>Can they cut very accurately?</a:t>
                      </a:r>
                    </a:p>
                    <a:p>
                      <a:pPr marL="171450" lvl="0" indent="-171450">
                        <a:buFont typeface="Arial" pitchFamily="34" charset="0"/>
                        <a:buChar char="•"/>
                      </a:pPr>
                      <a:r>
                        <a:rPr kumimoji="0" lang="en-GB" sz="1050" kern="1200" dirty="0">
                          <a:latin typeface="Century Gothic" pitchFamily="34" charset="0"/>
                        </a:rPr>
                        <a:t>Can they overlap materials?</a:t>
                      </a:r>
                    </a:p>
                    <a:p>
                      <a:pPr marL="171450" lvl="0" indent="-171450">
                        <a:buFont typeface="Arial" pitchFamily="34" charset="0"/>
                        <a:buChar char="•"/>
                      </a:pPr>
                      <a:r>
                        <a:rPr kumimoji="0" lang="en-GB" sz="1050" kern="1200" dirty="0">
                          <a:latin typeface="Century Gothic" pitchFamily="34" charset="0"/>
                        </a:rPr>
                        <a:t>Can they experiment using different colours?</a:t>
                      </a:r>
                    </a:p>
                    <a:p>
                      <a:pPr marL="171450" lvl="0" indent="-171450">
                        <a:buFont typeface="Arial" pitchFamily="34" charset="0"/>
                        <a:buChar char="•"/>
                      </a:pPr>
                      <a:r>
                        <a:rPr kumimoji="0" lang="en-GB" sz="1050" kern="1200" dirty="0">
                          <a:latin typeface="Century Gothic" pitchFamily="34" charset="0"/>
                        </a:rPr>
                        <a:t>Can they use mosaic?</a:t>
                      </a:r>
                    </a:p>
                    <a:p>
                      <a:pPr marL="171450" indent="-171450">
                        <a:buFont typeface="Arial" pitchFamily="34" charset="0"/>
                        <a:buChar char="•"/>
                      </a:pPr>
                      <a:r>
                        <a:rPr kumimoji="0" lang="en-GB" sz="1050" kern="1200" dirty="0">
                          <a:latin typeface="Century Gothic" pitchFamily="34" charset="0"/>
                        </a:rPr>
                        <a:t>Can they use montage? </a:t>
                      </a:r>
                      <a:endParaRPr lang="en-GB" sz="1050" dirty="0">
                        <a:latin typeface="Century Gothic" pitchFamily="34" charset="0"/>
                      </a:endParaRPr>
                    </a:p>
                  </a:txBody>
                  <a:tcPr/>
                </a:tc>
                <a:tc>
                  <a:txBody>
                    <a:bodyPr/>
                    <a:lstStyle/>
                    <a:p>
                      <a:pPr marL="171450" indent="-171450">
                        <a:buFont typeface="Arial" pitchFamily="34" charset="0"/>
                        <a:buChar char="•"/>
                      </a:pPr>
                      <a:r>
                        <a:rPr lang="en-US" sz="1000" kern="1200" dirty="0">
                          <a:effectLst/>
                          <a:latin typeface="Century Gothic" pitchFamily="34" charset="0"/>
                        </a:rPr>
                        <a:t>Can they use the printed</a:t>
                      </a:r>
                      <a:r>
                        <a:rPr lang="en-GB" sz="1000" kern="1200" baseline="0" dirty="0">
                          <a:effectLst/>
                          <a:latin typeface="Century Gothic" pitchFamily="34" charset="0"/>
                        </a:rPr>
                        <a:t> </a:t>
                      </a:r>
                      <a:r>
                        <a:rPr lang="en-US" sz="1000" kern="1200" dirty="0">
                          <a:effectLst/>
                          <a:latin typeface="Century Gothic" pitchFamily="34" charset="0"/>
                        </a:rPr>
                        <a:t>images they take with</a:t>
                      </a:r>
                      <a:r>
                        <a:rPr lang="en-GB" sz="1000" kern="1200" baseline="0" dirty="0">
                          <a:effectLst/>
                          <a:latin typeface="Century Gothic" pitchFamily="34" charset="0"/>
                        </a:rPr>
                        <a:t> </a:t>
                      </a:r>
                      <a:r>
                        <a:rPr lang="en-US" sz="1000" kern="1200" dirty="0">
                          <a:effectLst/>
                          <a:latin typeface="Century Gothic" pitchFamily="34" charset="0"/>
                        </a:rPr>
                        <a:t>a digital camera and</a:t>
                      </a:r>
                      <a:r>
                        <a:rPr lang="en-GB" sz="1000" kern="1200" baseline="0" dirty="0">
                          <a:effectLst/>
                          <a:latin typeface="Century Gothic" pitchFamily="34" charset="0"/>
                        </a:rPr>
                        <a:t> </a:t>
                      </a:r>
                      <a:r>
                        <a:rPr lang="en-US" sz="1000" kern="1200" dirty="0">
                          <a:effectLst/>
                          <a:latin typeface="Century Gothic" pitchFamily="34" charset="0"/>
                        </a:rPr>
                        <a:t>combine them with</a:t>
                      </a:r>
                      <a:r>
                        <a:rPr lang="en-GB" sz="1000" kern="1200" baseline="0" dirty="0">
                          <a:effectLst/>
                          <a:latin typeface="Century Gothic" pitchFamily="34" charset="0"/>
                        </a:rPr>
                        <a:t> </a:t>
                      </a:r>
                      <a:r>
                        <a:rPr lang="en-US" sz="1000" kern="1200" dirty="0">
                          <a:effectLst/>
                          <a:latin typeface="Century Gothic" pitchFamily="34" charset="0"/>
                        </a:rPr>
                        <a:t>other media to produce art work? </a:t>
                      </a:r>
                    </a:p>
                    <a:p>
                      <a:pPr marL="171450" indent="-171450">
                        <a:buFont typeface="Arial" pitchFamily="34" charset="0"/>
                        <a:buChar char="•"/>
                      </a:pPr>
                      <a:r>
                        <a:rPr kumimoji="0" lang="en-GB" sz="1000" kern="1200" dirty="0">
                          <a:latin typeface="Century Gothic" pitchFamily="34" charset="0"/>
                        </a:rPr>
                        <a:t>Can they use IT programs to create a piece of work that includes their own work and that of others (using web)?</a:t>
                      </a:r>
                    </a:p>
                    <a:p>
                      <a:pPr marL="171450" indent="-171450">
                        <a:buFont typeface="Arial" pitchFamily="34" charset="0"/>
                        <a:buChar char="•"/>
                      </a:pPr>
                      <a:r>
                        <a:rPr kumimoji="0" lang="en-GB" sz="1000" kern="1200" dirty="0">
                          <a:latin typeface="Century Gothic" pitchFamily="34" charset="0"/>
                        </a:rPr>
                        <a:t>Can they use the internet to research an artists or style of art?</a:t>
                      </a:r>
                      <a:endParaRPr lang="en-GB" sz="1000" dirty="0">
                        <a:latin typeface="Century Gothic" pitchFamily="34" charset="0"/>
                      </a:endParaRPr>
                    </a:p>
                  </a:txBody>
                  <a:tcPr/>
                </a:tc>
                <a:tc>
                  <a:txBody>
                    <a:bodyPr/>
                    <a:lstStyle/>
                    <a:p>
                      <a:pPr marL="171450" lvl="0" indent="-171450">
                        <a:buFont typeface="Arial" pitchFamily="34" charset="0"/>
                        <a:buChar char="•"/>
                      </a:pPr>
                      <a:r>
                        <a:rPr kumimoji="0" lang="en-GB" sz="1000" kern="1200" dirty="0">
                          <a:latin typeface="Century Gothic" pitchFamily="34" charset="0"/>
                        </a:rPr>
                        <a:t>Can they compare the work of different artists?</a:t>
                      </a:r>
                    </a:p>
                    <a:p>
                      <a:pPr marL="171450" lvl="0" indent="-171450">
                        <a:buFont typeface="Arial" pitchFamily="34" charset="0"/>
                        <a:buChar char="•"/>
                      </a:pPr>
                      <a:r>
                        <a:rPr kumimoji="0" lang="en-GB" sz="1000" kern="1200" dirty="0">
                          <a:latin typeface="Century Gothic" pitchFamily="34" charset="0"/>
                        </a:rPr>
                        <a:t>Can they explore work from other cultures?</a:t>
                      </a:r>
                    </a:p>
                    <a:p>
                      <a:pPr marL="171450" indent="-171450">
                        <a:buFont typeface="Arial" pitchFamily="34" charset="0"/>
                        <a:buChar char="•"/>
                      </a:pPr>
                      <a:r>
                        <a:rPr kumimoji="0" lang="en-GB" sz="1000" kern="1200" dirty="0">
                          <a:latin typeface="Century Gothic" pitchFamily="34" charset="0"/>
                        </a:rPr>
                        <a:t>Can they explore work from other periods of time?</a:t>
                      </a:r>
                    </a:p>
                    <a:p>
                      <a:pPr marL="171450" indent="-171450">
                        <a:buFont typeface="Arial" pitchFamily="34" charset="0"/>
                        <a:buChar char="•"/>
                      </a:pPr>
                      <a:r>
                        <a:rPr lang="en-US" sz="1000" kern="1200" dirty="0">
                          <a:effectLst/>
                          <a:latin typeface="Century Gothic" pitchFamily="34" charset="0"/>
                        </a:rPr>
                        <a:t>Are they beginning</a:t>
                      </a:r>
                      <a:r>
                        <a:rPr lang="en-GB" sz="1000" kern="1200" baseline="0" dirty="0">
                          <a:effectLst/>
                          <a:latin typeface="Century Gothic" pitchFamily="34" charset="0"/>
                        </a:rPr>
                        <a:t> </a:t>
                      </a:r>
                      <a:r>
                        <a:rPr lang="en-US" sz="1000" kern="1200" dirty="0">
                          <a:effectLst/>
                          <a:latin typeface="Century Gothic" pitchFamily="34" charset="0"/>
                        </a:rPr>
                        <a:t>to understand the</a:t>
                      </a:r>
                      <a:r>
                        <a:rPr lang="en-GB" sz="1000" kern="1200" baseline="0" dirty="0">
                          <a:effectLst/>
                          <a:latin typeface="Century Gothic" pitchFamily="34" charset="0"/>
                        </a:rPr>
                        <a:t> </a:t>
                      </a:r>
                      <a:r>
                        <a:rPr lang="en-US" sz="1000" kern="1200" dirty="0">
                          <a:effectLst/>
                          <a:latin typeface="Century Gothic" pitchFamily="34" charset="0"/>
                        </a:rPr>
                        <a:t>viewpoints of others</a:t>
                      </a:r>
                      <a:r>
                        <a:rPr lang="en-GB" sz="1000" kern="1200" baseline="0" dirty="0">
                          <a:effectLst/>
                          <a:latin typeface="Century Gothic" pitchFamily="34" charset="0"/>
                        </a:rPr>
                        <a:t> </a:t>
                      </a:r>
                      <a:r>
                        <a:rPr lang="en-US" sz="1000" kern="1200" dirty="0">
                          <a:effectLst/>
                          <a:latin typeface="Century Gothic" pitchFamily="34" charset="0"/>
                        </a:rPr>
                        <a:t>by looking at images</a:t>
                      </a:r>
                      <a:r>
                        <a:rPr lang="en-US" sz="1000" kern="1200" baseline="0" dirty="0">
                          <a:effectLst/>
                          <a:latin typeface="Century Gothic" pitchFamily="34" charset="0"/>
                        </a:rPr>
                        <a:t> of </a:t>
                      </a:r>
                      <a:r>
                        <a:rPr lang="en-GB" sz="1000" kern="1200" baseline="0" dirty="0">
                          <a:effectLst/>
                          <a:latin typeface="Century Gothic" pitchFamily="34" charset="0"/>
                        </a:rPr>
                        <a:t>p</a:t>
                      </a:r>
                      <a:r>
                        <a:rPr lang="en-US" sz="1000" kern="1200" dirty="0">
                          <a:effectLst/>
                          <a:latin typeface="Century Gothic" pitchFamily="34" charset="0"/>
                        </a:rPr>
                        <a:t>eople</a:t>
                      </a:r>
                      <a:r>
                        <a:rPr lang="en-US" sz="1000" kern="1200" baseline="0" dirty="0">
                          <a:effectLst/>
                          <a:latin typeface="Century Gothic" pitchFamily="34" charset="0"/>
                        </a:rPr>
                        <a:t> and </a:t>
                      </a:r>
                      <a:r>
                        <a:rPr lang="en-US" sz="1000" kern="1200" dirty="0">
                          <a:effectLst/>
                          <a:latin typeface="Century Gothic" pitchFamily="34" charset="0"/>
                        </a:rPr>
                        <a:t>understand how they are feeling and what the artist is trying to express in their work?</a:t>
                      </a:r>
                      <a:endParaRPr lang="en-GB" sz="1000" kern="1200" dirty="0">
                        <a:solidFill>
                          <a:schemeClr val="dk1"/>
                        </a:solidFill>
                        <a:effectLst/>
                        <a:latin typeface="Century Gothic" pitchFamily="34" charset="0"/>
                        <a:ea typeface="+mn-ea"/>
                        <a:cs typeface="+mn-cs"/>
                      </a:endParaRPr>
                    </a:p>
                  </a:txBody>
                  <a:tcPr/>
                </a:tc>
                <a:extLst>
                  <a:ext uri="{0D108BD9-81ED-4DB2-BD59-A6C34878D82A}">
                    <a16:rowId xmlns:a16="http://schemas.microsoft.com/office/drawing/2014/main" val="10005"/>
                  </a:ext>
                </a:extLst>
              </a:tr>
            </a:tbl>
          </a:graphicData>
        </a:graphic>
      </p:graphicFrame>
      <p:sp>
        <p:nvSpPr>
          <p:cNvPr id="2" name="Footer Placeholder 1">
            <a:extLst>
              <a:ext uri="{FF2B5EF4-FFF2-40B4-BE49-F238E27FC236}">
                <a16:creationId xmlns:a16="http://schemas.microsoft.com/office/drawing/2014/main" id="{B6DD1549-6D68-4CC6-9F15-CD2C439AE81F}"/>
              </a:ext>
            </a:extLst>
          </p:cNvPr>
          <p:cNvSpPr>
            <a:spLocks noGrp="1"/>
          </p:cNvSpPr>
          <p:nvPr>
            <p:ph type="ftr" sz="quarter" idx="11"/>
          </p:nvPr>
        </p:nvSpPr>
        <p:spPr/>
        <p:txBody>
          <a:bodyPr/>
          <a:lstStyle/>
          <a:p>
            <a:r>
              <a:rPr lang="en-GB" smtClean="0"/>
              <a:t>(c) Focus Education (UK) Ltd</a:t>
            </a:r>
            <a:endParaRPr lang="en-GB" dirty="0"/>
          </a:p>
        </p:txBody>
      </p:sp>
    </p:spTree>
    <p:extLst>
      <p:ext uri="{BB962C8B-B14F-4D97-AF65-F5344CB8AC3E}">
        <p14:creationId xmlns:p14="http://schemas.microsoft.com/office/powerpoint/2010/main" val="2751990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D84A48CB-5B8B-4849-AB81-383B4B0364BB}" type="slidenum">
              <a:rPr lang="en-GB"/>
              <a:pPr>
                <a:defRPr/>
              </a:pPr>
              <a:t>7</a:t>
            </a:fld>
            <a:endParaRPr lang="en-GB" dirty="0"/>
          </a:p>
        </p:txBody>
      </p:sp>
      <p:graphicFrame>
        <p:nvGraphicFramePr>
          <p:cNvPr id="6" name="Content Placeholder 5"/>
          <p:cNvGraphicFramePr>
            <a:graphicFrameLocks noGrp="1"/>
          </p:cNvGraphicFramePr>
          <p:nvPr>
            <p:ph sz="quarter" idx="1"/>
          </p:nvPr>
        </p:nvGraphicFramePr>
        <p:xfrm>
          <a:off x="251520" y="518256"/>
          <a:ext cx="8640960" cy="5821488"/>
        </p:xfrm>
        <a:graphic>
          <a:graphicData uri="http://schemas.openxmlformats.org/drawingml/2006/table">
            <a:tbl>
              <a:tblPr firstRow="1" bandRow="1">
                <a:tableStyleId>{5C22544A-7EE6-4342-B048-85BDC9FD1C3A}</a:tableStyleId>
              </a:tblPr>
              <a:tblGrid>
                <a:gridCol w="2160240">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gridCol w="2160240">
                  <a:extLst>
                    <a:ext uri="{9D8B030D-6E8A-4147-A177-3AD203B41FA5}">
                      <a16:colId xmlns:a16="http://schemas.microsoft.com/office/drawing/2014/main" val="20002"/>
                    </a:ext>
                  </a:extLst>
                </a:gridCol>
                <a:gridCol w="2160240">
                  <a:extLst>
                    <a:ext uri="{9D8B030D-6E8A-4147-A177-3AD203B41FA5}">
                      <a16:colId xmlns:a16="http://schemas.microsoft.com/office/drawing/2014/main" val="20003"/>
                    </a:ext>
                  </a:extLst>
                </a:gridCol>
              </a:tblGrid>
              <a:tr h="370790">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a:solidFill>
                            <a:schemeClr val="bg1"/>
                          </a:solidFill>
                          <a:latin typeface="Century Gothic" pitchFamily="34" charset="0"/>
                        </a:rPr>
                        <a:t>Knowledge, Skills and Understanding breakdown for</a:t>
                      </a:r>
                      <a:r>
                        <a:rPr lang="en-GB" sz="1800" baseline="0" dirty="0">
                          <a:solidFill>
                            <a:schemeClr val="bg1"/>
                          </a:solidFill>
                          <a:latin typeface="Century Gothic" pitchFamily="34" charset="0"/>
                        </a:rPr>
                        <a:t> </a:t>
                      </a:r>
                    </a:p>
                    <a:p>
                      <a:pPr algn="ctr"/>
                      <a:r>
                        <a:rPr lang="en-GB" sz="1800" dirty="0">
                          <a:solidFill>
                            <a:schemeClr val="bg1"/>
                          </a:solidFill>
                          <a:latin typeface="Century Gothic" pitchFamily="34" charset="0"/>
                        </a:rPr>
                        <a:t>Art</a:t>
                      </a:r>
                      <a:endParaRPr lang="en-GB" sz="1800" b="1" dirty="0">
                        <a:solidFill>
                          <a:schemeClr val="bg1"/>
                        </a:solidFill>
                        <a:latin typeface="Century Gothic" pitchFamily="34" charset="0"/>
                      </a:endParaRPr>
                    </a:p>
                  </a:txBody>
                  <a:tcPr marT="45713" marB="45713"/>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370790">
                <a:tc gridSpan="4">
                  <a:txBody>
                    <a:bodyPr/>
                    <a:lstStyle/>
                    <a:p>
                      <a:pPr algn="ctr"/>
                      <a:r>
                        <a:rPr lang="en-GB" sz="1800" b="1" dirty="0">
                          <a:latin typeface="Century Gothic" pitchFamily="34" charset="0"/>
                        </a:rPr>
                        <a:t>Year 4</a:t>
                      </a:r>
                      <a:endParaRPr lang="en-GB" sz="1800" b="1" dirty="0">
                        <a:solidFill>
                          <a:schemeClr val="tx1"/>
                        </a:solidFill>
                        <a:latin typeface="Century Gothic" pitchFamily="34" charset="0"/>
                      </a:endParaRPr>
                    </a:p>
                  </a:txBody>
                  <a:tcPr marT="45713" marB="45713" anchor="ctr"/>
                </a:tc>
                <a:tc hMerge="1">
                  <a:txBody>
                    <a:bodyPr/>
                    <a:lstStyle/>
                    <a:p>
                      <a:endParaRPr lang="en-GB"/>
                    </a:p>
                  </a:txBody>
                  <a:tcPr/>
                </a:tc>
                <a:tc hMerge="1">
                  <a:txBody>
                    <a:bodyPr/>
                    <a:lstStyle/>
                    <a:p>
                      <a:endParaRPr lang="en-GB"/>
                    </a:p>
                  </a:txBody>
                  <a:tcPr/>
                </a:tc>
                <a:tc hMerge="1">
                  <a:txBody>
                    <a:bodyPr/>
                    <a:lstStyle/>
                    <a:p>
                      <a:endParaRPr lang="en-GB" dirty="0"/>
                    </a:p>
                  </a:txBody>
                  <a:tcPr/>
                </a:tc>
                <a:extLst>
                  <a:ext uri="{0D108BD9-81ED-4DB2-BD59-A6C34878D82A}">
                    <a16:rowId xmlns:a16="http://schemas.microsoft.com/office/drawing/2014/main" val="10001"/>
                  </a:ext>
                </a:extLst>
              </a:tr>
              <a:tr h="370790">
                <a:tc>
                  <a:txBody>
                    <a:bodyPr/>
                    <a:lstStyle/>
                    <a:p>
                      <a:pPr algn="ctr">
                        <a:spcAft>
                          <a:spcPts val="0"/>
                        </a:spcAft>
                      </a:pPr>
                      <a:r>
                        <a:rPr lang="en-GB" sz="1400" b="1" dirty="0">
                          <a:latin typeface="Century Gothic" pitchFamily="34" charset="0"/>
                        </a:rPr>
                        <a:t>Drawing </a:t>
                      </a:r>
                      <a:endParaRPr lang="en-GB" sz="1400" b="1" dirty="0">
                        <a:latin typeface="Century Gothic" pitchFamily="34" charset="0"/>
                        <a:ea typeface="Times New Roman"/>
                        <a:cs typeface="Times New Roman"/>
                      </a:endParaRPr>
                    </a:p>
                  </a:txBody>
                  <a:tcPr marL="68580" marR="68580" marT="0" marB="0" anchor="ctr"/>
                </a:tc>
                <a:tc>
                  <a:txBody>
                    <a:bodyPr/>
                    <a:lstStyle/>
                    <a:p>
                      <a:pPr algn="ctr">
                        <a:spcAft>
                          <a:spcPts val="0"/>
                        </a:spcAft>
                      </a:pPr>
                      <a:r>
                        <a:rPr lang="en-GB" sz="1400" b="1" dirty="0">
                          <a:latin typeface="Century Gothic" pitchFamily="34" charset="0"/>
                        </a:rPr>
                        <a:t>Painting</a:t>
                      </a:r>
                      <a:endParaRPr lang="en-GB" sz="1400" b="1" dirty="0">
                        <a:latin typeface="Century Gothic" pitchFamily="34" charset="0"/>
                        <a:ea typeface="Times New Roman"/>
                        <a:cs typeface="Times New Roman"/>
                      </a:endParaRPr>
                    </a:p>
                  </a:txBody>
                  <a:tcPr marL="68580" marR="68580" marT="0" marB="0" anchor="ctr"/>
                </a:tc>
                <a:tc>
                  <a:txBody>
                    <a:bodyPr/>
                    <a:lstStyle/>
                    <a:p>
                      <a:pPr algn="ctr">
                        <a:spcAft>
                          <a:spcPts val="0"/>
                        </a:spcAft>
                      </a:pPr>
                      <a:r>
                        <a:rPr lang="en-GB" sz="1400" b="1" dirty="0">
                          <a:latin typeface="Century Gothic" pitchFamily="34" charset="0"/>
                        </a:rPr>
                        <a:t>Printing</a:t>
                      </a:r>
                      <a:endParaRPr lang="en-GB" sz="1400" b="1" dirty="0">
                        <a:latin typeface="Century Gothic" pitchFamily="34" charset="0"/>
                        <a:ea typeface="Times New Roman"/>
                        <a:cs typeface="Times New Roman"/>
                      </a:endParaRPr>
                    </a:p>
                  </a:txBody>
                  <a:tcPr marL="68580" marR="68580" marT="0" marB="0" anchor="ctr"/>
                </a:tc>
                <a:tc>
                  <a:txBody>
                    <a:bodyPr/>
                    <a:lstStyle/>
                    <a:p>
                      <a:pPr algn="ctr">
                        <a:spcAft>
                          <a:spcPts val="0"/>
                        </a:spcAft>
                      </a:pPr>
                      <a:r>
                        <a:rPr lang="en-GB" sz="1400" b="1" dirty="0">
                          <a:latin typeface="Century Gothic" pitchFamily="34" charset="0"/>
                        </a:rPr>
                        <a:t>Sketch books</a:t>
                      </a:r>
                      <a:endParaRPr lang="en-GB" sz="1400" b="1" dirty="0">
                        <a:latin typeface="Century Gothic" pitchFamily="34" charset="0"/>
                        <a:ea typeface="Times New Roman"/>
                        <a:cs typeface="Times New Roman"/>
                      </a:endParaRPr>
                    </a:p>
                  </a:txBody>
                  <a:tcPr marL="68580" marR="68580" marT="0" marB="0" anchor="ctr"/>
                </a:tc>
                <a:extLst>
                  <a:ext uri="{0D108BD9-81ED-4DB2-BD59-A6C34878D82A}">
                    <a16:rowId xmlns:a16="http://schemas.microsoft.com/office/drawing/2014/main" val="10002"/>
                  </a:ext>
                </a:extLst>
              </a:tr>
              <a:tr h="2224957">
                <a:tc>
                  <a:txBody>
                    <a:bodyPr/>
                    <a:lstStyle/>
                    <a:p>
                      <a:pPr marL="171450" lvl="0" indent="-171450">
                        <a:buFont typeface="Arial" pitchFamily="34" charset="0"/>
                        <a:buChar char="•"/>
                      </a:pPr>
                      <a:r>
                        <a:rPr kumimoji="0" lang="en-GB" sz="1000" kern="1200" dirty="0">
                          <a:latin typeface="Century Gothic" pitchFamily="34" charset="0"/>
                        </a:rPr>
                        <a:t>Can they begin to show facial expressions and body language in their sketches?</a:t>
                      </a:r>
                    </a:p>
                    <a:p>
                      <a:pPr marL="171450" lvl="0" indent="-171450">
                        <a:buFont typeface="Arial" pitchFamily="34" charset="0"/>
                        <a:buChar char="•"/>
                      </a:pPr>
                      <a:r>
                        <a:rPr kumimoji="0" lang="en-GB" sz="1000" kern="1200" dirty="0">
                          <a:latin typeface="Century Gothic" pitchFamily="34" charset="0"/>
                        </a:rPr>
                        <a:t>Can they identify and draw simple objects, and use marks and lines to produce texture?</a:t>
                      </a:r>
                    </a:p>
                    <a:p>
                      <a:pPr marL="171450" lvl="0" indent="-171450">
                        <a:buFont typeface="Arial" pitchFamily="34" charset="0"/>
                        <a:buChar char="•"/>
                      </a:pPr>
                      <a:r>
                        <a:rPr kumimoji="0" lang="en-GB" sz="1000" kern="1200" dirty="0">
                          <a:latin typeface="Century Gothic" pitchFamily="34" charset="0"/>
                        </a:rPr>
                        <a:t>Can they organise line, tone, shape and colour to represent figures and forms in movement?</a:t>
                      </a:r>
                    </a:p>
                    <a:p>
                      <a:pPr marL="171450" lvl="0" indent="-171450">
                        <a:buFont typeface="Arial" pitchFamily="34" charset="0"/>
                        <a:buChar char="•"/>
                      </a:pPr>
                      <a:r>
                        <a:rPr kumimoji="0" lang="en-GB" sz="1000" kern="1200" dirty="0">
                          <a:latin typeface="Century Gothic" pitchFamily="34" charset="0"/>
                        </a:rPr>
                        <a:t>Can they show reflections?</a:t>
                      </a:r>
                    </a:p>
                    <a:p>
                      <a:pPr marL="171450" indent="-171450">
                        <a:buFont typeface="Arial" pitchFamily="34" charset="0"/>
                        <a:buChar char="•"/>
                      </a:pPr>
                      <a:r>
                        <a:rPr kumimoji="0" lang="en-GB" sz="1000" kern="1200" dirty="0">
                          <a:latin typeface="Century Gothic" pitchFamily="34" charset="0"/>
                        </a:rPr>
                        <a:t>Can they explain why they have chosen specific materials to draw with?</a:t>
                      </a:r>
                      <a:endParaRPr lang="en-GB" sz="1000" dirty="0">
                        <a:latin typeface="Century Gothic" pitchFamily="34" charset="0"/>
                      </a:endParaRPr>
                    </a:p>
                  </a:txBody>
                  <a:tcPr marT="45713" marB="45713"/>
                </a:tc>
                <a:tc>
                  <a:txBody>
                    <a:bodyPr/>
                    <a:lstStyle/>
                    <a:p>
                      <a:pPr marL="171450" lvl="0" indent="-171450">
                        <a:buFont typeface="Arial" pitchFamily="34" charset="0"/>
                        <a:buChar char="•"/>
                      </a:pPr>
                      <a:r>
                        <a:rPr kumimoji="0" lang="en-GB" sz="1050" kern="1200" dirty="0">
                          <a:latin typeface="Century Gothic" pitchFamily="34" charset="0"/>
                        </a:rPr>
                        <a:t>Can they create all the colours they need?</a:t>
                      </a:r>
                    </a:p>
                    <a:p>
                      <a:pPr marL="171450" indent="-171450">
                        <a:buFont typeface="Arial" pitchFamily="34" charset="0"/>
                        <a:buChar char="•"/>
                      </a:pPr>
                      <a:r>
                        <a:rPr kumimoji="0" lang="en-GB" sz="1050" kern="1200" dirty="0">
                          <a:latin typeface="Century Gothic" pitchFamily="34" charset="0"/>
                        </a:rPr>
                        <a:t>Can they create mood in their paintings? </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050" kern="1200" dirty="0">
                          <a:latin typeface="Century Gothic" pitchFamily="34" charset="0"/>
                        </a:rPr>
                        <a:t>Do they successfully use shading to create mood and feeling?</a:t>
                      </a:r>
                    </a:p>
                    <a:p>
                      <a:pPr marL="0" indent="0">
                        <a:buFont typeface="Arial" pitchFamily="34" charset="0"/>
                        <a:buNone/>
                      </a:pPr>
                      <a:endParaRPr lang="en-GB" sz="1050" dirty="0">
                        <a:latin typeface="Century Gothic" pitchFamily="34" charset="0"/>
                      </a:endParaRPr>
                    </a:p>
                  </a:txBody>
                  <a:tcPr marT="45713" marB="45713"/>
                </a:tc>
                <a:tc>
                  <a:txBody>
                    <a:bodyPr/>
                    <a:lstStyle/>
                    <a:p>
                      <a:pPr marL="171450" lvl="0" indent="-171450">
                        <a:buFont typeface="Arial" pitchFamily="34" charset="0"/>
                        <a:buChar char="•"/>
                      </a:pPr>
                      <a:r>
                        <a:rPr kumimoji="0" lang="en-GB" sz="1050" kern="1200" dirty="0">
                          <a:latin typeface="Century Gothic" pitchFamily="34" charset="0"/>
                        </a:rPr>
                        <a:t>Can they print using at</a:t>
                      </a:r>
                      <a:r>
                        <a:rPr kumimoji="0" lang="en-GB" sz="1050" kern="1200" baseline="0" dirty="0">
                          <a:latin typeface="Century Gothic" pitchFamily="34" charset="0"/>
                        </a:rPr>
                        <a:t> least four</a:t>
                      </a:r>
                      <a:r>
                        <a:rPr kumimoji="0" lang="en-GB" sz="1050" kern="1200" dirty="0">
                          <a:latin typeface="Century Gothic" pitchFamily="34" charset="0"/>
                        </a:rPr>
                        <a:t> colours?</a:t>
                      </a:r>
                    </a:p>
                    <a:p>
                      <a:pPr marL="171450" lvl="0" indent="-171450">
                        <a:buFont typeface="Arial" pitchFamily="34" charset="0"/>
                        <a:buChar char="•"/>
                      </a:pPr>
                      <a:r>
                        <a:rPr kumimoji="0" lang="en-GB" sz="1050" kern="1200" dirty="0">
                          <a:latin typeface="Century Gothic" pitchFamily="34" charset="0"/>
                        </a:rPr>
                        <a:t>Can they create an accurate print design?</a:t>
                      </a:r>
                    </a:p>
                    <a:p>
                      <a:pPr marL="171450" indent="-171450">
                        <a:buFont typeface="Arial" pitchFamily="34" charset="0"/>
                        <a:buChar char="•"/>
                      </a:pPr>
                      <a:r>
                        <a:rPr kumimoji="0" lang="en-GB" sz="1050" kern="1200" dirty="0">
                          <a:latin typeface="Century Gothic" pitchFamily="34" charset="0"/>
                        </a:rPr>
                        <a:t>Can they print onto different materials? </a:t>
                      </a:r>
                      <a:endParaRPr lang="en-GB" sz="1050" dirty="0">
                        <a:latin typeface="Century Gothic" pitchFamily="34" charset="0"/>
                      </a:endParaRPr>
                    </a:p>
                  </a:txBody>
                  <a:tcPr marT="45713" marB="45713"/>
                </a:tc>
                <a:tc>
                  <a:txBody>
                    <a:bodyPr/>
                    <a:lstStyle/>
                    <a:p>
                      <a:pPr marL="171450" lvl="0" indent="-171450">
                        <a:buFont typeface="Arial" pitchFamily="34" charset="0"/>
                        <a:buChar char="•"/>
                      </a:pPr>
                      <a:r>
                        <a:rPr kumimoji="0" lang="en-GB" sz="1000" kern="1200" dirty="0">
                          <a:latin typeface="Century Gothic" pitchFamily="34" charset="0"/>
                        </a:rPr>
                        <a:t>Can they use their sketch books to express their feelings about various subjects and outline likes and dislikes?</a:t>
                      </a:r>
                    </a:p>
                    <a:p>
                      <a:pPr marL="171450" lvl="0" indent="-171450">
                        <a:buFont typeface="Arial" pitchFamily="34" charset="0"/>
                        <a:buChar char="•"/>
                      </a:pPr>
                      <a:r>
                        <a:rPr kumimoji="0" lang="en-GB" sz="1000" kern="1200" dirty="0">
                          <a:latin typeface="Century Gothic" pitchFamily="34" charset="0"/>
                        </a:rPr>
                        <a:t>Can they produce a montage all about themselves?</a:t>
                      </a:r>
                    </a:p>
                    <a:p>
                      <a:pPr marL="171450" lvl="0" indent="-171450">
                        <a:buFont typeface="Arial" pitchFamily="34" charset="0"/>
                        <a:buChar char="•"/>
                      </a:pPr>
                      <a:r>
                        <a:rPr kumimoji="0" lang="en-GB" sz="1000" kern="1200" dirty="0">
                          <a:latin typeface="Century Gothic" pitchFamily="34" charset="0"/>
                        </a:rPr>
                        <a:t>Do they use their sketch books to adapt and improve their original ideas?</a:t>
                      </a:r>
                    </a:p>
                    <a:p>
                      <a:pPr marL="171450" lvl="0" indent="-171450">
                        <a:buFont typeface="Arial" pitchFamily="34" charset="0"/>
                        <a:buChar char="•"/>
                      </a:pPr>
                      <a:r>
                        <a:rPr kumimoji="0" lang="en-GB" sz="1000" kern="1200" dirty="0">
                          <a:latin typeface="Century Gothic" pitchFamily="34" charset="0"/>
                        </a:rPr>
                        <a:t>Do they keep notes about the purpose of their work in their sketch books?</a:t>
                      </a:r>
                      <a:endParaRPr kumimoji="0" lang="en-GB" sz="1000" kern="1200" dirty="0">
                        <a:solidFill>
                          <a:schemeClr val="dk1"/>
                        </a:solidFill>
                        <a:latin typeface="Century Gothic" pitchFamily="34" charset="0"/>
                        <a:ea typeface="+mn-ea"/>
                        <a:cs typeface="+mn-cs"/>
                      </a:endParaRPr>
                    </a:p>
                  </a:txBody>
                  <a:tcPr marT="45713" marB="45713"/>
                </a:tc>
                <a:extLst>
                  <a:ext uri="{0D108BD9-81ED-4DB2-BD59-A6C34878D82A}">
                    <a16:rowId xmlns:a16="http://schemas.microsoft.com/office/drawing/2014/main" val="10003"/>
                  </a:ext>
                </a:extLst>
              </a:tr>
              <a:tr h="370790">
                <a:tc>
                  <a:txBody>
                    <a:bodyPr/>
                    <a:lstStyle/>
                    <a:p>
                      <a:pPr algn="ctr">
                        <a:spcAft>
                          <a:spcPts val="0"/>
                        </a:spcAft>
                      </a:pPr>
                      <a:r>
                        <a:rPr lang="en-GB" sz="1400" b="1" dirty="0">
                          <a:latin typeface="Century Gothic" pitchFamily="34" charset="0"/>
                        </a:rPr>
                        <a:t>3D/ Textiles</a:t>
                      </a:r>
                      <a:endParaRPr lang="en-GB" sz="1400" b="1" dirty="0">
                        <a:latin typeface="Century Gothic" pitchFamily="34" charset="0"/>
                        <a:ea typeface="Times New Roman"/>
                        <a:cs typeface="Times New Roman"/>
                      </a:endParaRPr>
                    </a:p>
                  </a:txBody>
                  <a:tcPr marL="68580" marR="68580" marT="0" marB="0" anchor="ctr"/>
                </a:tc>
                <a:tc>
                  <a:txBody>
                    <a:bodyPr/>
                    <a:lstStyle/>
                    <a:p>
                      <a:pPr algn="ctr">
                        <a:spcAft>
                          <a:spcPts val="0"/>
                        </a:spcAft>
                      </a:pPr>
                      <a:r>
                        <a:rPr lang="en-GB" sz="1400" b="1" dirty="0">
                          <a:latin typeface="Century Gothic" pitchFamily="34" charset="0"/>
                        </a:rPr>
                        <a:t>Collage  </a:t>
                      </a:r>
                      <a:endParaRPr lang="en-GB" sz="1400" b="1" dirty="0">
                        <a:latin typeface="Century Gothic" pitchFamily="34" charset="0"/>
                        <a:ea typeface="Times New Roman"/>
                        <a:cs typeface="Times New Roman"/>
                      </a:endParaRPr>
                    </a:p>
                  </a:txBody>
                  <a:tcPr marL="68580" marR="68580" marT="0" marB="0" anchor="ctr"/>
                </a:tc>
                <a:tc>
                  <a:txBody>
                    <a:bodyPr/>
                    <a:lstStyle/>
                    <a:p>
                      <a:pPr algn="ctr">
                        <a:spcAft>
                          <a:spcPts val="0"/>
                        </a:spcAft>
                      </a:pPr>
                      <a:r>
                        <a:rPr lang="en-GB" sz="1400" b="1" dirty="0">
                          <a:latin typeface="Century Gothic" pitchFamily="34" charset="0"/>
                        </a:rPr>
                        <a:t>Use of IT</a:t>
                      </a:r>
                      <a:endParaRPr lang="en-GB" sz="1400" b="1" dirty="0">
                        <a:latin typeface="Century Gothic" pitchFamily="34" charset="0"/>
                        <a:ea typeface="Times New Roman"/>
                        <a:cs typeface="Times New Roman"/>
                      </a:endParaRPr>
                    </a:p>
                  </a:txBody>
                  <a:tcPr marL="68580" marR="68580" marT="0" marB="0" anchor="ctr"/>
                </a:tc>
                <a:tc>
                  <a:txBody>
                    <a:bodyPr/>
                    <a:lstStyle/>
                    <a:p>
                      <a:pPr algn="ctr">
                        <a:spcAft>
                          <a:spcPts val="0"/>
                        </a:spcAft>
                      </a:pPr>
                      <a:r>
                        <a:rPr lang="en-GB" sz="1400" b="1" dirty="0">
                          <a:latin typeface="Century Gothic" pitchFamily="34" charset="0"/>
                        </a:rPr>
                        <a:t>Knowledge</a:t>
                      </a:r>
                      <a:endParaRPr lang="en-GB" sz="1400" b="1" dirty="0">
                        <a:latin typeface="Century Gothic" pitchFamily="34" charset="0"/>
                        <a:ea typeface="Times New Roman"/>
                        <a:cs typeface="Times New Roman"/>
                      </a:endParaRPr>
                    </a:p>
                  </a:txBody>
                  <a:tcPr marL="68580" marR="68580" marT="0" marB="0" anchor="ctr"/>
                </a:tc>
                <a:extLst>
                  <a:ext uri="{0D108BD9-81ED-4DB2-BD59-A6C34878D82A}">
                    <a16:rowId xmlns:a16="http://schemas.microsoft.com/office/drawing/2014/main" val="10004"/>
                  </a:ext>
                </a:extLst>
              </a:tr>
              <a:tr h="1554419">
                <a:tc>
                  <a:txBody>
                    <a:bodyPr/>
                    <a:lstStyle/>
                    <a:p>
                      <a:pPr marL="171450" lvl="0" indent="-171450">
                        <a:buFont typeface="Arial" pitchFamily="34" charset="0"/>
                        <a:buChar char="•"/>
                      </a:pPr>
                      <a:r>
                        <a:rPr kumimoji="0" lang="en-GB" sz="1000" kern="1200" dirty="0">
                          <a:latin typeface="Century Gothic" pitchFamily="34" charset="0"/>
                        </a:rPr>
                        <a:t>Do they experiment with and combine materials and processes to design and make 3D form?</a:t>
                      </a:r>
                    </a:p>
                    <a:p>
                      <a:pPr marL="171450" indent="-171450">
                        <a:buFont typeface="Arial" pitchFamily="34" charset="0"/>
                        <a:buChar char="•"/>
                      </a:pPr>
                      <a:r>
                        <a:rPr kumimoji="0" lang="en-GB" sz="1000" kern="1200" dirty="0">
                          <a:latin typeface="Century Gothic" pitchFamily="34" charset="0"/>
                        </a:rPr>
                        <a:t>Can they begin to sculpt clay and other mouldable materials?</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000" kern="1200" dirty="0">
                          <a:latin typeface="Century Gothic" pitchFamily="34" charset="0"/>
                        </a:rPr>
                        <a:t>Can they use early textile and sewing skills as part of a project?</a:t>
                      </a:r>
                      <a:endParaRPr kumimoji="0" lang="en-GB" sz="1000" kern="1200" dirty="0">
                        <a:solidFill>
                          <a:schemeClr val="dk1"/>
                        </a:solidFill>
                        <a:latin typeface="Century Gothic" pitchFamily="34" charset="0"/>
                        <a:ea typeface="+mn-ea"/>
                        <a:cs typeface="+mn-cs"/>
                      </a:endParaRPr>
                    </a:p>
                  </a:txBody>
                  <a:tcPr marT="45713" marB="45713"/>
                </a:tc>
                <a:tc>
                  <a:txBody>
                    <a:bodyPr/>
                    <a:lstStyle/>
                    <a:p>
                      <a:pPr marL="171450" lvl="0" indent="-171450">
                        <a:buFont typeface="Arial" pitchFamily="34" charset="0"/>
                        <a:buChar char="•"/>
                      </a:pPr>
                      <a:r>
                        <a:rPr kumimoji="0" lang="en-GB" sz="1050" kern="1200" dirty="0">
                          <a:latin typeface="Century Gothic" pitchFamily="34" charset="0"/>
                        </a:rPr>
                        <a:t>Can they use ceramic mosaic to produce a piece of art? </a:t>
                      </a:r>
                    </a:p>
                    <a:p>
                      <a:pPr marL="171450" lvl="0" indent="-171450">
                        <a:buFont typeface="Arial" pitchFamily="34" charset="0"/>
                        <a:buChar char="•"/>
                      </a:pPr>
                      <a:r>
                        <a:rPr kumimoji="0" lang="en-GB" sz="1050" kern="1200" dirty="0">
                          <a:latin typeface="Century Gothic" pitchFamily="34" charset="0"/>
                        </a:rPr>
                        <a:t>Can they combine visual and tactile qualities?</a:t>
                      </a:r>
                      <a:endParaRPr kumimoji="0" lang="en-GB" sz="1050" kern="1200" dirty="0">
                        <a:solidFill>
                          <a:schemeClr val="dk1"/>
                        </a:solidFill>
                        <a:latin typeface="Century Gothic" pitchFamily="34" charset="0"/>
                        <a:ea typeface="+mn-ea"/>
                        <a:cs typeface="+mn-cs"/>
                      </a:endParaRPr>
                    </a:p>
                  </a:txBody>
                  <a:tcPr marT="45713" marB="45713"/>
                </a:tc>
                <a:tc>
                  <a:txBody>
                    <a:bodyPr/>
                    <a:lstStyle/>
                    <a:p>
                      <a:pPr marL="171450" lvl="0" indent="-171450">
                        <a:buFont typeface="Arial" pitchFamily="34" charset="0"/>
                        <a:buChar char="•"/>
                      </a:pPr>
                      <a:r>
                        <a:rPr kumimoji="0" lang="en-GB" sz="1050" kern="1200" dirty="0">
                          <a:latin typeface="Century Gothic" pitchFamily="34" charset="0"/>
                        </a:rPr>
                        <a:t>Can they present a collection of their work on a slide show?</a:t>
                      </a:r>
                    </a:p>
                    <a:p>
                      <a:pPr marL="171450" lvl="0" indent="-171450">
                        <a:buFont typeface="Arial" pitchFamily="34" charset="0"/>
                        <a:buChar char="•"/>
                      </a:pPr>
                      <a:r>
                        <a:rPr kumimoji="0" lang="en-GB" sz="1050" kern="1200" dirty="0">
                          <a:latin typeface="Century Gothic" pitchFamily="34" charset="0"/>
                        </a:rPr>
                        <a:t>Can they create a piece of art work which includes the integration of digital images they have taken?</a:t>
                      </a:r>
                    </a:p>
                    <a:p>
                      <a:pPr marL="171450" indent="-171450">
                        <a:buFont typeface="Arial" pitchFamily="34" charset="0"/>
                        <a:buChar char="•"/>
                      </a:pPr>
                      <a:r>
                        <a:rPr kumimoji="0" lang="en-GB" sz="1050" kern="1200" dirty="0">
                          <a:latin typeface="Century Gothic" pitchFamily="34" charset="0"/>
                        </a:rPr>
                        <a:t>Can they combine graphics and text based on their research?</a:t>
                      </a:r>
                      <a:endParaRPr lang="en-GB" sz="1050" dirty="0">
                        <a:latin typeface="Century Gothic" pitchFamily="34" charset="0"/>
                      </a:endParaRPr>
                    </a:p>
                  </a:txBody>
                  <a:tcPr marT="45713" marB="45713"/>
                </a:tc>
                <a:tc>
                  <a:txBody>
                    <a:bodyPr/>
                    <a:lstStyle/>
                    <a:p>
                      <a:pPr marL="171450" lvl="0" indent="-171450">
                        <a:buFont typeface="Arial" pitchFamily="34" charset="0"/>
                        <a:buChar char="•"/>
                      </a:pPr>
                      <a:r>
                        <a:rPr kumimoji="0" lang="en-GB" sz="1050" kern="1200" dirty="0">
                          <a:latin typeface="Century Gothic" pitchFamily="34" charset="0"/>
                        </a:rPr>
                        <a:t>Can they experiment with different styles which artists have used?</a:t>
                      </a:r>
                    </a:p>
                    <a:p>
                      <a:pPr marL="171450" lvl="0" indent="-171450">
                        <a:buFont typeface="Arial" pitchFamily="34" charset="0"/>
                        <a:buChar char="•"/>
                      </a:pPr>
                      <a:r>
                        <a:rPr kumimoji="0" lang="en-GB" sz="1050" kern="1200" dirty="0">
                          <a:latin typeface="Century Gothic" pitchFamily="34" charset="0"/>
                        </a:rPr>
                        <a:t>Can they explain art from other periods of history?</a:t>
                      </a:r>
                      <a:endParaRPr kumimoji="0" lang="en-GB" sz="1050" kern="1200" dirty="0">
                        <a:solidFill>
                          <a:schemeClr val="dk1"/>
                        </a:solidFill>
                        <a:latin typeface="Century Gothic" pitchFamily="34" charset="0"/>
                        <a:ea typeface="+mn-ea"/>
                        <a:cs typeface="+mn-cs"/>
                      </a:endParaRPr>
                    </a:p>
                  </a:txBody>
                  <a:tcPr marT="45713" marB="45713"/>
                </a:tc>
                <a:extLst>
                  <a:ext uri="{0D108BD9-81ED-4DB2-BD59-A6C34878D82A}">
                    <a16:rowId xmlns:a16="http://schemas.microsoft.com/office/drawing/2014/main" val="10005"/>
                  </a:ext>
                </a:extLst>
              </a:tr>
            </a:tbl>
          </a:graphicData>
        </a:graphic>
      </p:graphicFrame>
      <p:sp>
        <p:nvSpPr>
          <p:cNvPr id="2" name="Footer Placeholder 1">
            <a:extLst>
              <a:ext uri="{FF2B5EF4-FFF2-40B4-BE49-F238E27FC236}">
                <a16:creationId xmlns:a16="http://schemas.microsoft.com/office/drawing/2014/main" id="{AD6A8334-C888-42A7-9D96-4297D3380235}"/>
              </a:ext>
            </a:extLst>
          </p:cNvPr>
          <p:cNvSpPr>
            <a:spLocks noGrp="1"/>
          </p:cNvSpPr>
          <p:nvPr>
            <p:ph type="ftr" sz="quarter" idx="11"/>
          </p:nvPr>
        </p:nvSpPr>
        <p:spPr/>
        <p:txBody>
          <a:bodyPr/>
          <a:lstStyle/>
          <a:p>
            <a:r>
              <a:rPr lang="en-GB" smtClean="0"/>
              <a:t>(c) Focus Education (UK) Ltd</a:t>
            </a:r>
            <a:endParaRPr lang="en-GB" dirty="0"/>
          </a:p>
        </p:txBody>
      </p:sp>
    </p:spTree>
    <p:extLst>
      <p:ext uri="{BB962C8B-B14F-4D97-AF65-F5344CB8AC3E}">
        <p14:creationId xmlns:p14="http://schemas.microsoft.com/office/powerpoint/2010/main" val="16658556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D84A48CB-5B8B-4849-AB81-383B4B0364BB}" type="slidenum">
              <a:rPr lang="en-GB"/>
              <a:pPr>
                <a:defRPr/>
              </a:pPr>
              <a:t>8</a:t>
            </a:fld>
            <a:endParaRPr lang="en-GB" dirty="0"/>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2707119906"/>
              </p:ext>
            </p:extLst>
          </p:nvPr>
        </p:nvGraphicFramePr>
        <p:xfrm>
          <a:off x="287524" y="332656"/>
          <a:ext cx="8568952" cy="6048008"/>
        </p:xfrm>
        <a:graphic>
          <a:graphicData uri="http://schemas.openxmlformats.org/drawingml/2006/table">
            <a:tbl>
              <a:tblPr firstRow="1" bandRow="1">
                <a:tableStyleId>{5C22544A-7EE6-4342-B048-85BDC9FD1C3A}</a:tableStyleId>
              </a:tblPr>
              <a:tblGrid>
                <a:gridCol w="2142238">
                  <a:extLst>
                    <a:ext uri="{9D8B030D-6E8A-4147-A177-3AD203B41FA5}">
                      <a16:colId xmlns:a16="http://schemas.microsoft.com/office/drawing/2014/main" val="20000"/>
                    </a:ext>
                  </a:extLst>
                </a:gridCol>
                <a:gridCol w="2142238">
                  <a:extLst>
                    <a:ext uri="{9D8B030D-6E8A-4147-A177-3AD203B41FA5}">
                      <a16:colId xmlns:a16="http://schemas.microsoft.com/office/drawing/2014/main" val="20001"/>
                    </a:ext>
                  </a:extLst>
                </a:gridCol>
                <a:gridCol w="2142238">
                  <a:extLst>
                    <a:ext uri="{9D8B030D-6E8A-4147-A177-3AD203B41FA5}">
                      <a16:colId xmlns:a16="http://schemas.microsoft.com/office/drawing/2014/main" val="20002"/>
                    </a:ext>
                  </a:extLst>
                </a:gridCol>
                <a:gridCol w="2142238">
                  <a:extLst>
                    <a:ext uri="{9D8B030D-6E8A-4147-A177-3AD203B41FA5}">
                      <a16:colId xmlns:a16="http://schemas.microsoft.com/office/drawing/2014/main" val="20003"/>
                    </a:ext>
                  </a:extLst>
                </a:gridCol>
              </a:tblGrid>
              <a:tr h="370790">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a:solidFill>
                            <a:schemeClr val="bg1"/>
                          </a:solidFill>
                          <a:latin typeface="Century Gothic" pitchFamily="34" charset="0"/>
                        </a:rPr>
                        <a:t>Knowledge, Skills and Understanding breakdown for</a:t>
                      </a:r>
                      <a:r>
                        <a:rPr lang="en-GB" sz="1800" baseline="0" dirty="0">
                          <a:solidFill>
                            <a:schemeClr val="bg1"/>
                          </a:solidFill>
                          <a:latin typeface="Century Gothic" pitchFamily="34" charset="0"/>
                        </a:rPr>
                        <a:t> </a:t>
                      </a:r>
                    </a:p>
                    <a:p>
                      <a:pPr algn="ctr"/>
                      <a:r>
                        <a:rPr lang="en-GB" sz="1800" dirty="0">
                          <a:solidFill>
                            <a:schemeClr val="bg1"/>
                          </a:solidFill>
                          <a:latin typeface="Century Gothic" pitchFamily="34" charset="0"/>
                        </a:rPr>
                        <a:t>Art</a:t>
                      </a:r>
                      <a:endParaRPr lang="en-GB" sz="1800" b="1" dirty="0">
                        <a:solidFill>
                          <a:schemeClr val="bg1"/>
                        </a:solidFill>
                        <a:latin typeface="Century Gothic" pitchFamily="34" charset="0"/>
                      </a:endParaRPr>
                    </a:p>
                  </a:txBody>
                  <a:tcPr marT="45713" marB="45713"/>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370790">
                <a:tc gridSpan="4">
                  <a:txBody>
                    <a:bodyPr/>
                    <a:lstStyle/>
                    <a:p>
                      <a:pPr algn="ctr"/>
                      <a:r>
                        <a:rPr lang="en-GB" sz="1800" b="1" dirty="0">
                          <a:latin typeface="Century Gothic" pitchFamily="34" charset="0"/>
                        </a:rPr>
                        <a:t>Year 5</a:t>
                      </a:r>
                      <a:endParaRPr lang="en-GB" sz="1800" b="1" dirty="0">
                        <a:solidFill>
                          <a:schemeClr val="tx1"/>
                        </a:solidFill>
                        <a:latin typeface="Century Gothic" pitchFamily="34" charset="0"/>
                      </a:endParaRPr>
                    </a:p>
                  </a:txBody>
                  <a:tcPr marT="45713" marB="45713" anchor="ctr"/>
                </a:tc>
                <a:tc hMerge="1">
                  <a:txBody>
                    <a:bodyPr/>
                    <a:lstStyle/>
                    <a:p>
                      <a:endParaRPr lang="en-GB"/>
                    </a:p>
                  </a:txBody>
                  <a:tcPr/>
                </a:tc>
                <a:tc hMerge="1">
                  <a:txBody>
                    <a:bodyPr/>
                    <a:lstStyle/>
                    <a:p>
                      <a:endParaRPr lang="en-GB"/>
                    </a:p>
                  </a:txBody>
                  <a:tcPr/>
                </a:tc>
                <a:tc hMerge="1">
                  <a:txBody>
                    <a:bodyPr/>
                    <a:lstStyle/>
                    <a:p>
                      <a:endParaRPr lang="en-GB" dirty="0"/>
                    </a:p>
                  </a:txBody>
                  <a:tcPr/>
                </a:tc>
                <a:extLst>
                  <a:ext uri="{0D108BD9-81ED-4DB2-BD59-A6C34878D82A}">
                    <a16:rowId xmlns:a16="http://schemas.microsoft.com/office/drawing/2014/main" val="10001"/>
                  </a:ext>
                </a:extLst>
              </a:tr>
              <a:tr h="370790">
                <a:tc>
                  <a:txBody>
                    <a:bodyPr/>
                    <a:lstStyle/>
                    <a:p>
                      <a:pPr algn="ctr">
                        <a:spcAft>
                          <a:spcPts val="0"/>
                        </a:spcAft>
                      </a:pPr>
                      <a:r>
                        <a:rPr lang="en-GB" sz="1400" b="1" dirty="0">
                          <a:latin typeface="Century Gothic" pitchFamily="34" charset="0"/>
                        </a:rPr>
                        <a:t>Drawing </a:t>
                      </a:r>
                      <a:endParaRPr lang="en-GB" sz="1400" b="1" dirty="0">
                        <a:latin typeface="Century Gothic" pitchFamily="34" charset="0"/>
                        <a:ea typeface="Times New Roman"/>
                        <a:cs typeface="Times New Roman"/>
                      </a:endParaRPr>
                    </a:p>
                  </a:txBody>
                  <a:tcPr marL="68580" marR="68580" marT="0" marB="0" anchor="ctr"/>
                </a:tc>
                <a:tc>
                  <a:txBody>
                    <a:bodyPr/>
                    <a:lstStyle/>
                    <a:p>
                      <a:pPr algn="ctr">
                        <a:spcAft>
                          <a:spcPts val="0"/>
                        </a:spcAft>
                      </a:pPr>
                      <a:r>
                        <a:rPr lang="en-GB" sz="1400" b="1" dirty="0">
                          <a:latin typeface="Century Gothic" pitchFamily="34" charset="0"/>
                        </a:rPr>
                        <a:t>Painting</a:t>
                      </a:r>
                      <a:endParaRPr lang="en-GB" sz="1400" b="1" dirty="0">
                        <a:latin typeface="Century Gothic" pitchFamily="34" charset="0"/>
                        <a:ea typeface="Times New Roman"/>
                        <a:cs typeface="Times New Roman"/>
                      </a:endParaRPr>
                    </a:p>
                  </a:txBody>
                  <a:tcPr marL="68580" marR="68580" marT="0" marB="0" anchor="ctr"/>
                </a:tc>
                <a:tc>
                  <a:txBody>
                    <a:bodyPr/>
                    <a:lstStyle/>
                    <a:p>
                      <a:pPr algn="ctr">
                        <a:spcAft>
                          <a:spcPts val="0"/>
                        </a:spcAft>
                      </a:pPr>
                      <a:r>
                        <a:rPr lang="en-GB" sz="1400" b="1" dirty="0">
                          <a:latin typeface="Century Gothic" pitchFamily="34" charset="0"/>
                        </a:rPr>
                        <a:t>Printing</a:t>
                      </a:r>
                      <a:endParaRPr lang="en-GB" sz="1400" b="1" dirty="0">
                        <a:latin typeface="Century Gothic" pitchFamily="34" charset="0"/>
                        <a:ea typeface="Times New Roman"/>
                        <a:cs typeface="Times New Roman"/>
                      </a:endParaRPr>
                    </a:p>
                  </a:txBody>
                  <a:tcPr marL="68580" marR="68580" marT="0" marB="0" anchor="ctr"/>
                </a:tc>
                <a:tc>
                  <a:txBody>
                    <a:bodyPr/>
                    <a:lstStyle/>
                    <a:p>
                      <a:pPr algn="ctr">
                        <a:spcAft>
                          <a:spcPts val="0"/>
                        </a:spcAft>
                      </a:pPr>
                      <a:r>
                        <a:rPr lang="en-GB" sz="1400" b="1" dirty="0">
                          <a:latin typeface="Century Gothic" pitchFamily="34" charset="0"/>
                        </a:rPr>
                        <a:t>Sketch books</a:t>
                      </a:r>
                      <a:endParaRPr lang="en-GB" sz="1400" b="1" dirty="0">
                        <a:latin typeface="Century Gothic" pitchFamily="34" charset="0"/>
                        <a:ea typeface="Times New Roman"/>
                        <a:cs typeface="Times New Roman"/>
                      </a:endParaRPr>
                    </a:p>
                  </a:txBody>
                  <a:tcPr marL="68580" marR="68580" marT="0" marB="0" anchor="ctr"/>
                </a:tc>
                <a:extLst>
                  <a:ext uri="{0D108BD9-81ED-4DB2-BD59-A6C34878D82A}">
                    <a16:rowId xmlns:a16="http://schemas.microsoft.com/office/drawing/2014/main" val="10002"/>
                  </a:ext>
                </a:extLst>
              </a:tr>
              <a:tr h="2146746">
                <a:tc>
                  <a:txBody>
                    <a:bodyPr/>
                    <a:lstStyle/>
                    <a:p>
                      <a:pPr marL="171450" lvl="0" indent="-171450">
                        <a:buFont typeface="Arial" pitchFamily="34" charset="0"/>
                        <a:buChar char="•"/>
                      </a:pPr>
                      <a:r>
                        <a:rPr kumimoji="0" lang="en-GB" sz="950" kern="1200" dirty="0">
                          <a:latin typeface="Century Gothic" pitchFamily="34" charset="0"/>
                        </a:rPr>
                        <a:t>Can they identify and draw simple objects, and use marks and lines to produce texture?</a:t>
                      </a:r>
                    </a:p>
                    <a:p>
                      <a:pPr marL="171450" lvl="0" indent="-171450">
                        <a:buFont typeface="Arial" pitchFamily="34" charset="0"/>
                        <a:buChar char="•"/>
                      </a:pPr>
                      <a:r>
                        <a:rPr kumimoji="0" lang="en-GB" sz="950" kern="1200" dirty="0">
                          <a:latin typeface="Century Gothic" pitchFamily="34" charset="0"/>
                        </a:rPr>
                        <a:t>Do they successfully use shading to create mood and feeling?</a:t>
                      </a:r>
                    </a:p>
                    <a:p>
                      <a:pPr marL="171450" lvl="0" indent="-171450">
                        <a:buFont typeface="Arial" pitchFamily="34" charset="0"/>
                        <a:buChar char="•"/>
                      </a:pPr>
                      <a:r>
                        <a:rPr kumimoji="0" lang="en-GB" sz="950" kern="1200" dirty="0">
                          <a:latin typeface="Century Gothic" pitchFamily="34" charset="0"/>
                        </a:rPr>
                        <a:t>Can they organise line, tone, shape and colour to represent figures and forms in movement?</a:t>
                      </a:r>
                    </a:p>
                    <a:p>
                      <a:pPr marL="171450" lvl="0" indent="-171450">
                        <a:buFont typeface="Arial" pitchFamily="34" charset="0"/>
                        <a:buChar char="•"/>
                      </a:pPr>
                      <a:r>
                        <a:rPr kumimoji="0" lang="en-GB" sz="950" kern="1200" dirty="0">
                          <a:latin typeface="Century Gothic" pitchFamily="34" charset="0"/>
                        </a:rPr>
                        <a:t>Can they show reflections?</a:t>
                      </a:r>
                    </a:p>
                    <a:p>
                      <a:pPr marL="171450" indent="-171450">
                        <a:buFont typeface="Arial" pitchFamily="34" charset="0"/>
                        <a:buChar char="•"/>
                      </a:pPr>
                      <a:r>
                        <a:rPr kumimoji="0" lang="en-GB" sz="950" kern="1200" dirty="0">
                          <a:latin typeface="Century Gothic" pitchFamily="34" charset="0"/>
                        </a:rPr>
                        <a:t>Can they explain why they have chosen specific materials to draw with?</a:t>
                      </a:r>
                      <a:endParaRPr lang="en-GB" sz="950" dirty="0">
                        <a:latin typeface="Century Gothic" pitchFamily="34" charset="0"/>
                      </a:endParaRPr>
                    </a:p>
                  </a:txBody>
                  <a:tcPr marT="45713" marB="45713"/>
                </a:tc>
                <a:tc>
                  <a:txBody>
                    <a:bodyPr/>
                    <a:lstStyle/>
                    <a:p>
                      <a:pPr marL="171450" lvl="0" indent="-171450">
                        <a:buFont typeface="Arial" pitchFamily="34" charset="0"/>
                        <a:buChar char="•"/>
                      </a:pPr>
                      <a:r>
                        <a:rPr kumimoji="0" lang="en-GB" sz="1050" kern="1200" dirty="0">
                          <a:latin typeface="Century Gothic" pitchFamily="34" charset="0"/>
                        </a:rPr>
                        <a:t>Can they create all the colours they need?</a:t>
                      </a:r>
                    </a:p>
                    <a:p>
                      <a:pPr marL="171450" indent="-171450">
                        <a:buFont typeface="Arial" pitchFamily="34" charset="0"/>
                        <a:buChar char="•"/>
                      </a:pPr>
                      <a:r>
                        <a:rPr kumimoji="0" lang="en-GB" sz="1050" kern="1200" dirty="0">
                          <a:latin typeface="Century Gothic" pitchFamily="34" charset="0"/>
                        </a:rPr>
                        <a:t>Can they create mood in their paintings? </a:t>
                      </a:r>
                    </a:p>
                    <a:p>
                      <a:pPr marL="171450" indent="-171450">
                        <a:buFont typeface="Arial" pitchFamily="34" charset="0"/>
                        <a:buChar char="•"/>
                      </a:pPr>
                      <a:r>
                        <a:rPr lang="en-US" sz="1050" kern="1200" dirty="0">
                          <a:effectLst/>
                          <a:latin typeface="Century Gothic" pitchFamily="34" charset="0"/>
                        </a:rPr>
                        <a:t>Can they express their emotions accurately through their</a:t>
                      </a:r>
                      <a:r>
                        <a:rPr lang="en-US" sz="1050" kern="1200" baseline="0" dirty="0">
                          <a:effectLst/>
                          <a:latin typeface="Century Gothic" pitchFamily="34" charset="0"/>
                        </a:rPr>
                        <a:t> painting and sketches?</a:t>
                      </a:r>
                      <a:r>
                        <a:rPr lang="en-US" sz="1050" kern="1200" dirty="0">
                          <a:effectLst/>
                          <a:latin typeface="Century Gothic" pitchFamily="34" charset="0"/>
                        </a:rPr>
                        <a:t> </a:t>
                      </a:r>
                      <a:endParaRPr lang="en-GB" sz="1050" dirty="0">
                        <a:latin typeface="Century Gothic" pitchFamily="34" charset="0"/>
                      </a:endParaRPr>
                    </a:p>
                  </a:txBody>
                  <a:tcPr marT="45713" marB="45713"/>
                </a:tc>
                <a:tc>
                  <a:txBody>
                    <a:bodyPr/>
                    <a:lstStyle/>
                    <a:p>
                      <a:pPr marL="171450" lvl="0" indent="-171450">
                        <a:buFont typeface="Arial" pitchFamily="34" charset="0"/>
                        <a:buChar char="•"/>
                      </a:pPr>
                      <a:r>
                        <a:rPr kumimoji="0" lang="en-GB" sz="1050" kern="1200" dirty="0">
                          <a:latin typeface="Century Gothic" pitchFamily="34" charset="0"/>
                        </a:rPr>
                        <a:t>Can they print using a number of colours?</a:t>
                      </a:r>
                    </a:p>
                    <a:p>
                      <a:pPr marL="171450" lvl="0" indent="-171450">
                        <a:buFont typeface="Arial" pitchFamily="34" charset="0"/>
                        <a:buChar char="•"/>
                      </a:pPr>
                      <a:r>
                        <a:rPr kumimoji="0" lang="en-GB" sz="1050" kern="1200" dirty="0">
                          <a:latin typeface="Century Gothic" pitchFamily="34" charset="0"/>
                        </a:rPr>
                        <a:t>Can they create an accurate print design that meets a given criteria?</a:t>
                      </a:r>
                    </a:p>
                    <a:p>
                      <a:pPr marL="171450" indent="-171450">
                        <a:buFont typeface="Arial" pitchFamily="34" charset="0"/>
                        <a:buChar char="•"/>
                      </a:pPr>
                      <a:r>
                        <a:rPr kumimoji="0" lang="en-GB" sz="1050" kern="1200" dirty="0">
                          <a:latin typeface="Century Gothic" pitchFamily="34" charset="0"/>
                        </a:rPr>
                        <a:t>Can they print onto different materials? </a:t>
                      </a:r>
                      <a:endParaRPr lang="en-GB" sz="1050" dirty="0">
                        <a:latin typeface="Century Gothic" pitchFamily="34" charset="0"/>
                      </a:endParaRPr>
                    </a:p>
                  </a:txBody>
                  <a:tcPr marT="45713" marB="45713"/>
                </a:tc>
                <a:tc>
                  <a:txBody>
                    <a:bodyPr/>
                    <a:lstStyle/>
                    <a:p>
                      <a:pPr marL="171450" lvl="0" indent="-171450">
                        <a:buFont typeface="Arial" pitchFamily="34" charset="0"/>
                        <a:buChar char="•"/>
                      </a:pPr>
                      <a:r>
                        <a:rPr kumimoji="0" lang="en-GB" sz="1050" kern="1200" dirty="0">
                          <a:latin typeface="Century Gothic" pitchFamily="34" charset="0"/>
                        </a:rPr>
                        <a:t>Do they keep notes in their sketch books as to how they might develop their work further?</a:t>
                      </a:r>
                    </a:p>
                    <a:p>
                      <a:pPr marL="171450" lvl="0" indent="-171450">
                        <a:buFont typeface="Arial" pitchFamily="34" charset="0"/>
                        <a:buChar char="•"/>
                      </a:pPr>
                      <a:r>
                        <a:rPr kumimoji="0" lang="en-GB" sz="1050" kern="1200" dirty="0">
                          <a:latin typeface="Century Gothic" pitchFamily="34" charset="0"/>
                        </a:rPr>
                        <a:t>Do they use their sketch books to compare and discuss ideas with others?</a:t>
                      </a:r>
                      <a:endParaRPr kumimoji="0" lang="en-GB" sz="1050" kern="1200" dirty="0">
                        <a:solidFill>
                          <a:schemeClr val="dk1"/>
                        </a:solidFill>
                        <a:latin typeface="Century Gothic" pitchFamily="34" charset="0"/>
                        <a:ea typeface="+mn-ea"/>
                        <a:cs typeface="+mn-cs"/>
                      </a:endParaRPr>
                    </a:p>
                  </a:txBody>
                  <a:tcPr marT="45713" marB="45713"/>
                </a:tc>
                <a:extLst>
                  <a:ext uri="{0D108BD9-81ED-4DB2-BD59-A6C34878D82A}">
                    <a16:rowId xmlns:a16="http://schemas.microsoft.com/office/drawing/2014/main" val="10003"/>
                  </a:ext>
                </a:extLst>
              </a:tr>
              <a:tr h="370790">
                <a:tc>
                  <a:txBody>
                    <a:bodyPr/>
                    <a:lstStyle/>
                    <a:p>
                      <a:pPr algn="ctr">
                        <a:spcAft>
                          <a:spcPts val="0"/>
                        </a:spcAft>
                      </a:pPr>
                      <a:r>
                        <a:rPr lang="en-GB" sz="1400" b="1" dirty="0">
                          <a:latin typeface="Century Gothic" pitchFamily="34" charset="0"/>
                        </a:rPr>
                        <a:t>3D/ Textiles</a:t>
                      </a:r>
                      <a:endParaRPr lang="en-GB" sz="1400" b="1" dirty="0">
                        <a:latin typeface="Century Gothic" pitchFamily="34" charset="0"/>
                        <a:ea typeface="Times New Roman"/>
                        <a:cs typeface="Times New Roman"/>
                      </a:endParaRPr>
                    </a:p>
                  </a:txBody>
                  <a:tcPr marL="68580" marR="68580" marT="0" marB="0" anchor="ctr"/>
                </a:tc>
                <a:tc>
                  <a:txBody>
                    <a:bodyPr/>
                    <a:lstStyle/>
                    <a:p>
                      <a:pPr algn="ctr">
                        <a:spcAft>
                          <a:spcPts val="0"/>
                        </a:spcAft>
                      </a:pPr>
                      <a:r>
                        <a:rPr lang="en-GB" sz="1400" b="1" dirty="0">
                          <a:latin typeface="Century Gothic" pitchFamily="34" charset="0"/>
                        </a:rPr>
                        <a:t>Collage  </a:t>
                      </a:r>
                      <a:endParaRPr lang="en-GB" sz="1400" b="1" dirty="0">
                        <a:latin typeface="Century Gothic" pitchFamily="34" charset="0"/>
                        <a:ea typeface="Times New Roman"/>
                        <a:cs typeface="Times New Roman"/>
                      </a:endParaRPr>
                    </a:p>
                  </a:txBody>
                  <a:tcPr marL="68580" marR="68580" marT="0" marB="0" anchor="ctr"/>
                </a:tc>
                <a:tc>
                  <a:txBody>
                    <a:bodyPr/>
                    <a:lstStyle/>
                    <a:p>
                      <a:pPr algn="ctr">
                        <a:spcAft>
                          <a:spcPts val="0"/>
                        </a:spcAft>
                      </a:pPr>
                      <a:r>
                        <a:rPr lang="en-GB" sz="1400" b="1" dirty="0">
                          <a:latin typeface="Century Gothic" pitchFamily="34" charset="0"/>
                        </a:rPr>
                        <a:t>Use of IT</a:t>
                      </a:r>
                      <a:endParaRPr lang="en-GB" sz="1400" b="1" dirty="0">
                        <a:latin typeface="Century Gothic" pitchFamily="34" charset="0"/>
                        <a:ea typeface="Times New Roman"/>
                        <a:cs typeface="Times New Roman"/>
                      </a:endParaRPr>
                    </a:p>
                  </a:txBody>
                  <a:tcPr marL="68580" marR="68580" marT="0" marB="0" anchor="ctr"/>
                </a:tc>
                <a:tc>
                  <a:txBody>
                    <a:bodyPr/>
                    <a:lstStyle/>
                    <a:p>
                      <a:pPr algn="ctr">
                        <a:spcAft>
                          <a:spcPts val="0"/>
                        </a:spcAft>
                      </a:pPr>
                      <a:r>
                        <a:rPr lang="en-GB" sz="1400" b="1" dirty="0">
                          <a:latin typeface="Century Gothic" pitchFamily="34" charset="0"/>
                        </a:rPr>
                        <a:t>Knowledge</a:t>
                      </a:r>
                      <a:endParaRPr lang="en-GB" sz="1400" b="1" dirty="0">
                        <a:latin typeface="Century Gothic" pitchFamily="34" charset="0"/>
                        <a:ea typeface="Times New Roman"/>
                        <a:cs typeface="Times New Roman"/>
                      </a:endParaRPr>
                    </a:p>
                  </a:txBody>
                  <a:tcPr marL="68580" marR="68580" marT="0" marB="0" anchor="ctr"/>
                </a:tc>
                <a:extLst>
                  <a:ext uri="{0D108BD9-81ED-4DB2-BD59-A6C34878D82A}">
                    <a16:rowId xmlns:a16="http://schemas.microsoft.com/office/drawing/2014/main" val="10004"/>
                  </a:ext>
                </a:extLst>
              </a:tr>
              <a:tr h="1554419">
                <a:tc>
                  <a:txBody>
                    <a:bodyPr/>
                    <a:lstStyle/>
                    <a:p>
                      <a:pPr marL="171450" lvl="0" indent="-171450">
                        <a:buFont typeface="Arial" pitchFamily="34" charset="0"/>
                        <a:buChar char="•"/>
                      </a:pPr>
                      <a:r>
                        <a:rPr kumimoji="0" lang="en-GB" sz="1000" kern="1200" dirty="0">
                          <a:latin typeface="Century Gothic" pitchFamily="34" charset="0"/>
                        </a:rPr>
                        <a:t>Do they experiment with and combine materials and processes to design and make 3D form?</a:t>
                      </a:r>
                    </a:p>
                    <a:p>
                      <a:pPr marL="171450" indent="-171450">
                        <a:buFont typeface="Arial" pitchFamily="34" charset="0"/>
                        <a:buChar char="•"/>
                      </a:pPr>
                      <a:r>
                        <a:rPr kumimoji="0" lang="en-GB" sz="1000" kern="1200" dirty="0">
                          <a:latin typeface="Century Gothic" pitchFamily="34" charset="0"/>
                        </a:rPr>
                        <a:t>Can they sculpt clay and other mouldable materials?</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000" kern="1200" dirty="0">
                          <a:latin typeface="Century Gothic" pitchFamily="34" charset="0"/>
                        </a:rPr>
                        <a:t>Can they use textile and sewing skills as part of a project, e.g. hanging, textile book, etc.? This could include running stitch, cross stitch, backstitch, appliqué and/or embroidery. </a:t>
                      </a:r>
                      <a:endParaRPr kumimoji="0" lang="en-GB" sz="1000" kern="1200" dirty="0">
                        <a:solidFill>
                          <a:schemeClr val="dk1"/>
                        </a:solidFill>
                        <a:latin typeface="Century Gothic" pitchFamily="34" charset="0"/>
                        <a:ea typeface="+mn-ea"/>
                        <a:cs typeface="+mn-cs"/>
                      </a:endParaRPr>
                    </a:p>
                  </a:txBody>
                  <a:tcPr marT="45713" marB="45713"/>
                </a:tc>
                <a:tc>
                  <a:txBody>
                    <a:bodyPr/>
                    <a:lstStyle/>
                    <a:p>
                      <a:pPr marL="171450" lvl="0" indent="-171450">
                        <a:buFont typeface="Arial" pitchFamily="34" charset="0"/>
                        <a:buChar char="•"/>
                      </a:pPr>
                      <a:r>
                        <a:rPr kumimoji="0" lang="en-GB" sz="1050" kern="1200" dirty="0">
                          <a:latin typeface="Century Gothic" pitchFamily="34" charset="0"/>
                        </a:rPr>
                        <a:t>Can they use ceramic mosaic to produce a piece of art? </a:t>
                      </a:r>
                    </a:p>
                    <a:p>
                      <a:pPr marL="171450" lvl="0" indent="-171450">
                        <a:buFont typeface="Arial" pitchFamily="34" charset="0"/>
                        <a:buChar char="•"/>
                      </a:pPr>
                      <a:r>
                        <a:rPr kumimoji="0" lang="en-GB" sz="1050" kern="1200" dirty="0">
                          <a:latin typeface="Century Gothic" pitchFamily="34" charset="0"/>
                        </a:rPr>
                        <a:t>Can they combine visual and tactile qualities?</a:t>
                      </a:r>
                      <a:endParaRPr kumimoji="0" lang="en-GB" sz="1050" kern="1200" dirty="0">
                        <a:solidFill>
                          <a:schemeClr val="dk1"/>
                        </a:solidFill>
                        <a:latin typeface="Century Gothic" pitchFamily="34" charset="0"/>
                        <a:ea typeface="+mn-ea"/>
                        <a:cs typeface="+mn-cs"/>
                      </a:endParaRPr>
                    </a:p>
                  </a:txBody>
                  <a:tcPr marT="45713" marB="45713"/>
                </a:tc>
                <a:tc>
                  <a:txBody>
                    <a:bodyPr/>
                    <a:lstStyle/>
                    <a:p>
                      <a:pPr marL="171450" lvl="0" indent="-171450">
                        <a:buFont typeface="Arial" pitchFamily="34" charset="0"/>
                        <a:buChar char="•"/>
                      </a:pPr>
                      <a:r>
                        <a:rPr kumimoji="0" lang="en-GB" sz="900" kern="1200" dirty="0">
                          <a:latin typeface="Century Gothic" pitchFamily="34" charset="0"/>
                        </a:rPr>
                        <a:t>Can they create a piece of art work which includes the integration of digital images they have taken?</a:t>
                      </a:r>
                    </a:p>
                    <a:p>
                      <a:pPr marL="171450" indent="-171450">
                        <a:buFont typeface="Arial" pitchFamily="34" charset="0"/>
                        <a:buChar char="•"/>
                      </a:pPr>
                      <a:r>
                        <a:rPr kumimoji="0" lang="en-GB" sz="900" kern="1200" dirty="0">
                          <a:latin typeface="Century Gothic" pitchFamily="34" charset="0"/>
                        </a:rPr>
                        <a:t>Can they combine graphics and text based on their research?</a:t>
                      </a:r>
                    </a:p>
                    <a:p>
                      <a:pPr marL="171450" indent="-171450">
                        <a:buFont typeface="Arial" pitchFamily="34" charset="0"/>
                        <a:buChar char="•"/>
                      </a:pPr>
                      <a:r>
                        <a:rPr kumimoji="0" lang="en-GB" sz="900" kern="1200" dirty="0">
                          <a:latin typeface="Century Gothic" pitchFamily="34" charset="0"/>
                        </a:rPr>
                        <a:t>Can they </a:t>
                      </a:r>
                      <a:r>
                        <a:rPr lang="en-US" sz="900" kern="1200" dirty="0">
                          <a:effectLst/>
                          <a:latin typeface="Century Gothic" pitchFamily="34" charset="0"/>
                        </a:rPr>
                        <a:t>scan images and</a:t>
                      </a:r>
                      <a:r>
                        <a:rPr lang="en-GB" sz="900" kern="1200" baseline="0" dirty="0">
                          <a:effectLst/>
                          <a:latin typeface="Century Gothic" pitchFamily="34" charset="0"/>
                        </a:rPr>
                        <a:t> </a:t>
                      </a:r>
                      <a:r>
                        <a:rPr lang="en-US" sz="900" kern="1200" dirty="0">
                          <a:effectLst/>
                          <a:latin typeface="Century Gothic" pitchFamily="34" charset="0"/>
                        </a:rPr>
                        <a:t>take digital photos,</a:t>
                      </a:r>
                      <a:r>
                        <a:rPr lang="en-GB" sz="900" kern="1200" baseline="0" dirty="0">
                          <a:effectLst/>
                          <a:latin typeface="Century Gothic" pitchFamily="34" charset="0"/>
                        </a:rPr>
                        <a:t> </a:t>
                      </a:r>
                      <a:r>
                        <a:rPr lang="en-US" sz="900" kern="1200" dirty="0">
                          <a:effectLst/>
                          <a:latin typeface="Century Gothic" pitchFamily="34" charset="0"/>
                        </a:rPr>
                        <a:t>and use software</a:t>
                      </a:r>
                      <a:r>
                        <a:rPr lang="en-GB" sz="900" kern="1200" baseline="0" dirty="0">
                          <a:effectLst/>
                          <a:latin typeface="Century Gothic" pitchFamily="34" charset="0"/>
                        </a:rPr>
                        <a:t> </a:t>
                      </a:r>
                      <a:r>
                        <a:rPr lang="en-US" sz="900" kern="1200" dirty="0">
                          <a:effectLst/>
                          <a:latin typeface="Century Gothic" pitchFamily="34" charset="0"/>
                        </a:rPr>
                        <a:t>to alter them, adapt</a:t>
                      </a:r>
                      <a:r>
                        <a:rPr lang="en-GB" sz="900" kern="1200" baseline="0" dirty="0">
                          <a:effectLst/>
                          <a:latin typeface="Century Gothic" pitchFamily="34" charset="0"/>
                        </a:rPr>
                        <a:t> </a:t>
                      </a:r>
                      <a:r>
                        <a:rPr lang="en-US" sz="900" kern="1200" dirty="0">
                          <a:effectLst/>
                          <a:latin typeface="Century Gothic" pitchFamily="34" charset="0"/>
                        </a:rPr>
                        <a:t>them and create</a:t>
                      </a:r>
                      <a:r>
                        <a:rPr lang="en-GB" sz="900" kern="1200" baseline="0" dirty="0">
                          <a:effectLst/>
                          <a:latin typeface="Century Gothic" pitchFamily="34" charset="0"/>
                        </a:rPr>
                        <a:t> </a:t>
                      </a:r>
                      <a:r>
                        <a:rPr lang="en-US" sz="900" kern="1200" dirty="0">
                          <a:effectLst/>
                          <a:latin typeface="Century Gothic" pitchFamily="34" charset="0"/>
                        </a:rPr>
                        <a:t>work with meaning.</a:t>
                      </a:r>
                    </a:p>
                    <a:p>
                      <a:pPr marL="171450" indent="-171450">
                        <a:buFont typeface="Arial" pitchFamily="34" charset="0"/>
                        <a:buChar char="•"/>
                      </a:pPr>
                      <a:r>
                        <a:rPr lang="en-US" sz="900" kern="1200" dirty="0">
                          <a:effectLst/>
                          <a:latin typeface="Century Gothic" pitchFamily="34" charset="0"/>
                        </a:rPr>
                        <a:t>Can</a:t>
                      </a:r>
                      <a:r>
                        <a:rPr lang="en-US" sz="900" kern="1200" baseline="0" dirty="0">
                          <a:effectLst/>
                          <a:latin typeface="Century Gothic" pitchFamily="34" charset="0"/>
                        </a:rPr>
                        <a:t> they c</a:t>
                      </a:r>
                      <a:r>
                        <a:rPr lang="en-US" sz="900" kern="1200" dirty="0">
                          <a:effectLst/>
                          <a:latin typeface="Century Gothic" pitchFamily="34" charset="0"/>
                        </a:rPr>
                        <a:t>reate digital</a:t>
                      </a:r>
                      <a:r>
                        <a:rPr lang="en-GB" sz="900" kern="1200" baseline="0" dirty="0">
                          <a:effectLst/>
                          <a:latin typeface="Century Gothic" pitchFamily="34" charset="0"/>
                        </a:rPr>
                        <a:t> </a:t>
                      </a:r>
                      <a:r>
                        <a:rPr lang="en-US" sz="900" kern="1200" dirty="0">
                          <a:effectLst/>
                          <a:latin typeface="Century Gothic" pitchFamily="34" charset="0"/>
                        </a:rPr>
                        <a:t>images with</a:t>
                      </a:r>
                      <a:r>
                        <a:rPr lang="en-GB" sz="900" kern="1200" baseline="0" dirty="0">
                          <a:effectLst/>
                          <a:latin typeface="Century Gothic" pitchFamily="34" charset="0"/>
                        </a:rPr>
                        <a:t> </a:t>
                      </a:r>
                      <a:r>
                        <a:rPr lang="en-US" sz="900" kern="1200" dirty="0">
                          <a:effectLst/>
                          <a:latin typeface="Century Gothic" pitchFamily="34" charset="0"/>
                        </a:rPr>
                        <a:t>animation, video</a:t>
                      </a:r>
                      <a:r>
                        <a:rPr lang="en-GB" sz="900" kern="1200" baseline="0" dirty="0">
                          <a:effectLst/>
                          <a:latin typeface="Century Gothic" pitchFamily="34" charset="0"/>
                        </a:rPr>
                        <a:t> </a:t>
                      </a:r>
                      <a:r>
                        <a:rPr lang="en-US" sz="900" kern="1200" dirty="0">
                          <a:effectLst/>
                          <a:latin typeface="Century Gothic" pitchFamily="34" charset="0"/>
                        </a:rPr>
                        <a:t>and sound to</a:t>
                      </a:r>
                      <a:r>
                        <a:rPr lang="en-GB" sz="900" kern="1200" baseline="0" dirty="0">
                          <a:effectLst/>
                          <a:latin typeface="Century Gothic" pitchFamily="34" charset="0"/>
                        </a:rPr>
                        <a:t> </a:t>
                      </a:r>
                      <a:r>
                        <a:rPr lang="en-US" sz="900" kern="1200" dirty="0">
                          <a:effectLst/>
                          <a:latin typeface="Century Gothic" pitchFamily="34" charset="0"/>
                        </a:rPr>
                        <a:t>communicate their</a:t>
                      </a:r>
                      <a:r>
                        <a:rPr lang="en-GB" sz="900" kern="1200" baseline="0" dirty="0">
                          <a:effectLst/>
                          <a:latin typeface="Century Gothic" pitchFamily="34" charset="0"/>
                        </a:rPr>
                        <a:t> </a:t>
                      </a:r>
                      <a:r>
                        <a:rPr lang="en-US" sz="900" kern="1200" dirty="0">
                          <a:effectLst/>
                          <a:latin typeface="Century Gothic" pitchFamily="34" charset="0"/>
                        </a:rPr>
                        <a:t>ideas. </a:t>
                      </a:r>
                      <a:endParaRPr lang="en-GB" sz="900" kern="1200" dirty="0">
                        <a:solidFill>
                          <a:schemeClr val="dk1"/>
                        </a:solidFill>
                        <a:effectLst/>
                        <a:latin typeface="Century Gothic" pitchFamily="34" charset="0"/>
                        <a:ea typeface="+mn-ea"/>
                        <a:cs typeface="+mn-cs"/>
                      </a:endParaRPr>
                    </a:p>
                  </a:txBody>
                  <a:tcPr marT="45713" marB="45713"/>
                </a:tc>
                <a:tc>
                  <a:txBody>
                    <a:bodyPr/>
                    <a:lstStyle/>
                    <a:p>
                      <a:pPr marL="171450" lvl="0" indent="-171450">
                        <a:buFont typeface="Arial" pitchFamily="34" charset="0"/>
                        <a:buChar char="•"/>
                      </a:pPr>
                      <a:r>
                        <a:rPr kumimoji="0" lang="en-GB" sz="1050" kern="1200" dirty="0">
                          <a:latin typeface="Century Gothic" pitchFamily="34" charset="0"/>
                        </a:rPr>
                        <a:t>Can they experiment with different styles that artists have used?</a:t>
                      </a:r>
                    </a:p>
                    <a:p>
                      <a:pPr marL="171450" indent="-171450">
                        <a:buFont typeface="Arial" pitchFamily="34" charset="0"/>
                        <a:buChar char="•"/>
                      </a:pPr>
                      <a:r>
                        <a:rPr lang="en-US" sz="1050" kern="1200" dirty="0">
                          <a:effectLst/>
                          <a:latin typeface="Century Gothic" pitchFamily="34" charset="0"/>
                        </a:rPr>
                        <a:t>Do</a:t>
                      </a:r>
                      <a:r>
                        <a:rPr lang="en-US" sz="1050" kern="1200" baseline="0" dirty="0">
                          <a:effectLst/>
                          <a:latin typeface="Century Gothic" pitchFamily="34" charset="0"/>
                        </a:rPr>
                        <a:t> they</a:t>
                      </a:r>
                      <a:r>
                        <a:rPr lang="en-US" sz="1050" kern="1200" dirty="0">
                          <a:effectLst/>
                          <a:latin typeface="Century Gothic" pitchFamily="34" charset="0"/>
                        </a:rPr>
                        <a:t> learn about the</a:t>
                      </a:r>
                      <a:r>
                        <a:rPr lang="en-GB" sz="1050" kern="1200" baseline="0" dirty="0">
                          <a:effectLst/>
                          <a:latin typeface="Century Gothic" pitchFamily="34" charset="0"/>
                        </a:rPr>
                        <a:t> </a:t>
                      </a:r>
                      <a:r>
                        <a:rPr lang="en-US" sz="1050" kern="1200" dirty="0">
                          <a:effectLst/>
                          <a:latin typeface="Century Gothic" pitchFamily="34" charset="0"/>
                        </a:rPr>
                        <a:t>work of others</a:t>
                      </a:r>
                      <a:r>
                        <a:rPr lang="en-GB" sz="1050" kern="1200" baseline="0" dirty="0">
                          <a:effectLst/>
                          <a:latin typeface="Century Gothic" pitchFamily="34" charset="0"/>
                        </a:rPr>
                        <a:t> by</a:t>
                      </a:r>
                      <a:r>
                        <a:rPr lang="en-US" sz="1050" kern="1200" dirty="0">
                          <a:effectLst/>
                          <a:latin typeface="Century Gothic" pitchFamily="34" charset="0"/>
                        </a:rPr>
                        <a:t> looking at</a:t>
                      </a:r>
                      <a:r>
                        <a:rPr lang="en-GB" sz="1050" kern="1200" baseline="0" dirty="0">
                          <a:effectLst/>
                          <a:latin typeface="Century Gothic" pitchFamily="34" charset="0"/>
                        </a:rPr>
                        <a:t> </a:t>
                      </a:r>
                      <a:r>
                        <a:rPr lang="en-US" sz="1050" kern="1200" baseline="0" dirty="0">
                          <a:effectLst/>
                          <a:latin typeface="Century Gothic" pitchFamily="34" charset="0"/>
                        </a:rPr>
                        <a:t>artists’ </a:t>
                      </a:r>
                      <a:r>
                        <a:rPr lang="en-US" sz="1050" kern="1200" dirty="0">
                          <a:effectLst/>
                          <a:latin typeface="Century Gothic" pitchFamily="34" charset="0"/>
                        </a:rPr>
                        <a:t>work in books,</a:t>
                      </a:r>
                      <a:r>
                        <a:rPr lang="en-GB" sz="1050" kern="1200" baseline="0" dirty="0">
                          <a:effectLst/>
                          <a:latin typeface="Century Gothic" pitchFamily="34" charset="0"/>
                        </a:rPr>
                        <a:t> </a:t>
                      </a:r>
                      <a:r>
                        <a:rPr lang="en-US" sz="1050" kern="1200" dirty="0">
                          <a:effectLst/>
                          <a:latin typeface="Century Gothic" pitchFamily="34" charset="0"/>
                        </a:rPr>
                        <a:t>the internet, visits</a:t>
                      </a:r>
                      <a:r>
                        <a:rPr lang="en-GB" sz="1050" kern="1200" baseline="0" dirty="0">
                          <a:effectLst/>
                          <a:latin typeface="Century Gothic" pitchFamily="34" charset="0"/>
                        </a:rPr>
                        <a:t> </a:t>
                      </a:r>
                      <a:r>
                        <a:rPr lang="en-US" sz="1050" kern="1200" dirty="0">
                          <a:effectLst/>
                          <a:latin typeface="Century Gothic" pitchFamily="34" charset="0"/>
                        </a:rPr>
                        <a:t>to galleries and</a:t>
                      </a:r>
                      <a:r>
                        <a:rPr lang="en-GB" sz="1050" kern="1200" baseline="0" dirty="0">
                          <a:effectLst/>
                          <a:latin typeface="Century Gothic" pitchFamily="34" charset="0"/>
                        </a:rPr>
                        <a:t> </a:t>
                      </a:r>
                      <a:r>
                        <a:rPr lang="en-US" sz="1050" kern="1200" dirty="0">
                          <a:effectLst/>
                          <a:latin typeface="Century Gothic" pitchFamily="34" charset="0"/>
                        </a:rPr>
                        <a:t>other sources</a:t>
                      </a:r>
                      <a:r>
                        <a:rPr lang="en-GB" sz="1050" kern="1200" baseline="0" dirty="0">
                          <a:effectLst/>
                          <a:latin typeface="Century Gothic" pitchFamily="34" charset="0"/>
                        </a:rPr>
                        <a:t> </a:t>
                      </a:r>
                      <a:r>
                        <a:rPr lang="en-US" sz="1050" kern="1200" dirty="0">
                          <a:effectLst/>
                          <a:latin typeface="Century Gothic" pitchFamily="34" charset="0"/>
                        </a:rPr>
                        <a:t>of information?</a:t>
                      </a:r>
                      <a:endParaRPr lang="en-GB" sz="1050" kern="1200" dirty="0">
                        <a:effectLst/>
                        <a:latin typeface="Century Gothic" pitchFamily="34" charset="0"/>
                      </a:endParaRPr>
                    </a:p>
                    <a:p>
                      <a:pPr marL="171450" lvl="0" indent="-171450">
                        <a:buFont typeface="Arial" pitchFamily="34" charset="0"/>
                        <a:buChar char="•"/>
                      </a:pPr>
                      <a:endParaRPr kumimoji="0" lang="en-GB" sz="1050" kern="1200" dirty="0">
                        <a:solidFill>
                          <a:schemeClr val="dk1"/>
                        </a:solidFill>
                        <a:latin typeface="Century Gothic" pitchFamily="34" charset="0"/>
                        <a:ea typeface="+mn-ea"/>
                        <a:cs typeface="+mn-cs"/>
                      </a:endParaRPr>
                    </a:p>
                  </a:txBody>
                  <a:tcPr marT="45713" marB="45713"/>
                </a:tc>
                <a:extLst>
                  <a:ext uri="{0D108BD9-81ED-4DB2-BD59-A6C34878D82A}">
                    <a16:rowId xmlns:a16="http://schemas.microsoft.com/office/drawing/2014/main" val="10005"/>
                  </a:ext>
                </a:extLst>
              </a:tr>
            </a:tbl>
          </a:graphicData>
        </a:graphic>
      </p:graphicFrame>
      <p:sp>
        <p:nvSpPr>
          <p:cNvPr id="2" name="Footer Placeholder 1">
            <a:extLst>
              <a:ext uri="{FF2B5EF4-FFF2-40B4-BE49-F238E27FC236}">
                <a16:creationId xmlns:a16="http://schemas.microsoft.com/office/drawing/2014/main" id="{79AAFAD7-58E8-4B00-AC92-DA04520DB6FC}"/>
              </a:ext>
            </a:extLst>
          </p:cNvPr>
          <p:cNvSpPr>
            <a:spLocks noGrp="1"/>
          </p:cNvSpPr>
          <p:nvPr>
            <p:ph type="ftr" sz="quarter" idx="11"/>
          </p:nvPr>
        </p:nvSpPr>
        <p:spPr/>
        <p:txBody>
          <a:bodyPr/>
          <a:lstStyle/>
          <a:p>
            <a:r>
              <a:rPr lang="en-GB" smtClean="0"/>
              <a:t>(c) Focus Education (UK) Ltd</a:t>
            </a:r>
            <a:endParaRPr lang="en-GB" dirty="0"/>
          </a:p>
        </p:txBody>
      </p:sp>
    </p:spTree>
    <p:extLst>
      <p:ext uri="{BB962C8B-B14F-4D97-AF65-F5344CB8AC3E}">
        <p14:creationId xmlns:p14="http://schemas.microsoft.com/office/powerpoint/2010/main" val="13934342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ADCAB7C6-6A7A-487D-A052-14C3FB8C7EAC}" type="slidenum">
              <a:rPr lang="en-GB"/>
              <a:pPr>
                <a:defRPr/>
              </a:pPr>
              <a:t>9</a:t>
            </a:fld>
            <a:endParaRPr lang="en-GB" dirty="0"/>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532947358"/>
              </p:ext>
            </p:extLst>
          </p:nvPr>
        </p:nvGraphicFramePr>
        <p:xfrm>
          <a:off x="287524" y="575411"/>
          <a:ext cx="8568952" cy="5570019"/>
        </p:xfrm>
        <a:graphic>
          <a:graphicData uri="http://schemas.openxmlformats.org/drawingml/2006/table">
            <a:tbl>
              <a:tblPr firstRow="1" bandRow="1">
                <a:tableStyleId>{5C22544A-7EE6-4342-B048-85BDC9FD1C3A}</a:tableStyleId>
              </a:tblPr>
              <a:tblGrid>
                <a:gridCol w="2142238">
                  <a:extLst>
                    <a:ext uri="{9D8B030D-6E8A-4147-A177-3AD203B41FA5}">
                      <a16:colId xmlns:a16="http://schemas.microsoft.com/office/drawing/2014/main" val="20000"/>
                    </a:ext>
                  </a:extLst>
                </a:gridCol>
                <a:gridCol w="2142238">
                  <a:extLst>
                    <a:ext uri="{9D8B030D-6E8A-4147-A177-3AD203B41FA5}">
                      <a16:colId xmlns:a16="http://schemas.microsoft.com/office/drawing/2014/main" val="20001"/>
                    </a:ext>
                  </a:extLst>
                </a:gridCol>
                <a:gridCol w="2142238">
                  <a:extLst>
                    <a:ext uri="{9D8B030D-6E8A-4147-A177-3AD203B41FA5}">
                      <a16:colId xmlns:a16="http://schemas.microsoft.com/office/drawing/2014/main" val="20002"/>
                    </a:ext>
                  </a:extLst>
                </a:gridCol>
                <a:gridCol w="2142238">
                  <a:extLst>
                    <a:ext uri="{9D8B030D-6E8A-4147-A177-3AD203B41FA5}">
                      <a16:colId xmlns:a16="http://schemas.microsoft.com/office/drawing/2014/main" val="20003"/>
                    </a:ext>
                  </a:extLst>
                </a:gridCol>
              </a:tblGrid>
              <a:tr h="370787">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a:solidFill>
                            <a:schemeClr val="bg1"/>
                          </a:solidFill>
                          <a:latin typeface="Century Gothic" pitchFamily="34" charset="0"/>
                        </a:rPr>
                        <a:t>Knowledge, Skills and Understanding breakdown for</a:t>
                      </a:r>
                      <a:r>
                        <a:rPr lang="en-GB" sz="1800" baseline="0" dirty="0">
                          <a:solidFill>
                            <a:schemeClr val="bg1"/>
                          </a:solidFill>
                          <a:latin typeface="Century Gothic" pitchFamily="34" charset="0"/>
                        </a:rPr>
                        <a:t> </a:t>
                      </a:r>
                    </a:p>
                    <a:p>
                      <a:pPr algn="ctr"/>
                      <a:r>
                        <a:rPr lang="en-GB" sz="1800" dirty="0">
                          <a:solidFill>
                            <a:schemeClr val="bg1"/>
                          </a:solidFill>
                          <a:latin typeface="Century Gothic" pitchFamily="34" charset="0"/>
                        </a:rPr>
                        <a:t>Art</a:t>
                      </a:r>
                      <a:endParaRPr lang="en-GB" sz="1800" b="1" dirty="0">
                        <a:solidFill>
                          <a:schemeClr val="bg1"/>
                        </a:solidFill>
                        <a:latin typeface="Century Gothic" pitchFamily="34" charset="0"/>
                      </a:endParaRPr>
                    </a:p>
                  </a:txBody>
                  <a:tcPr marT="45713" marB="45713"/>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370787">
                <a:tc gridSpan="4">
                  <a:txBody>
                    <a:bodyPr/>
                    <a:lstStyle/>
                    <a:p>
                      <a:pPr algn="ctr"/>
                      <a:r>
                        <a:rPr lang="en-GB" sz="1800" b="1" dirty="0">
                          <a:latin typeface="Century Gothic" pitchFamily="34" charset="0"/>
                        </a:rPr>
                        <a:t>Year 6</a:t>
                      </a:r>
                      <a:endParaRPr lang="en-GB" sz="1800" b="1" dirty="0">
                        <a:solidFill>
                          <a:schemeClr val="tx1"/>
                        </a:solidFill>
                        <a:latin typeface="Century Gothic" pitchFamily="34" charset="0"/>
                      </a:endParaRPr>
                    </a:p>
                  </a:txBody>
                  <a:tcPr marT="45713" marB="45713" anchor="ctr"/>
                </a:tc>
                <a:tc hMerge="1">
                  <a:txBody>
                    <a:bodyPr/>
                    <a:lstStyle/>
                    <a:p>
                      <a:endParaRPr lang="en-GB"/>
                    </a:p>
                  </a:txBody>
                  <a:tcPr/>
                </a:tc>
                <a:tc hMerge="1">
                  <a:txBody>
                    <a:bodyPr/>
                    <a:lstStyle/>
                    <a:p>
                      <a:endParaRPr lang="en-GB"/>
                    </a:p>
                  </a:txBody>
                  <a:tcPr/>
                </a:tc>
                <a:tc hMerge="1">
                  <a:txBody>
                    <a:bodyPr/>
                    <a:lstStyle/>
                    <a:p>
                      <a:endParaRPr lang="en-GB" dirty="0"/>
                    </a:p>
                  </a:txBody>
                  <a:tcPr/>
                </a:tc>
                <a:extLst>
                  <a:ext uri="{0D108BD9-81ED-4DB2-BD59-A6C34878D82A}">
                    <a16:rowId xmlns:a16="http://schemas.microsoft.com/office/drawing/2014/main" val="10001"/>
                  </a:ext>
                </a:extLst>
              </a:tr>
              <a:tr h="370787">
                <a:tc>
                  <a:txBody>
                    <a:bodyPr/>
                    <a:lstStyle/>
                    <a:p>
                      <a:pPr algn="ctr">
                        <a:spcAft>
                          <a:spcPts val="0"/>
                        </a:spcAft>
                      </a:pPr>
                      <a:r>
                        <a:rPr lang="en-GB" sz="1400" b="1" dirty="0">
                          <a:latin typeface="Century Gothic" pitchFamily="34" charset="0"/>
                        </a:rPr>
                        <a:t>Drawing </a:t>
                      </a:r>
                      <a:endParaRPr lang="en-GB" sz="1400" b="1" dirty="0">
                        <a:latin typeface="Century Gothic" pitchFamily="34" charset="0"/>
                        <a:ea typeface="Times New Roman"/>
                        <a:cs typeface="Times New Roman"/>
                      </a:endParaRPr>
                    </a:p>
                  </a:txBody>
                  <a:tcPr marL="68580" marR="68580" marT="0" marB="0" anchor="ctr"/>
                </a:tc>
                <a:tc>
                  <a:txBody>
                    <a:bodyPr/>
                    <a:lstStyle/>
                    <a:p>
                      <a:pPr algn="ctr">
                        <a:spcAft>
                          <a:spcPts val="0"/>
                        </a:spcAft>
                      </a:pPr>
                      <a:r>
                        <a:rPr lang="en-GB" sz="1400" b="1" dirty="0">
                          <a:latin typeface="Century Gothic" pitchFamily="34" charset="0"/>
                        </a:rPr>
                        <a:t>Painting</a:t>
                      </a:r>
                      <a:endParaRPr lang="en-GB" sz="1400" b="1" dirty="0">
                        <a:latin typeface="Century Gothic" pitchFamily="34" charset="0"/>
                        <a:ea typeface="Times New Roman"/>
                        <a:cs typeface="Times New Roman"/>
                      </a:endParaRPr>
                    </a:p>
                  </a:txBody>
                  <a:tcPr marL="68580" marR="68580" marT="0" marB="0" anchor="ctr"/>
                </a:tc>
                <a:tc>
                  <a:txBody>
                    <a:bodyPr/>
                    <a:lstStyle/>
                    <a:p>
                      <a:pPr algn="ctr">
                        <a:spcAft>
                          <a:spcPts val="0"/>
                        </a:spcAft>
                      </a:pPr>
                      <a:r>
                        <a:rPr lang="en-GB" sz="1400" b="1" dirty="0">
                          <a:latin typeface="Century Gothic" pitchFamily="34" charset="0"/>
                        </a:rPr>
                        <a:t>Printing</a:t>
                      </a:r>
                      <a:endParaRPr lang="en-GB" sz="1400" b="1" dirty="0">
                        <a:latin typeface="Century Gothic" pitchFamily="34" charset="0"/>
                        <a:ea typeface="Times New Roman"/>
                        <a:cs typeface="Times New Roman"/>
                      </a:endParaRPr>
                    </a:p>
                  </a:txBody>
                  <a:tcPr marL="68580" marR="68580" marT="0" marB="0" anchor="ctr"/>
                </a:tc>
                <a:tc>
                  <a:txBody>
                    <a:bodyPr/>
                    <a:lstStyle/>
                    <a:p>
                      <a:pPr algn="ctr">
                        <a:spcAft>
                          <a:spcPts val="0"/>
                        </a:spcAft>
                      </a:pPr>
                      <a:r>
                        <a:rPr lang="en-GB" sz="1400" b="1" dirty="0">
                          <a:latin typeface="Century Gothic" pitchFamily="34" charset="0"/>
                        </a:rPr>
                        <a:t>Sketch books</a:t>
                      </a:r>
                      <a:endParaRPr lang="en-GB" sz="1400" b="1" dirty="0">
                        <a:latin typeface="Century Gothic" pitchFamily="34" charset="0"/>
                        <a:ea typeface="Times New Roman"/>
                        <a:cs typeface="Times New Roman"/>
                      </a:endParaRPr>
                    </a:p>
                  </a:txBody>
                  <a:tcPr marL="68580" marR="68580" marT="0" marB="0" anchor="ctr"/>
                </a:tc>
                <a:extLst>
                  <a:ext uri="{0D108BD9-81ED-4DB2-BD59-A6C34878D82A}">
                    <a16:rowId xmlns:a16="http://schemas.microsoft.com/office/drawing/2014/main" val="10002"/>
                  </a:ext>
                </a:extLst>
              </a:tr>
              <a:tr h="1554419">
                <a:tc>
                  <a:txBody>
                    <a:bodyPr/>
                    <a:lstStyle/>
                    <a:p>
                      <a:pPr marL="171450" indent="-171450">
                        <a:buFont typeface="Arial" pitchFamily="34" charset="0"/>
                        <a:buChar char="•"/>
                      </a:pPr>
                      <a:r>
                        <a:rPr kumimoji="0" lang="en-GB" sz="1050" kern="1200" dirty="0">
                          <a:latin typeface="Century Gothic" pitchFamily="34" charset="0"/>
                        </a:rPr>
                        <a:t>Do their sketches communicate </a:t>
                      </a:r>
                      <a:r>
                        <a:rPr lang="en-US" sz="1050" kern="1200" dirty="0">
                          <a:effectLst/>
                          <a:latin typeface="Century Gothic" pitchFamily="34" charset="0"/>
                        </a:rPr>
                        <a:t>emotions and a sense of self with accuracy and imagination?</a:t>
                      </a:r>
                      <a:endParaRPr kumimoji="0" lang="en-GB" sz="1050" kern="1200" dirty="0">
                        <a:latin typeface="Century Gothic" pitchFamily="34" charset="0"/>
                      </a:endParaRPr>
                    </a:p>
                    <a:p>
                      <a:pPr marL="171450" lvl="0" indent="-171450">
                        <a:buFont typeface="Arial" pitchFamily="34" charset="0"/>
                        <a:buChar char="•"/>
                      </a:pPr>
                      <a:r>
                        <a:rPr kumimoji="0" lang="en-GB" sz="1050" kern="1200" dirty="0">
                          <a:latin typeface="Century Gothic" pitchFamily="34" charset="0"/>
                        </a:rPr>
                        <a:t>Can they explain why they have combined different tools to create their drawings?</a:t>
                      </a:r>
                    </a:p>
                    <a:p>
                      <a:pPr marL="171450" indent="-171450">
                        <a:buFont typeface="Arial" pitchFamily="34" charset="0"/>
                        <a:buChar char="•"/>
                      </a:pPr>
                      <a:r>
                        <a:rPr kumimoji="0" lang="en-GB" sz="1050" kern="1200" dirty="0">
                          <a:latin typeface="Century Gothic" pitchFamily="34" charset="0"/>
                        </a:rPr>
                        <a:t>Can they explain why they have chosen specific drawing techniques?</a:t>
                      </a:r>
                      <a:endParaRPr kumimoji="0" lang="en-GB" sz="1050" kern="1200" dirty="0">
                        <a:solidFill>
                          <a:schemeClr val="dk1"/>
                        </a:solidFill>
                        <a:latin typeface="Century Gothic" pitchFamily="34" charset="0"/>
                        <a:ea typeface="+mn-ea"/>
                        <a:cs typeface="+mn-cs"/>
                      </a:endParaRPr>
                    </a:p>
                  </a:txBody>
                  <a:tcPr marT="45713" marB="45713"/>
                </a:tc>
                <a:tc>
                  <a:txBody>
                    <a:bodyPr/>
                    <a:lstStyle/>
                    <a:p>
                      <a:pPr marL="171450" lvl="0" indent="-171450">
                        <a:buFont typeface="Arial" pitchFamily="34" charset="0"/>
                        <a:buChar char="•"/>
                      </a:pPr>
                      <a:r>
                        <a:rPr kumimoji="0" lang="en-GB" sz="1050" kern="1200" dirty="0">
                          <a:latin typeface="Century Gothic" pitchFamily="34" charset="0"/>
                        </a:rPr>
                        <a:t>Can they explain what their own style is?</a:t>
                      </a:r>
                    </a:p>
                    <a:p>
                      <a:pPr marL="171450" indent="-171450">
                        <a:buFont typeface="Arial" pitchFamily="34" charset="0"/>
                        <a:buChar char="•"/>
                      </a:pPr>
                      <a:r>
                        <a:rPr kumimoji="0" lang="en-GB" sz="1050" kern="1200" dirty="0">
                          <a:latin typeface="Century Gothic" pitchFamily="34" charset="0"/>
                        </a:rPr>
                        <a:t>Can they use a wide range of techniques in their work?</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050" kern="1200" dirty="0">
                          <a:latin typeface="Century Gothic" pitchFamily="34" charset="0"/>
                        </a:rPr>
                        <a:t>Can they explain why they have chosen specific painting techniques?</a:t>
                      </a:r>
                    </a:p>
                    <a:p>
                      <a:pPr marL="171450" indent="-171450">
                        <a:buFont typeface="Arial" pitchFamily="34" charset="0"/>
                        <a:buChar char="•"/>
                      </a:pPr>
                      <a:endParaRPr lang="en-GB" sz="1050" dirty="0">
                        <a:latin typeface="Century Gothic" pitchFamily="34" charset="0"/>
                      </a:endParaRPr>
                    </a:p>
                  </a:txBody>
                  <a:tcPr marT="45713" marB="45713"/>
                </a:tc>
                <a:tc>
                  <a:txBody>
                    <a:bodyPr/>
                    <a:lstStyle/>
                    <a:p>
                      <a:pPr marL="171450" lvl="0" indent="-171450">
                        <a:buFont typeface="Arial" pitchFamily="34" charset="0"/>
                        <a:buChar char="•"/>
                      </a:pPr>
                      <a:r>
                        <a:rPr kumimoji="0" lang="en-GB" sz="1050" kern="1200" dirty="0">
                          <a:latin typeface="Century Gothic" pitchFamily="34" charset="0"/>
                        </a:rPr>
                        <a:t>Can they overprint using different colours?</a:t>
                      </a:r>
                    </a:p>
                    <a:p>
                      <a:pPr marL="171450" indent="-171450">
                        <a:buFont typeface="Arial" pitchFamily="34" charset="0"/>
                        <a:buChar char="•"/>
                      </a:pPr>
                      <a:r>
                        <a:rPr lang="en-US" sz="1050" kern="1200" dirty="0">
                          <a:effectLst/>
                          <a:latin typeface="Century Gothic" pitchFamily="34" charset="0"/>
                        </a:rPr>
                        <a:t>Do they look very carefully</a:t>
                      </a:r>
                      <a:r>
                        <a:rPr lang="en-GB" sz="1050" kern="1200" baseline="0" dirty="0">
                          <a:effectLst/>
                          <a:latin typeface="Century Gothic" pitchFamily="34" charset="0"/>
                        </a:rPr>
                        <a:t> </a:t>
                      </a:r>
                      <a:r>
                        <a:rPr lang="en-US" sz="1050" kern="1200" dirty="0">
                          <a:effectLst/>
                          <a:latin typeface="Century Gothic" pitchFamily="34" charset="0"/>
                        </a:rPr>
                        <a:t>at the methods they use</a:t>
                      </a:r>
                      <a:r>
                        <a:rPr lang="en-GB" sz="1050" kern="1200" baseline="0" dirty="0">
                          <a:effectLst/>
                          <a:latin typeface="Century Gothic" pitchFamily="34" charset="0"/>
                        </a:rPr>
                        <a:t> </a:t>
                      </a:r>
                      <a:r>
                        <a:rPr lang="en-US" sz="1050" kern="1200" dirty="0">
                          <a:effectLst/>
                          <a:latin typeface="Century Gothic" pitchFamily="34" charset="0"/>
                        </a:rPr>
                        <a:t>and make decisions</a:t>
                      </a:r>
                      <a:r>
                        <a:rPr lang="en-GB" sz="1050" kern="1200" baseline="0" dirty="0">
                          <a:effectLst/>
                          <a:latin typeface="Century Gothic" pitchFamily="34" charset="0"/>
                        </a:rPr>
                        <a:t> </a:t>
                      </a:r>
                      <a:r>
                        <a:rPr lang="en-US" sz="1050" kern="1200" dirty="0">
                          <a:effectLst/>
                          <a:latin typeface="Century Gothic" pitchFamily="34" charset="0"/>
                        </a:rPr>
                        <a:t>about the</a:t>
                      </a:r>
                      <a:r>
                        <a:rPr lang="en-GB" sz="1050" kern="1200" baseline="0" dirty="0">
                          <a:effectLst/>
                          <a:latin typeface="Century Gothic" pitchFamily="34" charset="0"/>
                        </a:rPr>
                        <a:t> </a:t>
                      </a:r>
                      <a:r>
                        <a:rPr lang="en-US" sz="1050" kern="1200" dirty="0">
                          <a:effectLst/>
                          <a:latin typeface="Century Gothic" pitchFamily="34" charset="0"/>
                        </a:rPr>
                        <a:t>effectiveness of</a:t>
                      </a:r>
                      <a:r>
                        <a:rPr lang="en-GB" sz="1050" kern="1200" baseline="0" dirty="0">
                          <a:effectLst/>
                          <a:latin typeface="Century Gothic" pitchFamily="34" charset="0"/>
                        </a:rPr>
                        <a:t> their printing</a:t>
                      </a:r>
                      <a:r>
                        <a:rPr lang="en-US" sz="1050" kern="1200" dirty="0">
                          <a:effectLst/>
                          <a:latin typeface="Century Gothic" pitchFamily="34" charset="0"/>
                        </a:rPr>
                        <a:t> methods?</a:t>
                      </a:r>
                      <a:endParaRPr lang="en-GB" sz="1050" kern="1200" dirty="0">
                        <a:effectLst/>
                        <a:latin typeface="Century Gothic" pitchFamily="34" charset="0"/>
                      </a:endParaRPr>
                    </a:p>
                    <a:p>
                      <a:pPr marL="171450" lvl="0" indent="-171450">
                        <a:buFont typeface="Arial" pitchFamily="34" charset="0"/>
                        <a:buChar char="•"/>
                      </a:pPr>
                      <a:endParaRPr lang="en-GB" sz="1050" dirty="0">
                        <a:latin typeface="Century Gothic" pitchFamily="34" charset="0"/>
                      </a:endParaRPr>
                    </a:p>
                  </a:txBody>
                  <a:tcPr marT="45713" marB="45713"/>
                </a:tc>
                <a:tc>
                  <a:txBody>
                    <a:bodyPr/>
                    <a:lstStyle/>
                    <a:p>
                      <a:pPr marL="171450" lvl="0" indent="-171450">
                        <a:buFont typeface="Arial" pitchFamily="34" charset="0"/>
                        <a:buChar char="•"/>
                      </a:pPr>
                      <a:r>
                        <a:rPr lang="en-US" sz="900" kern="1200" dirty="0">
                          <a:effectLst/>
                          <a:latin typeface="Century Gothic" pitchFamily="34" charset="0"/>
                        </a:rPr>
                        <a:t>Do</a:t>
                      </a:r>
                      <a:r>
                        <a:rPr lang="en-US" sz="900" kern="1200" baseline="0" dirty="0">
                          <a:effectLst/>
                          <a:latin typeface="Century Gothic" pitchFamily="34" charset="0"/>
                        </a:rPr>
                        <a:t> their</a:t>
                      </a:r>
                      <a:r>
                        <a:rPr lang="en-US" sz="900" kern="1200" dirty="0">
                          <a:effectLst/>
                          <a:latin typeface="Century Gothic" pitchFamily="34" charset="0"/>
                        </a:rPr>
                        <a:t> sketch books contain detailed notes and quotes explaining about items?</a:t>
                      </a:r>
                    </a:p>
                    <a:p>
                      <a:pPr marL="171450" indent="-171450">
                        <a:buFont typeface="Arial" pitchFamily="34" charset="0"/>
                        <a:buChar char="•"/>
                      </a:pPr>
                      <a:r>
                        <a:rPr lang="en-US" sz="900" kern="1200" dirty="0">
                          <a:effectLst/>
                          <a:latin typeface="Century Gothic" pitchFamily="34" charset="0"/>
                        </a:rPr>
                        <a:t>Do they compare their</a:t>
                      </a:r>
                      <a:r>
                        <a:rPr lang="en-GB" sz="900" kern="1200" baseline="0" dirty="0">
                          <a:effectLst/>
                          <a:latin typeface="Century Gothic" pitchFamily="34" charset="0"/>
                        </a:rPr>
                        <a:t> </a:t>
                      </a:r>
                      <a:r>
                        <a:rPr lang="en-US" sz="900" kern="1200" dirty="0">
                          <a:effectLst/>
                          <a:latin typeface="Century Gothic" pitchFamily="34" charset="0"/>
                        </a:rPr>
                        <a:t>methods to those</a:t>
                      </a:r>
                      <a:r>
                        <a:rPr lang="en-GB" sz="900" kern="1200" baseline="0" dirty="0">
                          <a:effectLst/>
                          <a:latin typeface="Century Gothic" pitchFamily="34" charset="0"/>
                        </a:rPr>
                        <a:t> </a:t>
                      </a:r>
                      <a:r>
                        <a:rPr lang="en-US" sz="900" kern="1200" dirty="0">
                          <a:effectLst/>
                          <a:latin typeface="Century Gothic" pitchFamily="34" charset="0"/>
                        </a:rPr>
                        <a:t>of others and keep</a:t>
                      </a:r>
                      <a:r>
                        <a:rPr lang="en-GB" sz="900" kern="1200" baseline="0" dirty="0">
                          <a:effectLst/>
                          <a:latin typeface="Century Gothic" pitchFamily="34" charset="0"/>
                        </a:rPr>
                        <a:t> </a:t>
                      </a:r>
                      <a:r>
                        <a:rPr lang="en-US" sz="900" kern="1200" dirty="0">
                          <a:effectLst/>
                          <a:latin typeface="Century Gothic" pitchFamily="34" charset="0"/>
                        </a:rPr>
                        <a:t>notes in their</a:t>
                      </a:r>
                      <a:r>
                        <a:rPr lang="en-GB" sz="900" kern="1200" baseline="0" dirty="0">
                          <a:effectLst/>
                          <a:latin typeface="Century Gothic" pitchFamily="34" charset="0"/>
                        </a:rPr>
                        <a:t> s</a:t>
                      </a:r>
                      <a:r>
                        <a:rPr lang="en-US" sz="900" kern="1200" dirty="0">
                          <a:effectLst/>
                          <a:latin typeface="Century Gothic" pitchFamily="34" charset="0"/>
                        </a:rPr>
                        <a:t>ketch books?</a:t>
                      </a:r>
                      <a:endParaRPr lang="en-GB" sz="900" kern="1200" dirty="0">
                        <a:effectLst/>
                        <a:latin typeface="Century Gothic" pitchFamily="34" charset="0"/>
                      </a:endParaRPr>
                    </a:p>
                    <a:p>
                      <a:pPr marL="171450" indent="-171450">
                        <a:buFont typeface="Arial" pitchFamily="34" charset="0"/>
                        <a:buChar char="•"/>
                      </a:pPr>
                      <a:r>
                        <a:rPr lang="en-US" sz="900" kern="1200" dirty="0">
                          <a:effectLst/>
                          <a:latin typeface="Century Gothic" pitchFamily="34" charset="0"/>
                        </a:rPr>
                        <a:t>Do</a:t>
                      </a:r>
                      <a:r>
                        <a:rPr lang="en-US" sz="900" kern="1200" baseline="0" dirty="0">
                          <a:effectLst/>
                          <a:latin typeface="Century Gothic" pitchFamily="34" charset="0"/>
                        </a:rPr>
                        <a:t> they c</a:t>
                      </a:r>
                      <a:r>
                        <a:rPr lang="en-US" sz="900" kern="1200" dirty="0">
                          <a:effectLst/>
                          <a:latin typeface="Century Gothic" pitchFamily="34" charset="0"/>
                        </a:rPr>
                        <a:t>ombine graphics</a:t>
                      </a:r>
                      <a:r>
                        <a:rPr lang="en-GB" sz="900" kern="1200" baseline="0" dirty="0">
                          <a:effectLst/>
                          <a:latin typeface="Century Gothic" pitchFamily="34" charset="0"/>
                        </a:rPr>
                        <a:t> </a:t>
                      </a:r>
                      <a:r>
                        <a:rPr lang="en-US" sz="900" kern="1200" dirty="0">
                          <a:effectLst/>
                          <a:latin typeface="Century Gothic" pitchFamily="34" charset="0"/>
                        </a:rPr>
                        <a:t>and text based research of</a:t>
                      </a:r>
                      <a:r>
                        <a:rPr lang="en-GB" sz="900" kern="1200" baseline="0" dirty="0">
                          <a:effectLst/>
                          <a:latin typeface="Century Gothic" pitchFamily="34" charset="0"/>
                        </a:rPr>
                        <a:t> </a:t>
                      </a:r>
                      <a:r>
                        <a:rPr lang="en-US" sz="900" kern="1200" dirty="0">
                          <a:effectLst/>
                          <a:latin typeface="Century Gothic" pitchFamily="34" charset="0"/>
                        </a:rPr>
                        <a:t>commercial design, e.g. magazines etc., to influence the layout of their</a:t>
                      </a:r>
                      <a:r>
                        <a:rPr lang="en-US" sz="900" kern="1200" baseline="0" dirty="0">
                          <a:effectLst/>
                          <a:latin typeface="Century Gothic" pitchFamily="34" charset="0"/>
                        </a:rPr>
                        <a:t> </a:t>
                      </a:r>
                      <a:r>
                        <a:rPr lang="en-US" sz="900" kern="1200" dirty="0">
                          <a:effectLst/>
                          <a:latin typeface="Century Gothic" pitchFamily="34" charset="0"/>
                        </a:rPr>
                        <a:t>sketch books? </a:t>
                      </a:r>
                      <a:endParaRPr kumimoji="0" lang="en-GB" sz="900" kern="1200" dirty="0">
                        <a:effectLst/>
                        <a:latin typeface="Century Gothic" pitchFamily="34" charset="0"/>
                      </a:endParaRPr>
                    </a:p>
                    <a:p>
                      <a:pPr marL="171450" indent="-171450">
                        <a:buFont typeface="Arial" pitchFamily="34" charset="0"/>
                        <a:buChar char="•"/>
                      </a:pPr>
                      <a:r>
                        <a:rPr lang="en-US" sz="900" kern="1200" dirty="0">
                          <a:effectLst/>
                          <a:latin typeface="Century Gothic" pitchFamily="34" charset="0"/>
                        </a:rPr>
                        <a:t>Do they adapt and refine</a:t>
                      </a:r>
                      <a:r>
                        <a:rPr lang="en-GB" sz="900" kern="1200" baseline="0" dirty="0">
                          <a:effectLst/>
                          <a:latin typeface="Century Gothic" pitchFamily="34" charset="0"/>
                        </a:rPr>
                        <a:t> their</a:t>
                      </a:r>
                      <a:r>
                        <a:rPr lang="en-US" sz="900" kern="1200" dirty="0">
                          <a:effectLst/>
                          <a:latin typeface="Century Gothic" pitchFamily="34" charset="0"/>
                        </a:rPr>
                        <a:t> work to reflect</a:t>
                      </a:r>
                      <a:r>
                        <a:rPr lang="en-GB" sz="900" kern="1200" baseline="0" dirty="0">
                          <a:effectLst/>
                          <a:latin typeface="Century Gothic" pitchFamily="34" charset="0"/>
                        </a:rPr>
                        <a:t> </a:t>
                      </a:r>
                      <a:r>
                        <a:rPr lang="en-US" sz="900" kern="1200" dirty="0">
                          <a:effectLst/>
                          <a:latin typeface="Century Gothic" pitchFamily="34" charset="0"/>
                        </a:rPr>
                        <a:t>its meaning and</a:t>
                      </a:r>
                      <a:r>
                        <a:rPr lang="en-GB" sz="900" kern="1200" baseline="0" dirty="0">
                          <a:effectLst/>
                          <a:latin typeface="Century Gothic" pitchFamily="34" charset="0"/>
                        </a:rPr>
                        <a:t> </a:t>
                      </a:r>
                      <a:r>
                        <a:rPr lang="en-US" sz="900" kern="1200" dirty="0">
                          <a:effectLst/>
                          <a:latin typeface="Century Gothic" pitchFamily="34" charset="0"/>
                        </a:rPr>
                        <a:t>purpose, keeping</a:t>
                      </a:r>
                      <a:r>
                        <a:rPr lang="en-GB" sz="900" kern="1200" baseline="0" dirty="0">
                          <a:effectLst/>
                          <a:latin typeface="Century Gothic" pitchFamily="34" charset="0"/>
                        </a:rPr>
                        <a:t> </a:t>
                      </a:r>
                      <a:r>
                        <a:rPr lang="en-US" sz="900" kern="1200" dirty="0">
                          <a:effectLst/>
                          <a:latin typeface="Century Gothic" pitchFamily="34" charset="0"/>
                        </a:rPr>
                        <a:t>notes and</a:t>
                      </a:r>
                      <a:r>
                        <a:rPr lang="en-GB" sz="900" kern="1200" baseline="0" dirty="0">
                          <a:effectLst/>
                          <a:latin typeface="Century Gothic" pitchFamily="34" charset="0"/>
                        </a:rPr>
                        <a:t> </a:t>
                      </a:r>
                      <a:r>
                        <a:rPr lang="en-US" sz="900" kern="1200" dirty="0">
                          <a:effectLst/>
                          <a:latin typeface="Century Gothic" pitchFamily="34" charset="0"/>
                        </a:rPr>
                        <a:t>annotations in</a:t>
                      </a:r>
                      <a:r>
                        <a:rPr lang="en-US" sz="900" kern="1200" baseline="0" dirty="0">
                          <a:effectLst/>
                          <a:latin typeface="Century Gothic" pitchFamily="34" charset="0"/>
                        </a:rPr>
                        <a:t> their</a:t>
                      </a:r>
                      <a:r>
                        <a:rPr lang="en-US" sz="900" kern="1200" dirty="0">
                          <a:effectLst/>
                          <a:latin typeface="Century Gothic" pitchFamily="34" charset="0"/>
                        </a:rPr>
                        <a:t> sketch books?</a:t>
                      </a:r>
                      <a:endParaRPr lang="en-GB" sz="900" kern="1200" dirty="0">
                        <a:solidFill>
                          <a:schemeClr val="dk1"/>
                        </a:solidFill>
                        <a:effectLst/>
                        <a:latin typeface="Century Gothic" pitchFamily="34" charset="0"/>
                        <a:ea typeface="+mn-ea"/>
                        <a:cs typeface="+mn-cs"/>
                      </a:endParaRPr>
                    </a:p>
                  </a:txBody>
                  <a:tcPr marT="45713" marB="45713"/>
                </a:tc>
                <a:extLst>
                  <a:ext uri="{0D108BD9-81ED-4DB2-BD59-A6C34878D82A}">
                    <a16:rowId xmlns:a16="http://schemas.microsoft.com/office/drawing/2014/main" val="10003"/>
                  </a:ext>
                </a:extLst>
              </a:tr>
              <a:tr h="370787">
                <a:tc>
                  <a:txBody>
                    <a:bodyPr/>
                    <a:lstStyle/>
                    <a:p>
                      <a:pPr algn="ctr">
                        <a:spcAft>
                          <a:spcPts val="0"/>
                        </a:spcAft>
                      </a:pPr>
                      <a:r>
                        <a:rPr lang="en-GB" sz="1400" b="1" dirty="0">
                          <a:latin typeface="Century Gothic" pitchFamily="34" charset="0"/>
                        </a:rPr>
                        <a:t>3D/ Textiles</a:t>
                      </a:r>
                      <a:endParaRPr lang="en-GB" sz="1400" b="1" dirty="0">
                        <a:latin typeface="Century Gothic" pitchFamily="34" charset="0"/>
                        <a:ea typeface="Times New Roman"/>
                        <a:cs typeface="Times New Roman"/>
                      </a:endParaRPr>
                    </a:p>
                  </a:txBody>
                  <a:tcPr marL="68580" marR="68580" marT="0" marB="0" anchor="ctr"/>
                </a:tc>
                <a:tc>
                  <a:txBody>
                    <a:bodyPr/>
                    <a:lstStyle/>
                    <a:p>
                      <a:pPr algn="ctr">
                        <a:spcAft>
                          <a:spcPts val="0"/>
                        </a:spcAft>
                      </a:pPr>
                      <a:r>
                        <a:rPr lang="en-GB" sz="1400" b="1" dirty="0">
                          <a:latin typeface="Century Gothic" pitchFamily="34" charset="0"/>
                        </a:rPr>
                        <a:t>Collage  </a:t>
                      </a:r>
                      <a:endParaRPr lang="en-GB" sz="1400" b="1" dirty="0">
                        <a:latin typeface="Century Gothic" pitchFamily="34" charset="0"/>
                        <a:ea typeface="Times New Roman"/>
                        <a:cs typeface="Times New Roman"/>
                      </a:endParaRPr>
                    </a:p>
                  </a:txBody>
                  <a:tcPr marL="68580" marR="68580" marT="0" marB="0" anchor="ctr"/>
                </a:tc>
                <a:tc>
                  <a:txBody>
                    <a:bodyPr/>
                    <a:lstStyle/>
                    <a:p>
                      <a:pPr algn="ctr">
                        <a:spcAft>
                          <a:spcPts val="0"/>
                        </a:spcAft>
                      </a:pPr>
                      <a:r>
                        <a:rPr lang="en-GB" sz="1400" b="1" dirty="0">
                          <a:latin typeface="Century Gothic" pitchFamily="34" charset="0"/>
                        </a:rPr>
                        <a:t>Use of IT</a:t>
                      </a:r>
                      <a:endParaRPr lang="en-GB" sz="1400" b="1" dirty="0">
                        <a:latin typeface="Century Gothic" pitchFamily="34" charset="0"/>
                        <a:ea typeface="Times New Roman"/>
                        <a:cs typeface="Times New Roman"/>
                      </a:endParaRPr>
                    </a:p>
                  </a:txBody>
                  <a:tcPr marL="68580" marR="68580" marT="0" marB="0" anchor="ctr"/>
                </a:tc>
                <a:tc>
                  <a:txBody>
                    <a:bodyPr/>
                    <a:lstStyle/>
                    <a:p>
                      <a:pPr algn="ctr">
                        <a:spcAft>
                          <a:spcPts val="0"/>
                        </a:spcAft>
                      </a:pPr>
                      <a:r>
                        <a:rPr lang="en-GB" sz="1400" b="1" dirty="0">
                          <a:latin typeface="Century Gothic" pitchFamily="34" charset="0"/>
                        </a:rPr>
                        <a:t>Knowledge</a:t>
                      </a:r>
                      <a:endParaRPr lang="en-GB" sz="1400" b="1" dirty="0">
                        <a:latin typeface="Century Gothic" pitchFamily="34" charset="0"/>
                        <a:ea typeface="Times New Roman"/>
                        <a:cs typeface="Times New Roman"/>
                      </a:endParaRPr>
                    </a:p>
                  </a:txBody>
                  <a:tcPr marL="68580" marR="68580" marT="0" marB="0" anchor="ctr"/>
                </a:tc>
                <a:extLst>
                  <a:ext uri="{0D108BD9-81ED-4DB2-BD59-A6C34878D82A}">
                    <a16:rowId xmlns:a16="http://schemas.microsoft.com/office/drawing/2014/main" val="10004"/>
                  </a:ext>
                </a:extLst>
              </a:tr>
              <a:tr h="1486603">
                <a:tc>
                  <a:txBody>
                    <a:bodyPr/>
                    <a:lstStyle/>
                    <a:p>
                      <a:pPr marL="171450" lvl="0" indent="-171450">
                        <a:buFont typeface="Arial" pitchFamily="34" charset="0"/>
                        <a:buChar char="•"/>
                      </a:pPr>
                      <a:r>
                        <a:rPr kumimoji="0" lang="en-GB" sz="1050" kern="1200" dirty="0">
                          <a:latin typeface="Century Gothic" pitchFamily="34" charset="0"/>
                        </a:rPr>
                        <a:t>Can they create models on a range of scales? </a:t>
                      </a:r>
                    </a:p>
                    <a:p>
                      <a:pPr marL="171450" indent="-171450">
                        <a:buFont typeface="Arial" pitchFamily="34" charset="0"/>
                        <a:buChar char="•"/>
                      </a:pPr>
                      <a:r>
                        <a:rPr kumimoji="0" lang="en-GB" sz="1050" kern="1200" dirty="0">
                          <a:latin typeface="Century Gothic" pitchFamily="34" charset="0"/>
                        </a:rPr>
                        <a:t>Can they create work which is open to interpretation by the audience?</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050" kern="1200" dirty="0">
                          <a:latin typeface="Century Gothic" pitchFamily="34" charset="0"/>
                        </a:rPr>
                        <a:t>Can they include both visual and tactile elements in their work? </a:t>
                      </a:r>
                      <a:endParaRPr lang="en-GB" sz="1050" dirty="0">
                        <a:latin typeface="Century Gothic" pitchFamily="34" charset="0"/>
                      </a:endParaRPr>
                    </a:p>
                  </a:txBody>
                  <a:tcPr marT="45713" marB="45713"/>
                </a:tc>
                <a:tc>
                  <a:txBody>
                    <a:bodyPr/>
                    <a:lstStyle/>
                    <a:p>
                      <a:pPr marL="171450" lvl="0" indent="-171450">
                        <a:buFont typeface="Arial" pitchFamily="34" charset="0"/>
                        <a:buChar char="•"/>
                      </a:pPr>
                      <a:r>
                        <a:rPr kumimoji="0" lang="en-GB" sz="1050" kern="1200" dirty="0">
                          <a:latin typeface="Century Gothic" pitchFamily="34" charset="0"/>
                        </a:rPr>
                        <a:t>Can they justify the materials they have chosen?</a:t>
                      </a:r>
                    </a:p>
                    <a:p>
                      <a:pPr marL="171450" indent="-171450">
                        <a:buFont typeface="Arial" pitchFamily="34" charset="0"/>
                        <a:buChar char="•"/>
                      </a:pPr>
                      <a:r>
                        <a:rPr kumimoji="0" lang="en-GB" sz="1050" kern="1200" dirty="0">
                          <a:latin typeface="Century Gothic" pitchFamily="34" charset="0"/>
                        </a:rPr>
                        <a:t>Can they combine pattern, tone and shape?</a:t>
                      </a:r>
                      <a:endParaRPr kumimoji="0" lang="en-GB" sz="1050" kern="1200" dirty="0">
                        <a:solidFill>
                          <a:schemeClr val="dk1"/>
                        </a:solidFill>
                        <a:latin typeface="Century Gothic" pitchFamily="34" charset="0"/>
                        <a:ea typeface="+mn-ea"/>
                        <a:cs typeface="+mn-cs"/>
                      </a:endParaRPr>
                    </a:p>
                  </a:txBody>
                  <a:tcPr marT="45713" marB="45713"/>
                </a:tc>
                <a:tc>
                  <a:txBody>
                    <a:bodyPr/>
                    <a:lstStyle/>
                    <a:p>
                      <a:pPr marL="171450" indent="-171450">
                        <a:buFont typeface="Arial" pitchFamily="34" charset="0"/>
                        <a:buChar char="•"/>
                      </a:pPr>
                      <a:r>
                        <a:rPr lang="en-US" sz="1050" kern="1200" dirty="0">
                          <a:effectLst/>
                          <a:latin typeface="Century Gothic" pitchFamily="34" charset="0"/>
                        </a:rPr>
                        <a:t>Do they use software packages to create pieces of digital art</a:t>
                      </a:r>
                      <a:r>
                        <a:rPr lang="en-GB" sz="1050" kern="1200" baseline="0" dirty="0">
                          <a:effectLst/>
                          <a:latin typeface="Century Gothic" pitchFamily="34" charset="0"/>
                        </a:rPr>
                        <a:t>?</a:t>
                      </a:r>
                      <a:endParaRPr lang="en-GB" sz="1050" kern="1200" dirty="0">
                        <a:effectLst/>
                        <a:latin typeface="Century Gothic" pitchFamily="34" charset="0"/>
                      </a:endParaRPr>
                    </a:p>
                    <a:p>
                      <a:pPr marL="171450" lvl="0" indent="-171450">
                        <a:buFont typeface="Arial" pitchFamily="34" charset="0"/>
                        <a:buChar char="•"/>
                      </a:pPr>
                      <a:r>
                        <a:rPr kumimoji="0" lang="en-GB" sz="1050" kern="1200" dirty="0">
                          <a:latin typeface="Century Gothic" pitchFamily="34" charset="0"/>
                        </a:rPr>
                        <a:t>Can they create a piece of art which can be used as part of a wider presentation?</a:t>
                      </a:r>
                      <a:endParaRPr lang="en-GB" sz="1050" dirty="0">
                        <a:latin typeface="Century Gothic" pitchFamily="34" charset="0"/>
                      </a:endParaRPr>
                    </a:p>
                  </a:txBody>
                  <a:tcPr marT="45713" marB="45713"/>
                </a:tc>
                <a:tc>
                  <a:txBody>
                    <a:bodyPr/>
                    <a:lstStyle/>
                    <a:p>
                      <a:pPr marL="171450" lvl="0" indent="-171450">
                        <a:buFont typeface="Arial" pitchFamily="34" charset="0"/>
                        <a:buChar char="•"/>
                      </a:pPr>
                      <a:r>
                        <a:rPr kumimoji="0" lang="en-GB" sz="1050" kern="1200" dirty="0">
                          <a:latin typeface="Century Gothic" pitchFamily="34" charset="0"/>
                        </a:rPr>
                        <a:t>Can they make a record about the styles and qualities in their work?</a:t>
                      </a:r>
                    </a:p>
                    <a:p>
                      <a:pPr marL="171450" lvl="0" indent="-171450">
                        <a:buFont typeface="Arial" pitchFamily="34" charset="0"/>
                        <a:buChar char="•"/>
                      </a:pPr>
                      <a:r>
                        <a:rPr kumimoji="0" lang="en-GB" sz="1050" kern="1200" dirty="0">
                          <a:latin typeface="Century Gothic" pitchFamily="34" charset="0"/>
                        </a:rPr>
                        <a:t>Can they say what their work is influenced by? </a:t>
                      </a:r>
                    </a:p>
                    <a:p>
                      <a:pPr marL="171450" indent="-171450">
                        <a:buFont typeface="Arial" pitchFamily="34" charset="0"/>
                        <a:buChar char="•"/>
                      </a:pPr>
                      <a:r>
                        <a:rPr kumimoji="0" lang="en-GB" sz="1050" kern="1200" dirty="0">
                          <a:latin typeface="Century Gothic" pitchFamily="34" charset="0"/>
                        </a:rPr>
                        <a:t>Can they include technical aspects in their work, e.g. architectural design?</a:t>
                      </a:r>
                      <a:endParaRPr kumimoji="0" lang="en-GB" sz="1050" kern="1200" dirty="0">
                        <a:solidFill>
                          <a:schemeClr val="dk1"/>
                        </a:solidFill>
                        <a:latin typeface="Century Gothic" pitchFamily="34" charset="0"/>
                        <a:ea typeface="+mn-ea"/>
                        <a:cs typeface="+mn-cs"/>
                      </a:endParaRPr>
                    </a:p>
                  </a:txBody>
                  <a:tcPr marT="45713" marB="45713"/>
                </a:tc>
                <a:extLst>
                  <a:ext uri="{0D108BD9-81ED-4DB2-BD59-A6C34878D82A}">
                    <a16:rowId xmlns:a16="http://schemas.microsoft.com/office/drawing/2014/main" val="10005"/>
                  </a:ext>
                </a:extLst>
              </a:tr>
            </a:tbl>
          </a:graphicData>
        </a:graphic>
      </p:graphicFrame>
      <p:sp>
        <p:nvSpPr>
          <p:cNvPr id="2" name="Footer Placeholder 1">
            <a:extLst>
              <a:ext uri="{FF2B5EF4-FFF2-40B4-BE49-F238E27FC236}">
                <a16:creationId xmlns:a16="http://schemas.microsoft.com/office/drawing/2014/main" id="{EA1A845C-167D-4A2C-8F41-21D647DE4392}"/>
              </a:ext>
            </a:extLst>
          </p:cNvPr>
          <p:cNvSpPr>
            <a:spLocks noGrp="1"/>
          </p:cNvSpPr>
          <p:nvPr>
            <p:ph type="ftr" sz="quarter" idx="11"/>
          </p:nvPr>
        </p:nvSpPr>
        <p:spPr/>
        <p:txBody>
          <a:bodyPr/>
          <a:lstStyle/>
          <a:p>
            <a:r>
              <a:rPr lang="en-GB" smtClean="0"/>
              <a:t>(c) Focus Education (UK) Ltd</a:t>
            </a:r>
            <a:endParaRPr lang="en-GB" dirty="0"/>
          </a:p>
        </p:txBody>
      </p:sp>
    </p:spTree>
    <p:extLst>
      <p:ext uri="{BB962C8B-B14F-4D97-AF65-F5344CB8AC3E}">
        <p14:creationId xmlns:p14="http://schemas.microsoft.com/office/powerpoint/2010/main" val="39385096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6859</TotalTime>
  <Words>2796</Words>
  <Application>Microsoft Office PowerPoint</Application>
  <PresentationFormat>On-screen Show (4:3)</PresentationFormat>
  <Paragraphs>311</Paragraphs>
  <Slides>9</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Calibri</vt:lpstr>
      <vt:lpstr>Calibri Light</vt:lpstr>
      <vt:lpstr>Century Gothic</vt:lpstr>
      <vt:lpstr>Comic Sans MS</vt:lpstr>
      <vt:lpstr>Roboto</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Subject Leadership – Art and Design</dc:title>
  <dc:creator>Tim Nelson</dc:creator>
  <cp:lastModifiedBy>Rudd, Sarah</cp:lastModifiedBy>
  <cp:revision>52</cp:revision>
  <dcterms:created xsi:type="dcterms:W3CDTF">2019-05-08T10:59:27Z</dcterms:created>
  <dcterms:modified xsi:type="dcterms:W3CDTF">2019-11-29T09:15:47Z</dcterms:modified>
</cp:coreProperties>
</file>