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476" r:id="rId2"/>
    <p:sldId id="477" r:id="rId3"/>
    <p:sldId id="474" r:id="rId4"/>
    <p:sldId id="475" r:id="rId5"/>
    <p:sldId id="466" r:id="rId6"/>
    <p:sldId id="467" r:id="rId7"/>
    <p:sldId id="470" r:id="rId8"/>
    <p:sldId id="471" r:id="rId9"/>
    <p:sldId id="472" r:id="rId10"/>
    <p:sldId id="47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E5502-AA08-4CF5-82E2-BC309D7688C1}" type="datetimeFigureOut">
              <a:rPr lang="en-GB" smtClean="0"/>
              <a:t>29/11/2019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A5C2A-F50E-498B-8416-1DAB4A761A8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01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38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48C109-6B3C-4709-AB93-D3C28E8D81D9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407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1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39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F3BF44-1F26-4A06-8926-B9B230B93194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28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2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40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A5ED78-A03B-40E0-84C4-3588D212DED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409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3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41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424CA7-8E06-43E9-AC55-5610C56BD12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209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3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41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424CA7-8E06-43E9-AC55-5610C56BD12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109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4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/>
          </a:p>
        </p:txBody>
      </p:sp>
      <p:sp>
        <p:nvSpPr>
          <p:cNvPr id="442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AFB3DA-DB78-4EFF-ACA2-FFA6116BEE2C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6591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F046-6F9E-417C-A89B-6806701715B1}" type="datetime1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GB" dirty="0" smtClean="0"/>
              <a:t>© Focus Education (UK) Ltd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3AE8FA3-EEAC-4A69-A937-97D55627DA9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846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6BC55-4EF0-4688-900A-1FB301857778}" type="datetime1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GB" dirty="0" smtClean="0"/>
              <a:t>© Focus Education (UK) Ltd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3AE8FA3-EEAC-4A69-A937-97D55627DA9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054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B915D-C284-4A0F-B410-3CE38956969D}" type="datetime1">
              <a:rPr lang="en-GB" smtClean="0"/>
              <a:t>29/11/2019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GB" dirty="0" smtClean="0"/>
              <a:t>© Focus Education (UK) Ltd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3AE8FA3-EEAC-4A69-A937-97D55627DA9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CCA1A-09EB-4414-9307-7B17C6BA24BF}" type="datetime1">
              <a:rPr lang="en-GB" smtClean="0"/>
              <a:t>29/11/2019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smtClean="0"/>
              <a:t>© Focus Education (UK) Ltd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63AE8FA3-EEAC-4A69-A937-97D55627DA9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6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8FA3-EEAC-4A69-A937-97D55627DA92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76201" y="664586"/>
            <a:ext cx="7739149" cy="4814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10" marR="266065" algn="just">
              <a:lnSpc>
                <a:spcPct val="105000"/>
              </a:lnSpc>
              <a:spcBef>
                <a:spcPts val="1430"/>
              </a:spcBef>
              <a:spcAft>
                <a:spcPts val="0"/>
              </a:spcAft>
            </a:pPr>
            <a:r>
              <a:rPr lang="en-GB" sz="24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  <a:ea typeface="Roboto"/>
                <a:cs typeface="Roboto"/>
              </a:rPr>
              <a:t>Learning in EYFS</a:t>
            </a:r>
          </a:p>
          <a:p>
            <a:pPr marL="67310" marR="266065" algn="just">
              <a:lnSpc>
                <a:spcPct val="105000"/>
              </a:lnSpc>
              <a:spcBef>
                <a:spcPts val="1430"/>
              </a:spcBef>
              <a:spcAft>
                <a:spcPts val="0"/>
              </a:spcAft>
            </a:pPr>
            <a:endParaRPr lang="en-GB" dirty="0" smtClean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  <a:ea typeface="Roboto"/>
              <a:cs typeface="Roboto"/>
            </a:endParaRPr>
          </a:p>
          <a:p>
            <a:pPr marL="67310" marR="268605" algn="just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 following document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demonstrates which early years outcomes are prerequisite skills for DT within the national curriculum.</a:t>
            </a:r>
            <a:r>
              <a:rPr lang="en-GB" sz="1600" spc="-8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endParaRPr lang="en-GB" sz="1600" spc="-80" dirty="0" smtClean="0">
              <a:solidFill>
                <a:srgbClr val="292526"/>
              </a:solidFill>
              <a:latin typeface="Comic Sans MS" panose="030F0702030302020204" pitchFamily="66" charset="0"/>
              <a:ea typeface="Roboto"/>
              <a:cs typeface="Roboto"/>
            </a:endParaRPr>
          </a:p>
          <a:p>
            <a:pPr marL="67310" marR="268605" algn="just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endParaRPr lang="en-GB" sz="1600" spc="-80" dirty="0" smtClean="0">
              <a:solidFill>
                <a:srgbClr val="292526"/>
              </a:solidFill>
              <a:latin typeface="Comic Sans MS" panose="030F0702030302020204" pitchFamily="66" charset="0"/>
              <a:ea typeface="Roboto"/>
              <a:cs typeface="Roboto"/>
            </a:endParaRPr>
          </a:p>
          <a:p>
            <a:pPr marL="67310" marR="268605" algn="just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</a:t>
            </a:r>
            <a:r>
              <a:rPr lang="en-GB" sz="1600" spc="-55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table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outlines</a:t>
            </a:r>
            <a:r>
              <a:rPr lang="en-GB" sz="1600" spc="-60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most</a:t>
            </a:r>
            <a:r>
              <a:rPr lang="en-GB" sz="1600" spc="-6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relevant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early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years</a:t>
            </a:r>
            <a:r>
              <a:rPr lang="en-GB" sz="1600" spc="-6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outcomes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from</a:t>
            </a:r>
            <a:r>
              <a:rPr lang="en-GB" sz="1600" spc="-6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30-50</a:t>
            </a:r>
            <a:r>
              <a:rPr lang="en-GB" sz="1600" spc="-6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months</a:t>
            </a:r>
            <a:r>
              <a:rPr lang="en-GB" sz="1600" spc="-6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to</a:t>
            </a:r>
            <a:r>
              <a:rPr lang="en-GB" sz="1600" spc="-6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ELG,</a:t>
            </a:r>
            <a:r>
              <a:rPr lang="en-GB" sz="1600" spc="-5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brought together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from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different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areas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of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Early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Years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Foundation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Stage,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to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match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programme</a:t>
            </a:r>
            <a:r>
              <a:rPr lang="en-GB" sz="1600" spc="-1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of</a:t>
            </a:r>
            <a:r>
              <a:rPr lang="en-GB" sz="1600" spc="-2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study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for</a:t>
            </a:r>
            <a:r>
              <a:rPr lang="en-GB" sz="1600" spc="-1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spc="-45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DT</a:t>
            </a:r>
            <a:r>
              <a:rPr lang="en-GB" sz="1600" spc="-45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.</a:t>
            </a:r>
          </a:p>
          <a:p>
            <a:pPr marL="67310" marR="268605" algn="just">
              <a:lnSpc>
                <a:spcPct val="105000"/>
              </a:lnSpc>
              <a:spcBef>
                <a:spcPts val="570"/>
              </a:spcBef>
              <a:spcAft>
                <a:spcPts val="0"/>
              </a:spcAft>
            </a:pPr>
            <a:endParaRPr lang="en-GB" sz="1600" dirty="0">
              <a:latin typeface="Comic Sans MS" panose="030F0702030302020204" pitchFamily="66" charset="0"/>
              <a:ea typeface="Roboto"/>
              <a:cs typeface="Roboto"/>
            </a:endParaRPr>
          </a:p>
          <a:p>
            <a:pPr marL="67310" algn="just">
              <a:spcBef>
                <a:spcPts val="570"/>
              </a:spcBef>
              <a:spcAft>
                <a:spcPts val="0"/>
              </a:spcAft>
            </a:pPr>
            <a:r>
              <a:rPr lang="en-GB" sz="1600" dirty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The most relevant early years outcomes for DT are taken from the following areas of learning</a:t>
            </a:r>
            <a:r>
              <a:rPr lang="en-GB" sz="1600" dirty="0" smtClean="0">
                <a:solidFill>
                  <a:srgbClr val="292526"/>
                </a:solidFill>
                <a:latin typeface="Comic Sans MS" panose="030F0702030302020204" pitchFamily="66" charset="0"/>
                <a:ea typeface="Roboto"/>
                <a:cs typeface="Roboto"/>
              </a:rPr>
              <a:t>:</a:t>
            </a:r>
          </a:p>
          <a:p>
            <a:pPr marL="67310" algn="just">
              <a:spcBef>
                <a:spcPts val="570"/>
              </a:spcBef>
              <a:spcAft>
                <a:spcPts val="0"/>
              </a:spcAft>
            </a:pPr>
            <a:endParaRPr lang="en-GB" sz="1600" dirty="0">
              <a:latin typeface="Comic Sans MS" panose="030F0702030302020204" pitchFamily="66" charset="0"/>
              <a:ea typeface="Roboto"/>
              <a:cs typeface="Roboto"/>
            </a:endParaRPr>
          </a:p>
          <a:p>
            <a:pPr marL="342900" lvl="0" indent="-342900">
              <a:spcBef>
                <a:spcPts val="360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Roboto"/>
              <a:buChar char="•"/>
              <a:tabLst>
                <a:tab pos="571500" algn="l"/>
              </a:tabLst>
            </a:pP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Physical</a:t>
            </a:r>
            <a:r>
              <a:rPr lang="en-GB" sz="1600" spc="-60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Development</a:t>
            </a:r>
            <a:endParaRPr lang="en-GB" sz="1600" spc="-55" dirty="0">
              <a:latin typeface="Comic Sans MS" panose="030F0702030302020204" pitchFamily="66" charset="0"/>
              <a:ea typeface="Roboto"/>
              <a:cs typeface="Roboto"/>
            </a:endParaRPr>
          </a:p>
          <a:p>
            <a:pPr marL="342900" lvl="0" indent="-342900">
              <a:spcBef>
                <a:spcPts val="250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Roboto"/>
              <a:buChar char="•"/>
              <a:tabLst>
                <a:tab pos="571500" algn="l"/>
              </a:tabLst>
            </a:pP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Understanding the</a:t>
            </a:r>
            <a:r>
              <a:rPr lang="en-GB" sz="1600" spc="-120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World</a:t>
            </a:r>
            <a:endParaRPr lang="en-GB" sz="1600" spc="-55" dirty="0">
              <a:latin typeface="Comic Sans MS" panose="030F0702030302020204" pitchFamily="66" charset="0"/>
              <a:ea typeface="Roboto"/>
              <a:cs typeface="Roboto"/>
            </a:endParaRPr>
          </a:p>
          <a:p>
            <a:pPr marL="342900" lvl="0" indent="-342900">
              <a:spcBef>
                <a:spcPts val="195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Roboto"/>
              <a:buChar char="•"/>
              <a:tabLst>
                <a:tab pos="571500" algn="l"/>
              </a:tabLst>
            </a:pP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Expressive Arts and</a:t>
            </a:r>
            <a:r>
              <a:rPr lang="en-GB" sz="1600" spc="-170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 </a:t>
            </a:r>
            <a:r>
              <a:rPr lang="en-GB" sz="1600" spc="-55" dirty="0">
                <a:solidFill>
                  <a:srgbClr val="231F20"/>
                </a:solidFill>
                <a:latin typeface="Comic Sans MS" panose="030F0702030302020204" pitchFamily="66" charset="0"/>
                <a:ea typeface="Roboto"/>
                <a:cs typeface="Roboto"/>
              </a:rPr>
              <a:t>Design</a:t>
            </a:r>
            <a:endParaRPr lang="en-GB" sz="1600" spc="-55" dirty="0">
              <a:latin typeface="Comic Sans MS" panose="030F0702030302020204" pitchFamily="66" charset="0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4855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3152E7-A3B2-4E72-8BAE-03987029F906}" type="slidenum">
              <a:rPr lang="en-GB"/>
              <a:pPr>
                <a:defRPr/>
              </a:pPr>
              <a:t>10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8139192"/>
              </p:ext>
            </p:extLst>
          </p:nvPr>
        </p:nvGraphicFramePr>
        <p:xfrm>
          <a:off x="215514" y="415367"/>
          <a:ext cx="8712972" cy="6027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2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8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17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25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38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38">
                <a:tc gridSpan="7"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6</a:t>
                      </a: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9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0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 to make quality products</a:t>
                      </a:r>
                      <a:endParaRPr lang="en-GB" sz="10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0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9865"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range of information to inform their design?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market research to inform plans?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work within constraints?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follow and refine their plan if necessary?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justify their plan to someone else?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consider culture and society in their designs?</a:t>
                      </a: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tools and materials precisely?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change the way they are working if needed?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 well do they test and evaluate their final product?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Is it fit for purpose?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What would improve it?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Would different resources have improved their product? 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Would they need more or different information to make it even better?</a:t>
                      </a: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463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2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5927"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0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how their product should be stored with reasons?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set out to grow their own products with a view to making a salad, taking account of time required to grow different foods?</a:t>
                      </a:r>
                    </a:p>
                  </a:txBody>
                  <a:tcPr marT="45713" marB="45713"/>
                </a:tc>
                <a:tc gridSpan="2"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0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Have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thought about how 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their product could be sold?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Have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given considered thought about w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hat would improve their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product 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even more?</a:t>
                      </a: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0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Electrical and mechanical components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different kinds of circuits in their product?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think of ways in which adding a circuit would improve their product?</a:t>
                      </a:r>
                    </a:p>
                  </a:txBody>
                  <a:tcPr marT="45713" marB="45713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0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Stiff and flexible sheet materials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justify why they selected specific materials?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work within a budget?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 have they ensured that their work is precise and accurate?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hide joints so as to improve the look of their product?</a:t>
                      </a: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0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Mouldable materials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Did they consider the use of the product when selecting materials?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Does their product meet all design criteria?</a:t>
                      </a:r>
                      <a:endParaRPr lang="en-GB" sz="105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06EC93-1C8B-429D-83DA-EF6E3242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511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8FA3-EEAC-4A69-A937-97D55627DA92}" type="slidenum">
              <a:rPr lang="en-GB" smtClean="0"/>
              <a:pPr/>
              <a:t>2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800913"/>
              </p:ext>
            </p:extLst>
          </p:nvPr>
        </p:nvGraphicFramePr>
        <p:xfrm>
          <a:off x="665018" y="507079"/>
          <a:ext cx="7850332" cy="55832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73522">
                  <a:extLst>
                    <a:ext uri="{9D8B030D-6E8A-4147-A177-3AD203B41FA5}">
                      <a16:colId xmlns:a16="http://schemas.microsoft.com/office/drawing/2014/main" val="3614012870"/>
                    </a:ext>
                  </a:extLst>
                </a:gridCol>
                <a:gridCol w="873522">
                  <a:extLst>
                    <a:ext uri="{9D8B030D-6E8A-4147-A177-3AD203B41FA5}">
                      <a16:colId xmlns:a16="http://schemas.microsoft.com/office/drawing/2014/main" val="945226618"/>
                    </a:ext>
                  </a:extLst>
                </a:gridCol>
                <a:gridCol w="3051644">
                  <a:extLst>
                    <a:ext uri="{9D8B030D-6E8A-4147-A177-3AD203B41FA5}">
                      <a16:colId xmlns:a16="http://schemas.microsoft.com/office/drawing/2014/main" val="78795726"/>
                    </a:ext>
                  </a:extLst>
                </a:gridCol>
                <a:gridCol w="3051644">
                  <a:extLst>
                    <a:ext uri="{9D8B030D-6E8A-4147-A177-3AD203B41FA5}">
                      <a16:colId xmlns:a16="http://schemas.microsoft.com/office/drawing/2014/main" val="3174475058"/>
                    </a:ext>
                  </a:extLst>
                </a:gridCol>
              </a:tblGrid>
              <a:tr h="323685">
                <a:tc gridSpan="4">
                  <a:txBody>
                    <a:bodyPr/>
                    <a:lstStyle/>
                    <a:p>
                      <a:pPr marL="114935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DT</a:t>
                      </a:r>
                      <a:endParaRPr lang="en-GB" sz="800" dirty="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996304"/>
                  </a:ext>
                </a:extLst>
              </a:tr>
              <a:tr h="395892">
                <a:tc rowSpan="5">
                  <a:txBody>
                    <a:bodyPr/>
                    <a:lstStyle/>
                    <a:p>
                      <a:pPr marL="7302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30-50 Months</a:t>
                      </a:r>
                      <a:endParaRPr lang="en-GB" sz="90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76835" marR="22034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Physical Development</a:t>
                      </a:r>
                      <a:endParaRPr lang="en-GB" sz="90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Moving</a:t>
                      </a:r>
                    </a:p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and Handling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marR="213995" lvl="0" indent="-342900">
                        <a:lnSpc>
                          <a:spcPct val="111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use</a:t>
                      </a:r>
                      <a:r>
                        <a:rPr lang="en-GB" sz="900" b="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one-handed</a:t>
                      </a:r>
                      <a:r>
                        <a:rPr lang="en-GB" sz="900" b="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tools</a:t>
                      </a:r>
                      <a:r>
                        <a:rPr lang="en-GB" sz="900" b="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equipment,</a:t>
                      </a:r>
                      <a:r>
                        <a:rPr lang="en-GB" sz="900" b="0" spc="-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e.g.</a:t>
                      </a:r>
                      <a:r>
                        <a:rPr lang="en-GB" sz="900" b="0" spc="-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makes</a:t>
                      </a:r>
                      <a:r>
                        <a:rPr lang="en-GB" sz="900" b="0" spc="-6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snips</a:t>
                      </a:r>
                      <a:r>
                        <a:rPr lang="en-GB" sz="900" b="0" spc="-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in paper with child</a:t>
                      </a:r>
                      <a:r>
                        <a:rPr lang="en-GB" sz="900" b="0" spc="-165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scissors.</a:t>
                      </a:r>
                      <a:endParaRPr lang="en-GB" sz="900" b="0" spc="-55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04089984"/>
                  </a:ext>
                </a:extLst>
              </a:tr>
              <a:tr h="3709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Health</a:t>
                      </a:r>
                    </a:p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and Self-Care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understand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that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equipment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tools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have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be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used</a:t>
                      </a:r>
                      <a:r>
                        <a:rPr lang="en-GB" sz="900" b="0" spc="-7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>
                          <a:solidFill>
                            <a:schemeClr val="tx1"/>
                          </a:solidFill>
                          <a:effectLst/>
                        </a:rPr>
                        <a:t>safely.</a:t>
                      </a:r>
                      <a:endParaRPr lang="en-GB" sz="900" b="0" spc="-55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4932058"/>
                  </a:ext>
                </a:extLst>
              </a:tr>
              <a:tr h="9301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835" marR="14033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Understanding the World</a:t>
                      </a:r>
                      <a:endParaRPr lang="en-GB" sz="90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Technology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marR="76835" lvl="0" indent="-342900">
                        <a:lnSpc>
                          <a:spcPct val="111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show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an interest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in technological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toys with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knobs or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pulleys, or real</a:t>
                      </a:r>
                      <a:r>
                        <a:rPr lang="en-GB" sz="900" b="0" spc="-10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objects.</a:t>
                      </a:r>
                    </a:p>
                    <a:p>
                      <a:pPr marL="342900" lvl="0" indent="-342900">
                        <a:spcBef>
                          <a:spcPts val="29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show skill in making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toys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work by pressing parts or lifting</a:t>
                      </a:r>
                    </a:p>
                    <a:p>
                      <a:pPr marL="180340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  <a:effectLst/>
                        </a:rPr>
                        <a:t>        flaps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</a:rPr>
                        <a:t>to achieve effects, such as sound, movements or</a:t>
                      </a:r>
                    </a:p>
                    <a:p>
                      <a:pPr marL="180340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 smtClean="0">
                          <a:solidFill>
                            <a:schemeClr val="tx1"/>
                          </a:solidFill>
                          <a:effectLst/>
                        </a:rPr>
                        <a:t>       new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</a:rPr>
                        <a:t>images.</a:t>
                      </a:r>
                      <a:endParaRPr lang="en-GB" sz="900" b="0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75403848"/>
                  </a:ext>
                </a:extLst>
              </a:tr>
              <a:tr h="8316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6835" marR="92710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Expressive Arts and Design</a:t>
                      </a:r>
                      <a:endParaRPr lang="en-GB" sz="90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199390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Exploring and Using Media and Materials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enjoy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joining in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with dancing and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ring games.</a:t>
                      </a:r>
                    </a:p>
                    <a:p>
                      <a:pPr marL="342900" lvl="0" indent="-342900">
                        <a:spcBef>
                          <a:spcPts val="43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begin to move</a:t>
                      </a:r>
                      <a:r>
                        <a:rPr lang="en-GB" sz="900" b="0" spc="-19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rhythmically.</a:t>
                      </a:r>
                    </a:p>
                    <a:p>
                      <a:pPr marL="342900" lvl="0" indent="-342900">
                        <a:spcBef>
                          <a:spcPts val="43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imitate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movement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in response to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music.</a:t>
                      </a:r>
                    </a:p>
                    <a:p>
                      <a:pPr marL="342900" lvl="0" indent="-342900">
                        <a:spcBef>
                          <a:spcPts val="43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tap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out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simple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repeated rhythms.</a:t>
                      </a:r>
                      <a:endParaRPr lang="en-GB" sz="900" b="0" spc="-55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8140296"/>
                  </a:ext>
                </a:extLst>
              </a:tr>
              <a:tr h="100167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105" marR="31178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Being Imaginative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develop preferences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for forms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of expression.</a:t>
                      </a:r>
                    </a:p>
                    <a:p>
                      <a:pPr marL="342900" lvl="0" indent="-342900">
                        <a:spcBef>
                          <a:spcPts val="43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use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movement to express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feelings.</a:t>
                      </a:r>
                    </a:p>
                    <a:p>
                      <a:pPr marL="342900" lvl="0" indent="-342900">
                        <a:spcBef>
                          <a:spcPts val="43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create movement in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response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to music.</a:t>
                      </a:r>
                    </a:p>
                    <a:p>
                      <a:pPr marL="342900" marR="161925" lvl="0" indent="-342900">
                        <a:lnSpc>
                          <a:spcPct val="111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capture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experiences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responses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range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media, such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as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music,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dance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paint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materials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or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words.</a:t>
                      </a:r>
                      <a:endParaRPr lang="en-GB" sz="900" b="0" spc="-50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61060003"/>
                  </a:ext>
                </a:extLst>
              </a:tr>
              <a:tr h="593215">
                <a:tc rowSpan="2">
                  <a:txBody>
                    <a:bodyPr/>
                    <a:lstStyle/>
                    <a:p>
                      <a:pPr marL="7302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</a:rPr>
                        <a:t>40-60 Months</a:t>
                      </a:r>
                      <a:endParaRPr lang="en-GB" sz="90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76835" marR="22034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</a:rPr>
                        <a:t>Physical Development</a:t>
                      </a:r>
                      <a:endParaRPr lang="en-GB" sz="900" b="0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Moving</a:t>
                      </a:r>
                    </a:p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and Handling</a:t>
                      </a:r>
                      <a:endParaRPr lang="en-GB" sz="900"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use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simple tools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effect changes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 materials.</a:t>
                      </a:r>
                    </a:p>
                    <a:p>
                      <a:pPr marL="342900" marR="118110" lvl="0" indent="-342900">
                        <a:lnSpc>
                          <a:spcPct val="111000"/>
                        </a:lnSpc>
                        <a:spcBef>
                          <a:spcPts val="43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handle</a:t>
                      </a:r>
                      <a:r>
                        <a:rPr lang="en-GB" sz="900" b="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tools,</a:t>
                      </a:r>
                      <a:r>
                        <a:rPr lang="en-GB" sz="900" b="0" spc="-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objects,</a:t>
                      </a:r>
                      <a:r>
                        <a:rPr lang="en-GB" sz="900" b="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construction</a:t>
                      </a:r>
                      <a:r>
                        <a:rPr lang="en-GB" sz="900" b="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malleable</a:t>
                      </a:r>
                      <a:r>
                        <a:rPr lang="en-GB" sz="900" b="0" spc="-8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materials safely and</a:t>
                      </a:r>
                      <a:r>
                        <a:rPr lang="en-GB" sz="900" b="0" spc="-5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with increasing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control.</a:t>
                      </a:r>
                      <a:endParaRPr lang="en-GB" sz="900" b="0" spc="-55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81212334"/>
                  </a:ext>
                </a:extLst>
              </a:tr>
              <a:tr h="11360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</a:rPr>
                        <a:t>Health</a:t>
                      </a:r>
                    </a:p>
                    <a:p>
                      <a:pPr marL="78105"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</a:rPr>
                        <a:t>and Self-Care</a:t>
                      </a:r>
                      <a:endParaRPr lang="en-GB" sz="900" b="0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marR="246380" lvl="0" indent="-342900">
                        <a:lnSpc>
                          <a:spcPct val="111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show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understanding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need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for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safety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when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tackling new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challenges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consider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manage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some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risks.</a:t>
                      </a:r>
                    </a:p>
                    <a:p>
                      <a:pPr marL="342900" marR="612775" lvl="0" indent="-342900">
                        <a:lnSpc>
                          <a:spcPct val="111000"/>
                        </a:lnSpc>
                        <a:spcBef>
                          <a:spcPts val="29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show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understanding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how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transport</a:t>
                      </a:r>
                      <a:r>
                        <a:rPr lang="en-GB" sz="900" b="0" spc="-6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en-GB" sz="900" b="0" spc="-6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store equipment safely.</a:t>
                      </a:r>
                    </a:p>
                    <a:p>
                      <a:pPr marL="342900" marR="173990" lvl="0" indent="-342900">
                        <a:lnSpc>
                          <a:spcPct val="111000"/>
                        </a:lnSpc>
                        <a:spcBef>
                          <a:spcPts val="295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Roboto"/>
                        <a:buChar char="•"/>
                        <a:tabLst>
                          <a:tab pos="180975" algn="l"/>
                        </a:tabLst>
                      </a:pPr>
                      <a:r>
                        <a:rPr lang="en-GB" sz="900" b="0" spc="-25" dirty="0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practise</a:t>
                      </a:r>
                      <a:r>
                        <a:rPr lang="en-GB" sz="900" b="0" spc="-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some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appropriate</a:t>
                      </a:r>
                      <a:r>
                        <a:rPr lang="en-GB" sz="900" b="0" spc="-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safety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measures</a:t>
                      </a:r>
                      <a:r>
                        <a:rPr lang="en-GB" sz="900" b="0" spc="-7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without</a:t>
                      </a:r>
                      <a:r>
                        <a:rPr lang="en-GB" sz="900" b="0" spc="-7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900" b="0" spc="-55" dirty="0">
                          <a:solidFill>
                            <a:schemeClr val="tx1"/>
                          </a:solidFill>
                          <a:effectLst/>
                        </a:rPr>
                        <a:t>direct supervision.</a:t>
                      </a:r>
                      <a:endParaRPr lang="en-GB" sz="900" b="0" spc="-55" dirty="0">
                        <a:solidFill>
                          <a:schemeClr val="tx1"/>
                        </a:solidFill>
                        <a:effectLst/>
                        <a:latin typeface="Roboto"/>
                        <a:ea typeface="Roboto"/>
                        <a:cs typeface="Robo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83277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48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C0E-1788-4A63-9571-481C82D2EE8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5226" y="381000"/>
            <a:ext cx="7628641" cy="577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What the national curriculum </a:t>
            </a:r>
          </a:p>
          <a:p>
            <a:r>
              <a:rPr lang="en-GB" sz="1400" b="1" dirty="0">
                <a:latin typeface="Century Gothic" panose="020B0502020202020204" pitchFamily="34" charset="0"/>
              </a:rPr>
              <a:t>requires in design and technology at key stage 1</a:t>
            </a:r>
          </a:p>
          <a:p>
            <a:endParaRPr lang="en-GB" sz="1050" b="1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When designing and making, pupils should be taught to: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Design </a:t>
            </a:r>
            <a:endParaRPr lang="en-GB" sz="14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Design purposeful, functional, appealing products for themselves and other users based on design criteria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Generate, develop, model and communicate their ideas through talking, drawing, templates, mock-ups and, where appropriate, information and communication technology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Make </a:t>
            </a:r>
            <a:endParaRPr lang="en-GB" sz="14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Select from and use a range of tools and equipment to perform practical tasks [for example, cutting, shaping, joining and finishing]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Select from and use a wide range of materials and components, including construction materials, textiles and ingredients, according to their characteristics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Evaluate </a:t>
            </a:r>
            <a:endParaRPr lang="en-GB" sz="14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Explore and evaluate a range of existing products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Evaluate their ideas and products against design criteria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Technical knowledge </a:t>
            </a:r>
            <a:endParaRPr lang="en-GB" sz="14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Build structures, exploring how they can be made stronger, stiffer and more stable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Explore and use mechanisms [for example, levers, sliders, wheels and axles], in their products. </a:t>
            </a:r>
          </a:p>
          <a:p>
            <a:endParaRPr lang="en-GB" sz="900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5886" y="685212"/>
            <a:ext cx="2220013" cy="239201"/>
          </a:xfrm>
          <a:prstGeom prst="rect">
            <a:avLst/>
          </a:prstGeom>
        </p:spPr>
      </p:pic>
      <p:sp>
        <p:nvSpPr>
          <p:cNvPr id="8" name="Right Bracket 7"/>
          <p:cNvSpPr/>
          <p:nvPr/>
        </p:nvSpPr>
        <p:spPr>
          <a:xfrm>
            <a:off x="7859599" y="1662685"/>
            <a:ext cx="141405" cy="877795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7975079" y="1936103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Design</a:t>
            </a:r>
          </a:p>
        </p:txBody>
      </p:sp>
      <p:sp>
        <p:nvSpPr>
          <p:cNvPr id="10" name="Right Bracket 9"/>
          <p:cNvSpPr/>
          <p:nvPr/>
        </p:nvSpPr>
        <p:spPr>
          <a:xfrm>
            <a:off x="7886699" y="3110550"/>
            <a:ext cx="134335" cy="609407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TextBox 10"/>
          <p:cNvSpPr txBox="1"/>
          <p:nvPr/>
        </p:nvSpPr>
        <p:spPr>
          <a:xfrm>
            <a:off x="8021034" y="3282159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Make</a:t>
            </a:r>
          </a:p>
        </p:txBody>
      </p:sp>
      <p:sp>
        <p:nvSpPr>
          <p:cNvPr id="12" name="Right Bracket 11"/>
          <p:cNvSpPr/>
          <p:nvPr/>
        </p:nvSpPr>
        <p:spPr>
          <a:xfrm>
            <a:off x="7903197" y="4320981"/>
            <a:ext cx="129625" cy="595879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TextBox 12"/>
          <p:cNvSpPr txBox="1"/>
          <p:nvPr/>
        </p:nvSpPr>
        <p:spPr>
          <a:xfrm>
            <a:off x="8032822" y="4512799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Evaluate</a:t>
            </a:r>
          </a:p>
        </p:txBody>
      </p:sp>
      <p:sp>
        <p:nvSpPr>
          <p:cNvPr id="14" name="Right Bracket 13"/>
          <p:cNvSpPr/>
          <p:nvPr/>
        </p:nvSpPr>
        <p:spPr>
          <a:xfrm>
            <a:off x="7903197" y="5250421"/>
            <a:ext cx="129625" cy="558562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8032822" y="5333218"/>
            <a:ext cx="999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Technical knowledge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13BB65-4F3E-4C1C-AFA4-FD816E7B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16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0C0E-1788-4A63-9571-481C82D2EE8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2804" y="228928"/>
            <a:ext cx="7628641" cy="6178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What the national curriculum </a:t>
            </a:r>
          </a:p>
          <a:p>
            <a:r>
              <a:rPr lang="en-GB" sz="1400" b="1" dirty="0">
                <a:latin typeface="Century Gothic" panose="020B0502020202020204" pitchFamily="34" charset="0"/>
              </a:rPr>
              <a:t>requires in design and technology at key stage 2</a:t>
            </a:r>
          </a:p>
          <a:p>
            <a:endParaRPr lang="en-GB" sz="1050" b="1" dirty="0">
              <a:latin typeface="Century Gothic" panose="020B0502020202020204" pitchFamily="34" charset="0"/>
            </a:endParaRPr>
          </a:p>
          <a:p>
            <a:r>
              <a:rPr lang="en-GB" sz="1200" dirty="0">
                <a:latin typeface="Century Gothic" panose="020B0502020202020204" pitchFamily="34" charset="0"/>
              </a:rPr>
              <a:t>When designing and making, pupils should be taught to: 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b="1" dirty="0">
                <a:latin typeface="Century Gothic" panose="020B0502020202020204" pitchFamily="34" charset="0"/>
              </a:rPr>
              <a:t>Design </a:t>
            </a:r>
            <a:endParaRPr lang="en-GB" sz="12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Use research and develop design criteria to inform the design of innovative, functional, appealing products that are fit for purpose, aimed at particular individuals or groups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Generate, develop, model and communicate their ideas through discussion, annotated sketches, cross-sectional and exploded diagrams, prototypes, pattern pieces and computer-aided design 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b="1" dirty="0">
                <a:latin typeface="Century Gothic" panose="020B0502020202020204" pitchFamily="34" charset="0"/>
              </a:rPr>
              <a:t>Make </a:t>
            </a:r>
            <a:endParaRPr lang="en-GB" sz="12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Select from and use a wider range of tools and equipment to perform practical tasks [for example, cutting, shaping, joining and finishing], accurately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Select from and use a wider range of materials and components, including construction materials, textiles and ingredients, according to their functional properties and aesthetic qualities 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b="1" dirty="0">
                <a:latin typeface="Century Gothic" panose="020B0502020202020204" pitchFamily="34" charset="0"/>
              </a:rPr>
              <a:t>Evaluate </a:t>
            </a:r>
            <a:endParaRPr lang="en-GB" sz="12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Investigate and analyse a range of existing products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Evaluate their ideas and products against their own design criteria and consider the views of others to improve their work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Understand how key events and individuals in design and technology have helped shape the world 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b="1" dirty="0">
                <a:latin typeface="Century Gothic" panose="020B0502020202020204" pitchFamily="34" charset="0"/>
              </a:rPr>
              <a:t>Technical knowledge </a:t>
            </a:r>
            <a:endParaRPr lang="en-GB" sz="120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Apply their understanding of how to strengthen, stiffen and reinforce more complex structures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Understand and use mechanical systems in their products [for example, gears, pulleys, cams, levers and linkages]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Understand and use electrical systems in their products [for example, series circuits incorporating switches, bulbs, buzzers and motors]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200" dirty="0">
                <a:latin typeface="Century Gothic" panose="020B0502020202020204" pitchFamily="34" charset="0"/>
              </a:rPr>
              <a:t>Apply their understanding of computing to program, monitor and control their products. </a:t>
            </a:r>
          </a:p>
          <a:p>
            <a:endParaRPr lang="en-GB" sz="900" dirty="0"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4166" y="675785"/>
            <a:ext cx="2220013" cy="239201"/>
          </a:xfrm>
          <a:prstGeom prst="rect">
            <a:avLst/>
          </a:prstGeom>
        </p:spPr>
      </p:pic>
      <p:sp>
        <p:nvSpPr>
          <p:cNvPr id="8" name="Right Bracket 7"/>
          <p:cNvSpPr/>
          <p:nvPr/>
        </p:nvSpPr>
        <p:spPr>
          <a:xfrm>
            <a:off x="7911445" y="1396511"/>
            <a:ext cx="114306" cy="808868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8045780" y="1685529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Design</a:t>
            </a:r>
          </a:p>
        </p:txBody>
      </p:sp>
      <p:sp>
        <p:nvSpPr>
          <p:cNvPr id="10" name="Right Bracket 9"/>
          <p:cNvSpPr/>
          <p:nvPr/>
        </p:nvSpPr>
        <p:spPr>
          <a:xfrm>
            <a:off x="7911445" y="2594791"/>
            <a:ext cx="127265" cy="875420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TextBox 10"/>
          <p:cNvSpPr txBox="1"/>
          <p:nvPr/>
        </p:nvSpPr>
        <p:spPr>
          <a:xfrm>
            <a:off x="8038710" y="2927165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Make</a:t>
            </a:r>
          </a:p>
        </p:txBody>
      </p:sp>
      <p:sp>
        <p:nvSpPr>
          <p:cNvPr id="12" name="Right Bracket 11"/>
          <p:cNvSpPr/>
          <p:nvPr/>
        </p:nvSpPr>
        <p:spPr>
          <a:xfrm>
            <a:off x="7923232" y="3776534"/>
            <a:ext cx="134335" cy="762127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TextBox 12"/>
          <p:cNvSpPr txBox="1"/>
          <p:nvPr/>
        </p:nvSpPr>
        <p:spPr>
          <a:xfrm>
            <a:off x="8025751" y="4054941"/>
            <a:ext cx="8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Evaluate</a:t>
            </a:r>
          </a:p>
        </p:txBody>
      </p:sp>
      <p:sp>
        <p:nvSpPr>
          <p:cNvPr id="14" name="Right Bracket 13"/>
          <p:cNvSpPr/>
          <p:nvPr/>
        </p:nvSpPr>
        <p:spPr>
          <a:xfrm>
            <a:off x="7923232" y="4964199"/>
            <a:ext cx="115478" cy="1284201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8010824" y="5356123"/>
            <a:ext cx="999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latin typeface="Century Gothic" panose="020B0502020202020204" pitchFamily="34" charset="0"/>
              </a:rPr>
              <a:t>Technical knowledge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5D6364-B4CA-450B-8419-8B66B0E43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46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56111-3867-4EF0-A95E-4CAC5C89B967}" type="slidenum">
              <a:rPr lang="en-GB"/>
              <a:pPr>
                <a:defRPr/>
              </a:pPr>
              <a:t>5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97433877"/>
              </p:ext>
            </p:extLst>
          </p:nvPr>
        </p:nvGraphicFramePr>
        <p:xfrm>
          <a:off x="323528" y="405024"/>
          <a:ext cx="8496943" cy="6047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2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2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16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16">
                <a:tc gridSpan="7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1</a:t>
                      </a:r>
                    </a:p>
                  </a:txBody>
                  <a:tcPr marT="45705" marB="45705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</a:t>
                      </a:r>
                      <a:r>
                        <a:rPr lang="en-GB" sz="1200" b="1" baseline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to make quality products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1042"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think of some ideas of their own?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what they want to do?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pictures and words to plan?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what they are making?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Which tools are they using?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how something works?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talk about their own work and things that other people have done?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19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400" dirty="0">
                        <a:latin typeface="Century Gothic" pitchFamily="34" charset="0"/>
                      </a:endParaRPr>
                    </a:p>
                  </a:txBody>
                  <a:tcPr marT="45705" marB="45705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3617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cut food safely?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the texture of foods?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wash their hands and make sure that surfaces are clean?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think of  interesting ways of decorating food they have made, </a:t>
                      </a:r>
                      <a:r>
                        <a:rPr kumimoji="0" lang="en-GB" sz="1100" kern="1200" dirty="0" err="1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e.g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, cakes?</a:t>
                      </a:r>
                    </a:p>
                  </a:txBody>
                  <a:tcPr marT="45705" marB="45705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how different textiles feel?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a product from textile by gluing? 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Mechanisms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a product which moves?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cut materials using scissors?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the materials using different words?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say why they have chosen moving parts?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Use of materials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a structure/model using different materials?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Is their work tidy?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their model stronger if it needs to be?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05" marB="4570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GB" sz="1050" b="1" u="none" dirty="0">
                          <a:latin typeface="Century Gothic" pitchFamily="34" charset="0"/>
                        </a:rPr>
                        <a:t>Construction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talk with others about how they want to construct their product?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</a:t>
                      </a:r>
                      <a:r>
                        <a:rPr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select appropriate resources and tools for their building projects?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</a:t>
                      </a:r>
                      <a:r>
                        <a:rPr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make simple plans before making objects, e.g. drawings, arranging pieces of construction before building?</a:t>
                      </a: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378E7B-6FFB-48E9-85A9-8437502EC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762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E2B5D1-DF76-466B-8928-D881E5FF632D}" type="slidenum">
              <a:rPr lang="en-GB"/>
              <a:pPr>
                <a:defRPr/>
              </a:pPr>
              <a:t>6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23098266"/>
              </p:ext>
            </p:extLst>
          </p:nvPr>
        </p:nvGraphicFramePr>
        <p:xfrm>
          <a:off x="287525" y="453962"/>
          <a:ext cx="8568950" cy="5950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2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33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33">
                <a:tc gridSpan="7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2</a:t>
                      </a: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3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 to make quality products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endParaRPr lang="en-GB" sz="12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33">
                <a:tc gridSpan="2">
                  <a:txBody>
                    <a:bodyPr/>
                    <a:lstStyle/>
                    <a:p>
                      <a:pPr marL="171450" lvl="0" indent="-171450" algn="l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think of ideas and plan what to do next?</a:t>
                      </a:r>
                    </a:p>
                    <a:p>
                      <a:pPr marL="171450" lvl="0" indent="-171450" algn="l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choose the best tools and materials? Can they give a reason why these are best?</a:t>
                      </a: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their design by using pictures, diagrams, models and words?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things (materials/ components) together in different ways?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endParaRPr lang="en-GB" sz="12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What went well with their work?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If they did it again, what would they want to improve? </a:t>
                      </a:r>
                      <a:endParaRPr lang="en-GB" sz="1200" dirty="0">
                        <a:latin typeface="Century Gothic" pitchFamily="34" charset="0"/>
                      </a:endParaRP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endParaRPr lang="en-GB" sz="12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82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400" dirty="0">
                        <a:latin typeface="Century Gothic" pitchFamily="34" charset="0"/>
                      </a:endParaRPr>
                    </a:p>
                  </a:txBody>
                  <a:tcPr marT="45713" marB="45713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141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9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the properties of the ingredients they are using?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what it means to be hygienic?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Are they hygienic in the kitchen?</a:t>
                      </a:r>
                    </a:p>
                  </a:txBody>
                  <a:tcPr marT="45713" marB="45713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9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measure textiles?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textiles together to make something?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cut textiles?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why they chose a certain textile?</a:t>
                      </a:r>
                      <a:endParaRPr lang="en-GB" sz="95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9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Mechanisms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materials together as part of a moving product?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add some kind of design to their product?</a:t>
                      </a:r>
                      <a:endParaRPr lang="en-GB" sz="95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95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Use of materials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measure materials to use in a model or structure?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material in different ways?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kumimoji="0" lang="en-GB" sz="9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joining, folding or rolling to make materials stronger?</a:t>
                      </a:r>
                      <a:endParaRPr lang="en-GB" sz="950" dirty="0">
                        <a:latin typeface="Century Gothic" pitchFamily="34" charset="0"/>
                      </a:endParaRPr>
                    </a:p>
                  </a:txBody>
                  <a:tcPr marT="45713" marB="4571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GB" sz="950" b="1" u="none" dirty="0">
                          <a:latin typeface="Century Gothic" pitchFamily="34" charset="0"/>
                        </a:rPr>
                        <a:t>Construction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GB" sz="9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Can they make sensible choices as to which material to use for their constructions?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GB" sz="9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Can they develop their own ideas from initial starting points?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GB" sz="9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Can they incorporate some type of movement into models?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GB" sz="9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Can they consider how to improve their construction?</a:t>
                      </a: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31A6D7-7459-4B71-92A3-597EAD7D4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14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9A5A07-3719-4DB0-BFD4-3AF19487D598}" type="slidenum">
              <a:rPr lang="en-GB"/>
              <a:pPr>
                <a:defRPr/>
              </a:pPr>
              <a:t>7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51281946"/>
              </p:ext>
            </p:extLst>
          </p:nvPr>
        </p:nvGraphicFramePr>
        <p:xfrm>
          <a:off x="287524" y="136524"/>
          <a:ext cx="8568952" cy="635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88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016">
                <a:tc gridSpan="7"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3</a:t>
                      </a:r>
                    </a:p>
                  </a:txBody>
                  <a:tcPr marT="45724" marB="45724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1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 to make quality products</a:t>
                      </a:r>
                      <a:endParaRPr lang="en-GB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7548"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show that their design meets a range of requirements?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put together a step-by-step plan which shows the order and also what equipment and tools they need?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their design using an accurately labelled sketch and words?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 realistic is their plan?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equipment and tools accurately?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What did they change which made their design even better?</a:t>
                      </a: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240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2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marT="45724" marB="45724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4648"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0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9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choose the right ingredients for a product?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9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equipment safely?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9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sure that their product looks attractive?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9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how their combined ingredients come together?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9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set out to grow plants such as cress and herbs</a:t>
                      </a:r>
                      <a:r>
                        <a:rPr kumimoji="0" lang="en-GB" sz="9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from seed with the intention of using them for their food product? </a:t>
                      </a:r>
                      <a:endParaRPr kumimoji="0" lang="en-GB" sz="900" kern="1200" dirty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45724" marB="45724"/>
                </a:tc>
                <a:tc gridSpan="2"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textiles of different types in different ways?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choose textiles both for their appearance and also qualities?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kumimoji="0" lang="en-GB" sz="10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Electrical and mechanical components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select the most appropriate tools and techniques to use for a given task?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 a product which uses both electrical and mechanical components?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simple circuit?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number of components?</a:t>
                      </a:r>
                    </a:p>
                  </a:txBody>
                  <a:tcPr marT="45724" marB="45724"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Stiff and flexible sheet materials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use the most appropriate materials?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work accurately to make cuts and holes?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join materials? 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Mouldable materials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select the most appropriate materials?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range of techniques to shape and mould?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use finishing techniques?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99AC0E-CAEC-4E6A-978B-10E573D38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51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33C5F-2586-4C05-BA37-6690540C7C31}" type="slidenum">
              <a:rPr lang="en-GB"/>
              <a:pPr>
                <a:defRPr/>
              </a:pPr>
              <a:t>8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287524" y="499110"/>
          <a:ext cx="8568952" cy="58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137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 to make quality products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come up with at least one idea about how to create their product?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take account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of the ideas of others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when designing?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produce a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plan and explain it to others?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suggest some improvements and say what was good and not so good about their original design?</a:t>
                      </a:r>
                      <a:endParaRPr lang="en-GB" sz="1050" dirty="0"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tell if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 finished product is going to be good quality?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Are they conscience of the need to produce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something that will be liked by others? </a:t>
                      </a:r>
                      <a:endParaRPr kumimoji="0" lang="en-GB" sz="1050" kern="1200" dirty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show a good level of expertise when using a range of tools and equipment?</a:t>
                      </a:r>
                      <a:endParaRPr lang="en-GB" sz="1050" dirty="0"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Have they thought of how they will check if their design is successful?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begin to explain how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can improve their original design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evaluate their product,</a:t>
                      </a:r>
                      <a:r>
                        <a:rPr kumimoji="0" lang="en-GB" sz="105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05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thinking of both appearance and the way it works?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316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2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know what to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to be hygienic and safe?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Have they thought what they can do to present their product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in an interesting way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think what the user would want when choosing textiles?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Have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thought about how to make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 product strong?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devise a template?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explain how to 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join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things in a different way?</a:t>
                      </a:r>
                      <a:endParaRPr kumimoji="0" lang="en-GB" sz="1100" kern="1200" dirty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Electrical and mechanical components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add things to their circuits?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 have they altered their product after checking it?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Are they confident about trying out new and different ideas?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Stiff and flexible sheet materials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measure carefully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so as to make sure they have not made mistakes?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have they attempted to make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 product strong?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Mouldable materials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take time to consider how they could have made their idea better?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work at their product even though their original idea might not have worked?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E225AB-AE99-4C15-9FEA-B5DA9170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11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33C5F-2586-4C05-BA37-6690540C7C31}" type="slidenum">
              <a:rPr lang="en-GB"/>
              <a:pPr>
                <a:defRPr/>
              </a:pPr>
              <a:t>9</a:t>
            </a:fld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1084614"/>
              </p:ext>
            </p:extLst>
          </p:nvPr>
        </p:nvGraphicFramePr>
        <p:xfrm>
          <a:off x="251521" y="384376"/>
          <a:ext cx="8640957" cy="6089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281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Knowledge, Skills and Understanding breakdown for</a:t>
                      </a:r>
                      <a:r>
                        <a:rPr lang="en-GB" sz="1800" baseline="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 charset="0"/>
                        </a:rPr>
                        <a:t>Design and Technology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Year 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32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Developing, planning and communicating ideas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Working with tools, equipment, materials and components to make quality products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b="1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Evaluating processes and products</a:t>
                      </a:r>
                      <a:endParaRPr lang="en-GB" sz="105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come up with a range of ideas after they have collected information?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take a user’s view into account when designing?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produce a detailed step-by-step plan?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suggest some alternative plans and say what the good points and drawbacks are about each?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explain why their finished product is going to be of good quality?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</a:t>
                      </a:r>
                      <a:r>
                        <a:rPr kumimoji="0" lang="en-GB" sz="12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they explain how </a:t>
                      </a: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their product will appeal to the audience? 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range of tools and equipment expertly?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keep checking that their design is the best it can be?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check whether anything could be improved?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2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evaluate appearance and function against the original criteria?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kumimoji="0" lang="en-GB" sz="1200" b="1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Breadth of study</a:t>
                      </a:r>
                      <a:endParaRPr lang="en-GB" sz="1200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Cooking and nutrition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describe what they do to be both hygienic and safe?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have they presented 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their product well?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Textiles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think what the user would want when choosing textiles?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have they made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 product attractive and strong?</a:t>
                      </a:r>
                    </a:p>
                    <a:p>
                      <a:pPr marL="172800" marR="0" lvl="0" indent="-172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make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up a prototype first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use a range of joining techniques?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Electrical and mechanical components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incorporate a switch into their product?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refine their product after testing it?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Can they incorporate hydraulics and pneumatics?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Stiff and flexible sheet materials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Are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measurements accurate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enough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to ensure that everything is precise?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How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have they ensured that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their product is strong and fit for purpose?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>
                        <a:buFont typeface="Arial" pitchFamily="34" charset="0"/>
                        <a:buNone/>
                      </a:pPr>
                      <a:r>
                        <a:rPr kumimoji="0" lang="en-GB" sz="1100" b="1" u="none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Mouldable materials </a:t>
                      </a:r>
                    </a:p>
                    <a:p>
                      <a:pPr marL="172800" lvl="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Are they motivated enough to</a:t>
                      </a:r>
                      <a:r>
                        <a:rPr kumimoji="0" lang="en-GB" sz="1100" kern="1200" baseline="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refine and improve their product?</a:t>
                      </a:r>
                    </a:p>
                    <a:p>
                      <a:pPr marL="172800" indent="-172800">
                        <a:buFont typeface="Arial" pitchFamily="34" charset="0"/>
                        <a:buChar char="•"/>
                      </a:pPr>
                      <a:r>
                        <a:rPr kumimoji="0" lang="en-GB" sz="1100" kern="1200" dirty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Do they persevere through different stages of the making process?</a:t>
                      </a:r>
                      <a:endParaRPr lang="en-GB" sz="1100" dirty="0">
                        <a:latin typeface="Century Gothic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72D72E-222A-4434-8101-13021873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Focus Education (UK)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531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6799</TotalTime>
  <Words>2716</Words>
  <Application>Microsoft Office PowerPoint</Application>
  <PresentationFormat>On-screen Show (4:3)</PresentationFormat>
  <Paragraphs>336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Comic Sans MS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 Leadership – Geography</dc:title>
  <dc:creator>Tim Nelson</dc:creator>
  <cp:lastModifiedBy>Rudd, Sarah</cp:lastModifiedBy>
  <cp:revision>43</cp:revision>
  <dcterms:created xsi:type="dcterms:W3CDTF">2019-05-08T10:59:27Z</dcterms:created>
  <dcterms:modified xsi:type="dcterms:W3CDTF">2019-11-29T09:16:15Z</dcterms:modified>
</cp:coreProperties>
</file>