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568" r:id="rId2"/>
    <p:sldId id="567" r:id="rId3"/>
    <p:sldId id="565" r:id="rId4"/>
    <p:sldId id="566" r:id="rId5"/>
    <p:sldId id="484" r:id="rId6"/>
    <p:sldId id="564" r:id="rId7"/>
    <p:sldId id="497" r:id="rId8"/>
    <p:sldId id="488" r:id="rId9"/>
    <p:sldId id="489" r:id="rId10"/>
    <p:sldId id="498" r:id="rId11"/>
    <p:sldId id="490" r:id="rId12"/>
    <p:sldId id="491" r:id="rId13"/>
    <p:sldId id="499"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3E4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897" autoAdjust="0"/>
    <p:restoredTop sz="94660"/>
  </p:normalViewPr>
  <p:slideViewPr>
    <p:cSldViewPr snapToGrid="0">
      <p:cViewPr varScale="1">
        <p:scale>
          <a:sx n="115" d="100"/>
          <a:sy n="115" d="100"/>
        </p:scale>
        <p:origin x="159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6E5502-AA08-4CF5-82E2-BC309D7688C1}" type="datetimeFigureOut">
              <a:rPr lang="en-GB" smtClean="0"/>
              <a:t>29/11/2019</a:t>
            </a:fld>
            <a:endParaRPr lang="en-GB"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AA5C2A-F50E-498B-8416-1DAB4A761A84}" type="slidenum">
              <a:rPr lang="en-GB" smtClean="0"/>
              <a:t>‹#›</a:t>
            </a:fld>
            <a:endParaRPr lang="en-GB" dirty="0"/>
          </a:p>
        </p:txBody>
      </p:sp>
    </p:spTree>
    <p:extLst>
      <p:ext uri="{BB962C8B-B14F-4D97-AF65-F5344CB8AC3E}">
        <p14:creationId xmlns:p14="http://schemas.microsoft.com/office/powerpoint/2010/main" val="41580120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0AA5C2A-F50E-498B-8416-1DAB4A761A84}" type="slidenum">
              <a:rPr lang="en-GB" smtClean="0"/>
              <a:t>3</a:t>
            </a:fld>
            <a:endParaRPr lang="en-GB" dirty="0"/>
          </a:p>
        </p:txBody>
      </p:sp>
    </p:spTree>
    <p:extLst>
      <p:ext uri="{BB962C8B-B14F-4D97-AF65-F5344CB8AC3E}">
        <p14:creationId xmlns:p14="http://schemas.microsoft.com/office/powerpoint/2010/main" val="25398499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79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79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dirty="0"/>
          </a:p>
        </p:txBody>
      </p:sp>
      <p:sp>
        <p:nvSpPr>
          <p:cNvPr id="4659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A4298DF-239F-42E2-B067-A3DA3C943E82}" type="slidenum">
              <a:rPr lang="en-GB" smtClean="0"/>
              <a:pPr fontAlgn="base">
                <a:spcBef>
                  <a:spcPct val="0"/>
                </a:spcBef>
                <a:spcAft>
                  <a:spcPct val="0"/>
                </a:spcAft>
                <a:defRPr/>
              </a:pPr>
              <a:t>13</a:t>
            </a:fld>
            <a:endParaRPr lang="en-GB" dirty="0"/>
          </a:p>
        </p:txBody>
      </p:sp>
    </p:spTree>
    <p:extLst>
      <p:ext uri="{BB962C8B-B14F-4D97-AF65-F5344CB8AC3E}">
        <p14:creationId xmlns:p14="http://schemas.microsoft.com/office/powerpoint/2010/main" val="21345300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79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79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dirty="0"/>
          </a:p>
        </p:txBody>
      </p:sp>
      <p:sp>
        <p:nvSpPr>
          <p:cNvPr id="4659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A4298DF-239F-42E2-B067-A3DA3C943E82}" type="slidenum">
              <a:rPr lang="en-GB" smtClean="0"/>
              <a:pPr fontAlgn="base">
                <a:spcBef>
                  <a:spcPct val="0"/>
                </a:spcBef>
                <a:spcAft>
                  <a:spcPct val="0"/>
                </a:spcAft>
                <a:defRPr/>
              </a:pPr>
              <a:t>5</a:t>
            </a:fld>
            <a:endParaRPr lang="en-GB" dirty="0"/>
          </a:p>
        </p:txBody>
      </p:sp>
    </p:spTree>
    <p:extLst>
      <p:ext uri="{BB962C8B-B14F-4D97-AF65-F5344CB8AC3E}">
        <p14:creationId xmlns:p14="http://schemas.microsoft.com/office/powerpoint/2010/main" val="41627537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79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79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dirty="0"/>
          </a:p>
        </p:txBody>
      </p:sp>
      <p:sp>
        <p:nvSpPr>
          <p:cNvPr id="4659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A4298DF-239F-42E2-B067-A3DA3C943E82}" type="slidenum">
              <a:rPr lang="en-GB" smtClean="0"/>
              <a:pPr fontAlgn="base">
                <a:spcBef>
                  <a:spcPct val="0"/>
                </a:spcBef>
                <a:spcAft>
                  <a:spcPct val="0"/>
                </a:spcAft>
                <a:defRPr/>
              </a:pPr>
              <a:t>6</a:t>
            </a:fld>
            <a:endParaRPr lang="en-GB" dirty="0"/>
          </a:p>
        </p:txBody>
      </p:sp>
    </p:spTree>
    <p:extLst>
      <p:ext uri="{BB962C8B-B14F-4D97-AF65-F5344CB8AC3E}">
        <p14:creationId xmlns:p14="http://schemas.microsoft.com/office/powerpoint/2010/main" val="25185951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79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79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dirty="0"/>
          </a:p>
        </p:txBody>
      </p:sp>
      <p:sp>
        <p:nvSpPr>
          <p:cNvPr id="4659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A4298DF-239F-42E2-B067-A3DA3C943E82}" type="slidenum">
              <a:rPr lang="en-GB" smtClean="0"/>
              <a:pPr fontAlgn="base">
                <a:spcBef>
                  <a:spcPct val="0"/>
                </a:spcBef>
                <a:spcAft>
                  <a:spcPct val="0"/>
                </a:spcAft>
                <a:defRPr/>
              </a:pPr>
              <a:t>7</a:t>
            </a:fld>
            <a:endParaRPr lang="en-GB" dirty="0"/>
          </a:p>
        </p:txBody>
      </p:sp>
    </p:spTree>
    <p:extLst>
      <p:ext uri="{BB962C8B-B14F-4D97-AF65-F5344CB8AC3E}">
        <p14:creationId xmlns:p14="http://schemas.microsoft.com/office/powerpoint/2010/main" val="28845626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0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00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dirty="0"/>
          </a:p>
        </p:txBody>
      </p:sp>
      <p:sp>
        <p:nvSpPr>
          <p:cNvPr id="46797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CBC1994-8EFD-4E54-A1E7-D5A2E3A6394D}" type="slidenum">
              <a:rPr lang="en-GB" smtClean="0"/>
              <a:pPr fontAlgn="base">
                <a:spcBef>
                  <a:spcPct val="0"/>
                </a:spcBef>
                <a:spcAft>
                  <a:spcPct val="0"/>
                </a:spcAft>
                <a:defRPr/>
              </a:pPr>
              <a:t>8</a:t>
            </a:fld>
            <a:endParaRPr lang="en-GB" dirty="0"/>
          </a:p>
        </p:txBody>
      </p:sp>
    </p:spTree>
    <p:extLst>
      <p:ext uri="{BB962C8B-B14F-4D97-AF65-F5344CB8AC3E}">
        <p14:creationId xmlns:p14="http://schemas.microsoft.com/office/powerpoint/2010/main" val="40438746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0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00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dirty="0"/>
          </a:p>
        </p:txBody>
      </p:sp>
      <p:sp>
        <p:nvSpPr>
          <p:cNvPr id="46797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CBC1994-8EFD-4E54-A1E7-D5A2E3A6394D}" type="slidenum">
              <a:rPr lang="en-GB" smtClean="0"/>
              <a:pPr fontAlgn="base">
                <a:spcBef>
                  <a:spcPct val="0"/>
                </a:spcBef>
                <a:spcAft>
                  <a:spcPct val="0"/>
                </a:spcAft>
                <a:defRPr/>
              </a:pPr>
              <a:t>9</a:t>
            </a:fld>
            <a:endParaRPr lang="en-GB" dirty="0"/>
          </a:p>
        </p:txBody>
      </p:sp>
    </p:spTree>
    <p:extLst>
      <p:ext uri="{BB962C8B-B14F-4D97-AF65-F5344CB8AC3E}">
        <p14:creationId xmlns:p14="http://schemas.microsoft.com/office/powerpoint/2010/main" val="32329173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79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79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dirty="0"/>
          </a:p>
        </p:txBody>
      </p:sp>
      <p:sp>
        <p:nvSpPr>
          <p:cNvPr id="4659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A4298DF-239F-42E2-B067-A3DA3C943E82}" type="slidenum">
              <a:rPr lang="en-GB" smtClean="0"/>
              <a:pPr fontAlgn="base">
                <a:spcBef>
                  <a:spcPct val="0"/>
                </a:spcBef>
                <a:spcAft>
                  <a:spcPct val="0"/>
                </a:spcAft>
                <a:defRPr/>
              </a:pPr>
              <a:t>10</a:t>
            </a:fld>
            <a:endParaRPr lang="en-GB" dirty="0"/>
          </a:p>
        </p:txBody>
      </p:sp>
    </p:spTree>
    <p:extLst>
      <p:ext uri="{BB962C8B-B14F-4D97-AF65-F5344CB8AC3E}">
        <p14:creationId xmlns:p14="http://schemas.microsoft.com/office/powerpoint/2010/main" val="8973043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0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00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dirty="0"/>
          </a:p>
        </p:txBody>
      </p:sp>
      <p:sp>
        <p:nvSpPr>
          <p:cNvPr id="46797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CBC1994-8EFD-4E54-A1E7-D5A2E3A6394D}" type="slidenum">
              <a:rPr lang="en-GB" smtClean="0"/>
              <a:pPr fontAlgn="base">
                <a:spcBef>
                  <a:spcPct val="0"/>
                </a:spcBef>
                <a:spcAft>
                  <a:spcPct val="0"/>
                </a:spcAft>
                <a:defRPr/>
              </a:pPr>
              <a:t>11</a:t>
            </a:fld>
            <a:endParaRPr lang="en-GB" dirty="0"/>
          </a:p>
        </p:txBody>
      </p:sp>
    </p:spTree>
    <p:extLst>
      <p:ext uri="{BB962C8B-B14F-4D97-AF65-F5344CB8AC3E}">
        <p14:creationId xmlns:p14="http://schemas.microsoft.com/office/powerpoint/2010/main" val="36302031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0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00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dirty="0"/>
          </a:p>
        </p:txBody>
      </p:sp>
      <p:sp>
        <p:nvSpPr>
          <p:cNvPr id="46797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CBC1994-8EFD-4E54-A1E7-D5A2E3A6394D}" type="slidenum">
              <a:rPr lang="en-GB" smtClean="0"/>
              <a:pPr fontAlgn="base">
                <a:spcBef>
                  <a:spcPct val="0"/>
                </a:spcBef>
                <a:spcAft>
                  <a:spcPct val="0"/>
                </a:spcAft>
                <a:defRPr/>
              </a:pPr>
              <a:t>12</a:t>
            </a:fld>
            <a:endParaRPr lang="en-GB" dirty="0"/>
          </a:p>
        </p:txBody>
      </p:sp>
    </p:spTree>
    <p:extLst>
      <p:ext uri="{BB962C8B-B14F-4D97-AF65-F5344CB8AC3E}">
        <p14:creationId xmlns:p14="http://schemas.microsoft.com/office/powerpoint/2010/main" val="17884271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CA35AAB-5AE1-40AC-94BF-583140162900}" type="datetime1">
              <a:rPr lang="en-GB" smtClean="0"/>
              <a:t>29/11/2019</a:t>
            </a:fld>
            <a:endParaRPr lang="en-GB" dirty="0"/>
          </a:p>
        </p:txBody>
      </p:sp>
      <p:sp>
        <p:nvSpPr>
          <p:cNvPr id="5" name="Footer Placeholder 4"/>
          <p:cNvSpPr>
            <a:spLocks noGrp="1"/>
          </p:cNvSpPr>
          <p:nvPr>
            <p:ph type="ftr" sz="quarter" idx="11"/>
          </p:nvPr>
        </p:nvSpPr>
        <p:spPr/>
        <p:txBody>
          <a:bodyPr/>
          <a:lstStyle/>
          <a:p>
            <a:r>
              <a:rPr lang="en-GB" smtClean="0"/>
              <a:t>© Focus Education (UK) Ltd</a:t>
            </a:r>
            <a:endParaRPr lang="en-GB" dirty="0"/>
          </a:p>
        </p:txBody>
      </p:sp>
      <p:sp>
        <p:nvSpPr>
          <p:cNvPr id="6" name="Slide Number Placeholder 5"/>
          <p:cNvSpPr>
            <a:spLocks noGrp="1"/>
          </p:cNvSpPr>
          <p:nvPr>
            <p:ph type="sldNum" sz="quarter" idx="12"/>
          </p:nvPr>
        </p:nvSpPr>
        <p:spPr/>
        <p:txBody>
          <a:bodyPr/>
          <a:lstStyle/>
          <a:p>
            <a:fld id="{63AE8FA3-EEAC-4A69-A937-97D55627DA92}" type="slidenum">
              <a:rPr lang="en-GB" smtClean="0"/>
              <a:t>‹#›</a:t>
            </a:fld>
            <a:endParaRPr lang="en-GB" dirty="0"/>
          </a:p>
        </p:txBody>
      </p:sp>
    </p:spTree>
    <p:extLst>
      <p:ext uri="{BB962C8B-B14F-4D97-AF65-F5344CB8AC3E}">
        <p14:creationId xmlns:p14="http://schemas.microsoft.com/office/powerpoint/2010/main" val="41738469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E4853C1-9D74-4734-BC0F-01479C7A829D}" type="datetime1">
              <a:rPr lang="en-GB" smtClean="0"/>
              <a:t>29/11/2019</a:t>
            </a:fld>
            <a:endParaRPr lang="en-GB" dirty="0"/>
          </a:p>
        </p:txBody>
      </p:sp>
      <p:sp>
        <p:nvSpPr>
          <p:cNvPr id="5" name="Footer Placeholder 4"/>
          <p:cNvSpPr>
            <a:spLocks noGrp="1"/>
          </p:cNvSpPr>
          <p:nvPr>
            <p:ph type="ftr" sz="quarter" idx="11"/>
          </p:nvPr>
        </p:nvSpPr>
        <p:spPr/>
        <p:txBody>
          <a:bodyPr/>
          <a:lstStyle/>
          <a:p>
            <a:r>
              <a:rPr lang="en-GB" smtClean="0"/>
              <a:t>© Focus Education (UK) Ltd</a:t>
            </a:r>
            <a:endParaRPr lang="en-GB" dirty="0"/>
          </a:p>
        </p:txBody>
      </p:sp>
      <p:sp>
        <p:nvSpPr>
          <p:cNvPr id="6" name="Slide Number Placeholder 5"/>
          <p:cNvSpPr>
            <a:spLocks noGrp="1"/>
          </p:cNvSpPr>
          <p:nvPr>
            <p:ph type="sldNum" sz="quarter" idx="12"/>
          </p:nvPr>
        </p:nvSpPr>
        <p:spPr/>
        <p:txBody>
          <a:bodyPr/>
          <a:lstStyle/>
          <a:p>
            <a:fld id="{63AE8FA3-EEAC-4A69-A937-97D55627DA92}" type="slidenum">
              <a:rPr lang="en-GB" smtClean="0"/>
              <a:t>‹#›</a:t>
            </a:fld>
            <a:endParaRPr lang="en-GB" dirty="0"/>
          </a:p>
        </p:txBody>
      </p:sp>
    </p:spTree>
    <p:extLst>
      <p:ext uri="{BB962C8B-B14F-4D97-AF65-F5344CB8AC3E}">
        <p14:creationId xmlns:p14="http://schemas.microsoft.com/office/powerpoint/2010/main" val="31224964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480D017-9533-4CBB-BB2C-D257065E0164}" type="datetime1">
              <a:rPr lang="en-GB" smtClean="0"/>
              <a:t>29/11/2019</a:t>
            </a:fld>
            <a:endParaRPr lang="en-GB" dirty="0"/>
          </a:p>
        </p:txBody>
      </p:sp>
      <p:sp>
        <p:nvSpPr>
          <p:cNvPr id="5" name="Footer Placeholder 4"/>
          <p:cNvSpPr>
            <a:spLocks noGrp="1"/>
          </p:cNvSpPr>
          <p:nvPr>
            <p:ph type="ftr" sz="quarter" idx="11"/>
          </p:nvPr>
        </p:nvSpPr>
        <p:spPr/>
        <p:txBody>
          <a:bodyPr/>
          <a:lstStyle/>
          <a:p>
            <a:r>
              <a:rPr lang="en-GB" smtClean="0"/>
              <a:t>© Focus Education (UK) Ltd</a:t>
            </a:r>
            <a:endParaRPr lang="en-GB" dirty="0"/>
          </a:p>
        </p:txBody>
      </p:sp>
      <p:sp>
        <p:nvSpPr>
          <p:cNvPr id="6" name="Slide Number Placeholder 5"/>
          <p:cNvSpPr>
            <a:spLocks noGrp="1"/>
          </p:cNvSpPr>
          <p:nvPr>
            <p:ph type="sldNum" sz="quarter" idx="12"/>
          </p:nvPr>
        </p:nvSpPr>
        <p:spPr/>
        <p:txBody>
          <a:bodyPr/>
          <a:lstStyle/>
          <a:p>
            <a:fld id="{63AE8FA3-EEAC-4A69-A937-97D55627DA92}" type="slidenum">
              <a:rPr lang="en-GB" smtClean="0"/>
              <a:t>‹#›</a:t>
            </a:fld>
            <a:endParaRPr lang="en-GB" dirty="0"/>
          </a:p>
        </p:txBody>
      </p:sp>
    </p:spTree>
    <p:extLst>
      <p:ext uri="{BB962C8B-B14F-4D97-AF65-F5344CB8AC3E}">
        <p14:creationId xmlns:p14="http://schemas.microsoft.com/office/powerpoint/2010/main" val="1524052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79D65C-9C25-44E4-B8AE-A0D60E983BE8}" type="datetime1">
              <a:rPr lang="en-GB" smtClean="0"/>
              <a:t>29/11/2019</a:t>
            </a:fld>
            <a:endParaRPr lang="en-GB" dirty="0"/>
          </a:p>
        </p:txBody>
      </p:sp>
      <p:sp>
        <p:nvSpPr>
          <p:cNvPr id="5" name="Footer Placeholder 4"/>
          <p:cNvSpPr>
            <a:spLocks noGrp="1"/>
          </p:cNvSpPr>
          <p:nvPr>
            <p:ph type="ftr" sz="quarter" idx="11"/>
          </p:nvPr>
        </p:nvSpPr>
        <p:spPr/>
        <p:txBody>
          <a:bodyPr/>
          <a:lstStyle>
            <a:lvl1pPr>
              <a:defRPr sz="1000"/>
            </a:lvl1pPr>
          </a:lstStyle>
          <a:p>
            <a:r>
              <a:rPr lang="en-GB" dirty="0" smtClean="0"/>
              <a:t>© Focus Education (UK) Ltd</a:t>
            </a:r>
            <a:endParaRPr lang="en-GB" dirty="0"/>
          </a:p>
        </p:txBody>
      </p:sp>
      <p:sp>
        <p:nvSpPr>
          <p:cNvPr id="6" name="Slide Number Placeholder 5"/>
          <p:cNvSpPr>
            <a:spLocks noGrp="1"/>
          </p:cNvSpPr>
          <p:nvPr>
            <p:ph type="sldNum" sz="quarter" idx="12"/>
          </p:nvPr>
        </p:nvSpPr>
        <p:spPr/>
        <p:txBody>
          <a:bodyPr/>
          <a:lstStyle>
            <a:lvl1pPr>
              <a:defRPr sz="1000"/>
            </a:lvl1pPr>
          </a:lstStyle>
          <a:p>
            <a:fld id="{63AE8FA3-EEAC-4A69-A937-97D55627DA92}" type="slidenum">
              <a:rPr lang="en-GB" smtClean="0"/>
              <a:pPr/>
              <a:t>‹#›</a:t>
            </a:fld>
            <a:endParaRPr lang="en-GB" dirty="0"/>
          </a:p>
        </p:txBody>
      </p:sp>
    </p:spTree>
    <p:extLst>
      <p:ext uri="{BB962C8B-B14F-4D97-AF65-F5344CB8AC3E}">
        <p14:creationId xmlns:p14="http://schemas.microsoft.com/office/powerpoint/2010/main" val="17530546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05CD952-E866-4C79-A4D4-371A5334628A}" type="datetime1">
              <a:rPr lang="en-GB" smtClean="0"/>
              <a:t>29/11/2019</a:t>
            </a:fld>
            <a:endParaRPr lang="en-GB" dirty="0"/>
          </a:p>
        </p:txBody>
      </p:sp>
      <p:sp>
        <p:nvSpPr>
          <p:cNvPr id="5" name="Footer Placeholder 4"/>
          <p:cNvSpPr>
            <a:spLocks noGrp="1"/>
          </p:cNvSpPr>
          <p:nvPr>
            <p:ph type="ftr" sz="quarter" idx="11"/>
          </p:nvPr>
        </p:nvSpPr>
        <p:spPr/>
        <p:txBody>
          <a:bodyPr/>
          <a:lstStyle/>
          <a:p>
            <a:r>
              <a:rPr lang="en-GB" smtClean="0"/>
              <a:t>© Focus Education (UK) Ltd</a:t>
            </a:r>
            <a:endParaRPr lang="en-GB" dirty="0"/>
          </a:p>
        </p:txBody>
      </p:sp>
      <p:sp>
        <p:nvSpPr>
          <p:cNvPr id="6" name="Slide Number Placeholder 5"/>
          <p:cNvSpPr>
            <a:spLocks noGrp="1"/>
          </p:cNvSpPr>
          <p:nvPr>
            <p:ph type="sldNum" sz="quarter" idx="12"/>
          </p:nvPr>
        </p:nvSpPr>
        <p:spPr/>
        <p:txBody>
          <a:bodyPr/>
          <a:lstStyle/>
          <a:p>
            <a:fld id="{63AE8FA3-EEAC-4A69-A937-97D55627DA92}" type="slidenum">
              <a:rPr lang="en-GB" smtClean="0"/>
              <a:t>‹#›</a:t>
            </a:fld>
            <a:endParaRPr lang="en-GB" dirty="0"/>
          </a:p>
        </p:txBody>
      </p:sp>
    </p:spTree>
    <p:extLst>
      <p:ext uri="{BB962C8B-B14F-4D97-AF65-F5344CB8AC3E}">
        <p14:creationId xmlns:p14="http://schemas.microsoft.com/office/powerpoint/2010/main" val="22655427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A94C88A-2B68-4BE1-B6B1-E2C9CFFFC640}" type="datetime1">
              <a:rPr lang="en-GB" smtClean="0"/>
              <a:t>29/11/2019</a:t>
            </a:fld>
            <a:endParaRPr lang="en-GB" dirty="0"/>
          </a:p>
        </p:txBody>
      </p:sp>
      <p:sp>
        <p:nvSpPr>
          <p:cNvPr id="6" name="Footer Placeholder 5"/>
          <p:cNvSpPr>
            <a:spLocks noGrp="1"/>
          </p:cNvSpPr>
          <p:nvPr>
            <p:ph type="ftr" sz="quarter" idx="11"/>
          </p:nvPr>
        </p:nvSpPr>
        <p:spPr/>
        <p:txBody>
          <a:bodyPr/>
          <a:lstStyle/>
          <a:p>
            <a:r>
              <a:rPr lang="en-GB" smtClean="0"/>
              <a:t>© Focus Education (UK) Ltd</a:t>
            </a:r>
            <a:endParaRPr lang="en-GB" dirty="0"/>
          </a:p>
        </p:txBody>
      </p:sp>
      <p:sp>
        <p:nvSpPr>
          <p:cNvPr id="7" name="Slide Number Placeholder 6"/>
          <p:cNvSpPr>
            <a:spLocks noGrp="1"/>
          </p:cNvSpPr>
          <p:nvPr>
            <p:ph type="sldNum" sz="quarter" idx="12"/>
          </p:nvPr>
        </p:nvSpPr>
        <p:spPr/>
        <p:txBody>
          <a:bodyPr/>
          <a:lstStyle/>
          <a:p>
            <a:fld id="{63AE8FA3-EEAC-4A69-A937-97D55627DA92}" type="slidenum">
              <a:rPr lang="en-GB" smtClean="0"/>
              <a:t>‹#›</a:t>
            </a:fld>
            <a:endParaRPr lang="en-GB" dirty="0"/>
          </a:p>
        </p:txBody>
      </p:sp>
    </p:spTree>
    <p:extLst>
      <p:ext uri="{BB962C8B-B14F-4D97-AF65-F5344CB8AC3E}">
        <p14:creationId xmlns:p14="http://schemas.microsoft.com/office/powerpoint/2010/main" val="20884175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167B201-E3EC-499F-AB4E-7270DAABDC87}" type="datetime1">
              <a:rPr lang="en-GB" smtClean="0"/>
              <a:t>29/11/2019</a:t>
            </a:fld>
            <a:endParaRPr lang="en-GB" dirty="0"/>
          </a:p>
        </p:txBody>
      </p:sp>
      <p:sp>
        <p:nvSpPr>
          <p:cNvPr id="8" name="Footer Placeholder 7"/>
          <p:cNvSpPr>
            <a:spLocks noGrp="1"/>
          </p:cNvSpPr>
          <p:nvPr>
            <p:ph type="ftr" sz="quarter" idx="11"/>
          </p:nvPr>
        </p:nvSpPr>
        <p:spPr/>
        <p:txBody>
          <a:bodyPr/>
          <a:lstStyle/>
          <a:p>
            <a:r>
              <a:rPr lang="en-GB" smtClean="0"/>
              <a:t>© Focus Education (UK) Ltd</a:t>
            </a:r>
            <a:endParaRPr lang="en-GB" dirty="0"/>
          </a:p>
        </p:txBody>
      </p:sp>
      <p:sp>
        <p:nvSpPr>
          <p:cNvPr id="9" name="Slide Number Placeholder 8"/>
          <p:cNvSpPr>
            <a:spLocks noGrp="1"/>
          </p:cNvSpPr>
          <p:nvPr>
            <p:ph type="sldNum" sz="quarter" idx="12"/>
          </p:nvPr>
        </p:nvSpPr>
        <p:spPr/>
        <p:txBody>
          <a:bodyPr/>
          <a:lstStyle/>
          <a:p>
            <a:fld id="{63AE8FA3-EEAC-4A69-A937-97D55627DA92}" type="slidenum">
              <a:rPr lang="en-GB" smtClean="0"/>
              <a:t>‹#›</a:t>
            </a:fld>
            <a:endParaRPr lang="en-GB" dirty="0"/>
          </a:p>
        </p:txBody>
      </p:sp>
    </p:spTree>
    <p:extLst>
      <p:ext uri="{BB962C8B-B14F-4D97-AF65-F5344CB8AC3E}">
        <p14:creationId xmlns:p14="http://schemas.microsoft.com/office/powerpoint/2010/main" val="10855432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48B2198-0CF2-4959-A492-FC7AA434FFE3}" type="datetime1">
              <a:rPr lang="en-GB" smtClean="0"/>
              <a:t>29/11/2019</a:t>
            </a:fld>
            <a:endParaRPr lang="en-GB" dirty="0"/>
          </a:p>
        </p:txBody>
      </p:sp>
      <p:sp>
        <p:nvSpPr>
          <p:cNvPr id="4" name="Footer Placeholder 3"/>
          <p:cNvSpPr>
            <a:spLocks noGrp="1"/>
          </p:cNvSpPr>
          <p:nvPr>
            <p:ph type="ftr" sz="quarter" idx="11"/>
          </p:nvPr>
        </p:nvSpPr>
        <p:spPr/>
        <p:txBody>
          <a:bodyPr/>
          <a:lstStyle/>
          <a:p>
            <a:r>
              <a:rPr lang="en-GB" smtClean="0"/>
              <a:t>© Focus Education (UK) Ltd</a:t>
            </a:r>
            <a:endParaRPr lang="en-GB" dirty="0"/>
          </a:p>
        </p:txBody>
      </p:sp>
      <p:sp>
        <p:nvSpPr>
          <p:cNvPr id="5" name="Slide Number Placeholder 4"/>
          <p:cNvSpPr>
            <a:spLocks noGrp="1"/>
          </p:cNvSpPr>
          <p:nvPr>
            <p:ph type="sldNum" sz="quarter" idx="12"/>
          </p:nvPr>
        </p:nvSpPr>
        <p:spPr/>
        <p:txBody>
          <a:bodyPr/>
          <a:lstStyle/>
          <a:p>
            <a:fld id="{63AE8FA3-EEAC-4A69-A937-97D55627DA92}" type="slidenum">
              <a:rPr lang="en-GB" smtClean="0"/>
              <a:t>‹#›</a:t>
            </a:fld>
            <a:endParaRPr lang="en-GB" dirty="0"/>
          </a:p>
        </p:txBody>
      </p:sp>
    </p:spTree>
    <p:extLst>
      <p:ext uri="{BB962C8B-B14F-4D97-AF65-F5344CB8AC3E}">
        <p14:creationId xmlns:p14="http://schemas.microsoft.com/office/powerpoint/2010/main" val="1451355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286A343-0A8F-421D-A0EF-56CEA55E59BF}" type="datetime1">
              <a:rPr lang="en-GB" smtClean="0"/>
              <a:t>29/11/2019</a:t>
            </a:fld>
            <a:endParaRPr lang="en-GB" dirty="0"/>
          </a:p>
        </p:txBody>
      </p:sp>
      <p:sp>
        <p:nvSpPr>
          <p:cNvPr id="3" name="Footer Placeholder 2"/>
          <p:cNvSpPr>
            <a:spLocks noGrp="1"/>
          </p:cNvSpPr>
          <p:nvPr>
            <p:ph type="ftr" sz="quarter" idx="11"/>
          </p:nvPr>
        </p:nvSpPr>
        <p:spPr/>
        <p:txBody>
          <a:bodyPr/>
          <a:lstStyle/>
          <a:p>
            <a:r>
              <a:rPr lang="en-GB" smtClean="0"/>
              <a:t>© Focus Education (UK) Ltd</a:t>
            </a:r>
            <a:endParaRPr lang="en-GB" dirty="0"/>
          </a:p>
        </p:txBody>
      </p:sp>
      <p:sp>
        <p:nvSpPr>
          <p:cNvPr id="4" name="Slide Number Placeholder 3"/>
          <p:cNvSpPr>
            <a:spLocks noGrp="1"/>
          </p:cNvSpPr>
          <p:nvPr>
            <p:ph type="sldNum" sz="quarter" idx="12"/>
          </p:nvPr>
        </p:nvSpPr>
        <p:spPr/>
        <p:txBody>
          <a:bodyPr/>
          <a:lstStyle/>
          <a:p>
            <a:fld id="{63AE8FA3-EEAC-4A69-A937-97D55627DA92}" type="slidenum">
              <a:rPr lang="en-GB" smtClean="0"/>
              <a:t>‹#›</a:t>
            </a:fld>
            <a:endParaRPr lang="en-GB" dirty="0"/>
          </a:p>
        </p:txBody>
      </p:sp>
    </p:spTree>
    <p:extLst>
      <p:ext uri="{BB962C8B-B14F-4D97-AF65-F5344CB8AC3E}">
        <p14:creationId xmlns:p14="http://schemas.microsoft.com/office/powerpoint/2010/main" val="1246791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60AF53A-DD62-40EA-B8F9-8F61B248E755}" type="datetime1">
              <a:rPr lang="en-GB" smtClean="0"/>
              <a:t>29/11/2019</a:t>
            </a:fld>
            <a:endParaRPr lang="en-GB" dirty="0"/>
          </a:p>
        </p:txBody>
      </p:sp>
      <p:sp>
        <p:nvSpPr>
          <p:cNvPr id="6" name="Footer Placeholder 5"/>
          <p:cNvSpPr>
            <a:spLocks noGrp="1"/>
          </p:cNvSpPr>
          <p:nvPr>
            <p:ph type="ftr" sz="quarter" idx="11"/>
          </p:nvPr>
        </p:nvSpPr>
        <p:spPr/>
        <p:txBody>
          <a:bodyPr/>
          <a:lstStyle/>
          <a:p>
            <a:r>
              <a:rPr lang="en-GB" smtClean="0"/>
              <a:t>© Focus Education (UK) Ltd</a:t>
            </a:r>
            <a:endParaRPr lang="en-GB" dirty="0"/>
          </a:p>
        </p:txBody>
      </p:sp>
      <p:sp>
        <p:nvSpPr>
          <p:cNvPr id="7" name="Slide Number Placeholder 6"/>
          <p:cNvSpPr>
            <a:spLocks noGrp="1"/>
          </p:cNvSpPr>
          <p:nvPr>
            <p:ph type="sldNum" sz="quarter" idx="12"/>
          </p:nvPr>
        </p:nvSpPr>
        <p:spPr/>
        <p:txBody>
          <a:bodyPr/>
          <a:lstStyle/>
          <a:p>
            <a:fld id="{63AE8FA3-EEAC-4A69-A937-97D55627DA92}" type="slidenum">
              <a:rPr lang="en-GB" smtClean="0"/>
              <a:t>‹#›</a:t>
            </a:fld>
            <a:endParaRPr lang="en-GB" dirty="0"/>
          </a:p>
        </p:txBody>
      </p:sp>
    </p:spTree>
    <p:extLst>
      <p:ext uri="{BB962C8B-B14F-4D97-AF65-F5344CB8AC3E}">
        <p14:creationId xmlns:p14="http://schemas.microsoft.com/office/powerpoint/2010/main" val="2541464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6C7F27C-EE33-45FD-894E-DF258AC48409}" type="datetime1">
              <a:rPr lang="en-GB" smtClean="0"/>
              <a:t>29/11/2019</a:t>
            </a:fld>
            <a:endParaRPr lang="en-GB" dirty="0"/>
          </a:p>
        </p:txBody>
      </p:sp>
      <p:sp>
        <p:nvSpPr>
          <p:cNvPr id="6" name="Footer Placeholder 5"/>
          <p:cNvSpPr>
            <a:spLocks noGrp="1"/>
          </p:cNvSpPr>
          <p:nvPr>
            <p:ph type="ftr" sz="quarter" idx="11"/>
          </p:nvPr>
        </p:nvSpPr>
        <p:spPr/>
        <p:txBody>
          <a:bodyPr/>
          <a:lstStyle/>
          <a:p>
            <a:r>
              <a:rPr lang="en-GB" smtClean="0"/>
              <a:t>© Focus Education (UK) Ltd</a:t>
            </a:r>
            <a:endParaRPr lang="en-GB" dirty="0"/>
          </a:p>
        </p:txBody>
      </p:sp>
      <p:sp>
        <p:nvSpPr>
          <p:cNvPr id="7" name="Slide Number Placeholder 6"/>
          <p:cNvSpPr>
            <a:spLocks noGrp="1"/>
          </p:cNvSpPr>
          <p:nvPr>
            <p:ph type="sldNum" sz="quarter" idx="12"/>
          </p:nvPr>
        </p:nvSpPr>
        <p:spPr/>
        <p:txBody>
          <a:bodyPr/>
          <a:lstStyle/>
          <a:p>
            <a:fld id="{63AE8FA3-EEAC-4A69-A937-97D55627DA92}" type="slidenum">
              <a:rPr lang="en-GB" smtClean="0"/>
              <a:t>‹#›</a:t>
            </a:fld>
            <a:endParaRPr lang="en-GB" dirty="0"/>
          </a:p>
        </p:txBody>
      </p:sp>
    </p:spTree>
    <p:extLst>
      <p:ext uri="{BB962C8B-B14F-4D97-AF65-F5344CB8AC3E}">
        <p14:creationId xmlns:p14="http://schemas.microsoft.com/office/powerpoint/2010/main" val="14109701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58F498-DB1C-48C7-A0A3-61ECC1D76B1A}" type="datetime1">
              <a:rPr lang="en-GB" smtClean="0"/>
              <a:t>29/11/2019</a:t>
            </a:fld>
            <a:endParaRPr lang="en-GB"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latin typeface="Century Gothic" panose="020B0502020202020204" pitchFamily="34" charset="0"/>
              </a:defRPr>
            </a:lvl1pPr>
          </a:lstStyle>
          <a:p>
            <a:r>
              <a:rPr lang="en-GB" smtClean="0"/>
              <a:t>© Focus Education (UK) Ltd</a:t>
            </a:r>
            <a:endParaRPr lang="en-GB"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latin typeface="Century Gothic" panose="020B0502020202020204" pitchFamily="34" charset="0"/>
              </a:defRPr>
            </a:lvl1pPr>
          </a:lstStyle>
          <a:p>
            <a:fld id="{63AE8FA3-EEAC-4A69-A937-97D55627DA92}" type="slidenum">
              <a:rPr lang="en-GB" smtClean="0"/>
              <a:pPr/>
              <a:t>‹#›</a:t>
            </a:fld>
            <a:endParaRPr lang="en-GB" dirty="0"/>
          </a:p>
        </p:txBody>
      </p:sp>
    </p:spTree>
    <p:extLst>
      <p:ext uri="{BB962C8B-B14F-4D97-AF65-F5344CB8AC3E}">
        <p14:creationId xmlns:p14="http://schemas.microsoft.com/office/powerpoint/2010/main" val="36396286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GB" smtClean="0"/>
              <a:t>© Focus Education (UK) Ltd</a:t>
            </a:r>
            <a:endParaRPr lang="en-GB" dirty="0"/>
          </a:p>
        </p:txBody>
      </p:sp>
      <p:sp>
        <p:nvSpPr>
          <p:cNvPr id="3" name="Slide Number Placeholder 2"/>
          <p:cNvSpPr>
            <a:spLocks noGrp="1"/>
          </p:cNvSpPr>
          <p:nvPr>
            <p:ph type="sldNum" sz="quarter" idx="12"/>
          </p:nvPr>
        </p:nvSpPr>
        <p:spPr/>
        <p:txBody>
          <a:bodyPr/>
          <a:lstStyle/>
          <a:p>
            <a:fld id="{63AE8FA3-EEAC-4A69-A937-97D55627DA92}" type="slidenum">
              <a:rPr lang="en-GB" smtClean="0"/>
              <a:t>1</a:t>
            </a:fld>
            <a:endParaRPr lang="en-GB" dirty="0"/>
          </a:p>
        </p:txBody>
      </p:sp>
      <p:sp>
        <p:nvSpPr>
          <p:cNvPr id="4" name="Rectangle 3"/>
          <p:cNvSpPr/>
          <p:nvPr/>
        </p:nvSpPr>
        <p:spPr>
          <a:xfrm>
            <a:off x="423949" y="663806"/>
            <a:ext cx="8296102" cy="4071884"/>
          </a:xfrm>
          <a:prstGeom prst="rect">
            <a:avLst/>
          </a:prstGeom>
        </p:spPr>
        <p:txBody>
          <a:bodyPr wrap="square">
            <a:spAutoFit/>
          </a:bodyPr>
          <a:lstStyle/>
          <a:p>
            <a:pPr marL="127635">
              <a:spcBef>
                <a:spcPts val="200"/>
              </a:spcBef>
              <a:spcAft>
                <a:spcPts val="0"/>
              </a:spcAft>
            </a:pPr>
            <a:r>
              <a:rPr lang="en-GB" sz="2400" dirty="0" smtClean="0">
                <a:solidFill>
                  <a:srgbClr val="0070C0"/>
                </a:solidFill>
                <a:latin typeface="Comic Sans MS" panose="030F0702030302020204" pitchFamily="66" charset="0"/>
                <a:ea typeface="Roboto"/>
                <a:cs typeface="Roboto"/>
              </a:rPr>
              <a:t>Learning in EYFS:</a:t>
            </a:r>
          </a:p>
          <a:p>
            <a:pPr marL="127635">
              <a:spcBef>
                <a:spcPts val="200"/>
              </a:spcBef>
              <a:spcAft>
                <a:spcPts val="0"/>
              </a:spcAft>
            </a:pPr>
            <a:endParaRPr lang="en-GB" dirty="0">
              <a:solidFill>
                <a:srgbClr val="0070C0"/>
              </a:solidFill>
              <a:latin typeface="Comic Sans MS" panose="030F0702030302020204" pitchFamily="66" charset="0"/>
              <a:ea typeface="Roboto"/>
              <a:cs typeface="Roboto"/>
            </a:endParaRPr>
          </a:p>
          <a:p>
            <a:pPr marL="67310" marR="92075" algn="just">
              <a:lnSpc>
                <a:spcPct val="105000"/>
              </a:lnSpc>
              <a:spcBef>
                <a:spcPts val="570"/>
              </a:spcBef>
              <a:spcAft>
                <a:spcPts val="0"/>
              </a:spcAft>
            </a:pPr>
            <a:r>
              <a:rPr lang="en-GB" sz="1600" dirty="0" smtClean="0">
                <a:solidFill>
                  <a:srgbClr val="292526"/>
                </a:solidFill>
                <a:latin typeface="Comic Sans MS" panose="030F0702030302020204" pitchFamily="66" charset="0"/>
                <a:ea typeface="Roboto"/>
                <a:cs typeface="Roboto"/>
              </a:rPr>
              <a:t>The following document </a:t>
            </a:r>
            <a:r>
              <a:rPr lang="en-GB" sz="1600" dirty="0">
                <a:solidFill>
                  <a:srgbClr val="292526"/>
                </a:solidFill>
                <a:latin typeface="Comic Sans MS" panose="030F0702030302020204" pitchFamily="66" charset="0"/>
                <a:ea typeface="Roboto"/>
                <a:cs typeface="Roboto"/>
              </a:rPr>
              <a:t>demonstrates which early years outcomes are prerequisite skills for computing within the national curriculum. </a:t>
            </a:r>
            <a:endParaRPr lang="en-GB" sz="1600" dirty="0" smtClean="0">
              <a:solidFill>
                <a:srgbClr val="292526"/>
              </a:solidFill>
              <a:latin typeface="Comic Sans MS" panose="030F0702030302020204" pitchFamily="66" charset="0"/>
              <a:ea typeface="Roboto"/>
              <a:cs typeface="Roboto"/>
            </a:endParaRPr>
          </a:p>
          <a:p>
            <a:pPr marL="67310" marR="92075" algn="just">
              <a:lnSpc>
                <a:spcPct val="105000"/>
              </a:lnSpc>
              <a:spcBef>
                <a:spcPts val="570"/>
              </a:spcBef>
              <a:spcAft>
                <a:spcPts val="0"/>
              </a:spcAft>
            </a:pPr>
            <a:endParaRPr lang="en-GB" sz="1600" dirty="0" smtClean="0">
              <a:solidFill>
                <a:srgbClr val="292526"/>
              </a:solidFill>
              <a:latin typeface="Comic Sans MS" panose="030F0702030302020204" pitchFamily="66" charset="0"/>
              <a:ea typeface="Roboto"/>
              <a:cs typeface="Roboto"/>
            </a:endParaRPr>
          </a:p>
          <a:p>
            <a:pPr marL="67310" marR="92075" algn="just">
              <a:lnSpc>
                <a:spcPct val="105000"/>
              </a:lnSpc>
              <a:spcBef>
                <a:spcPts val="570"/>
              </a:spcBef>
              <a:spcAft>
                <a:spcPts val="0"/>
              </a:spcAft>
            </a:pPr>
            <a:r>
              <a:rPr lang="en-GB" sz="1600" dirty="0" smtClean="0">
                <a:solidFill>
                  <a:srgbClr val="292526"/>
                </a:solidFill>
                <a:latin typeface="Comic Sans MS" panose="030F0702030302020204" pitchFamily="66" charset="0"/>
                <a:ea typeface="Roboto"/>
                <a:cs typeface="Roboto"/>
              </a:rPr>
              <a:t>The </a:t>
            </a:r>
            <a:r>
              <a:rPr lang="en-GB" sz="1600" dirty="0">
                <a:solidFill>
                  <a:srgbClr val="292526"/>
                </a:solidFill>
                <a:latin typeface="Comic Sans MS" panose="030F0702030302020204" pitchFamily="66" charset="0"/>
                <a:ea typeface="Roboto"/>
                <a:cs typeface="Roboto"/>
              </a:rPr>
              <a:t>table </a:t>
            </a:r>
            <a:r>
              <a:rPr lang="en-GB" sz="1600" dirty="0" smtClean="0">
                <a:solidFill>
                  <a:srgbClr val="292526"/>
                </a:solidFill>
                <a:latin typeface="Comic Sans MS" panose="030F0702030302020204" pitchFamily="66" charset="0"/>
                <a:ea typeface="Roboto"/>
                <a:cs typeface="Roboto"/>
              </a:rPr>
              <a:t>outlines </a:t>
            </a:r>
            <a:r>
              <a:rPr lang="en-GB" sz="1600" dirty="0">
                <a:solidFill>
                  <a:srgbClr val="292526"/>
                </a:solidFill>
                <a:latin typeface="Comic Sans MS" panose="030F0702030302020204" pitchFamily="66" charset="0"/>
                <a:ea typeface="Roboto"/>
                <a:cs typeface="Roboto"/>
              </a:rPr>
              <a:t>the most relevant early years outcomes from 30-50 months to ELG, brought together from different areas of the Early Years Foundation Stage, to match the programme of study for computing</a:t>
            </a:r>
            <a:r>
              <a:rPr lang="en-GB" sz="1600" dirty="0" smtClean="0">
                <a:solidFill>
                  <a:srgbClr val="292526"/>
                </a:solidFill>
                <a:latin typeface="Comic Sans MS" panose="030F0702030302020204" pitchFamily="66" charset="0"/>
                <a:ea typeface="Roboto"/>
                <a:cs typeface="Roboto"/>
              </a:rPr>
              <a:t>.</a:t>
            </a:r>
          </a:p>
          <a:p>
            <a:pPr marL="67310" marR="92075" algn="just">
              <a:lnSpc>
                <a:spcPct val="105000"/>
              </a:lnSpc>
              <a:spcBef>
                <a:spcPts val="570"/>
              </a:spcBef>
              <a:spcAft>
                <a:spcPts val="0"/>
              </a:spcAft>
            </a:pPr>
            <a:endParaRPr lang="en-GB" sz="1600" dirty="0">
              <a:latin typeface="Comic Sans MS" panose="030F0702030302020204" pitchFamily="66" charset="0"/>
              <a:ea typeface="Roboto"/>
              <a:cs typeface="Roboto"/>
            </a:endParaRPr>
          </a:p>
          <a:p>
            <a:pPr marL="67310" algn="just">
              <a:spcBef>
                <a:spcPts val="570"/>
              </a:spcBef>
              <a:spcAft>
                <a:spcPts val="0"/>
              </a:spcAft>
            </a:pPr>
            <a:r>
              <a:rPr lang="en-GB" sz="1600" dirty="0">
                <a:solidFill>
                  <a:srgbClr val="292526"/>
                </a:solidFill>
                <a:latin typeface="Comic Sans MS" panose="030F0702030302020204" pitchFamily="66" charset="0"/>
                <a:ea typeface="Roboto"/>
                <a:cs typeface="Roboto"/>
              </a:rPr>
              <a:t>The most relevant early years outcomes for computing are taken from the following areas of learning</a:t>
            </a:r>
            <a:r>
              <a:rPr lang="en-GB" sz="1600" dirty="0" smtClean="0">
                <a:solidFill>
                  <a:srgbClr val="292526"/>
                </a:solidFill>
                <a:latin typeface="Comic Sans MS" panose="030F0702030302020204" pitchFamily="66" charset="0"/>
                <a:ea typeface="Roboto"/>
                <a:cs typeface="Roboto"/>
              </a:rPr>
              <a:t>:</a:t>
            </a:r>
          </a:p>
          <a:p>
            <a:pPr marL="67310" algn="just">
              <a:spcBef>
                <a:spcPts val="570"/>
              </a:spcBef>
              <a:spcAft>
                <a:spcPts val="0"/>
              </a:spcAft>
            </a:pPr>
            <a:endParaRPr lang="en-GB" sz="1600" dirty="0">
              <a:latin typeface="Comic Sans MS" panose="030F0702030302020204" pitchFamily="66" charset="0"/>
              <a:ea typeface="Roboto"/>
              <a:cs typeface="Roboto"/>
            </a:endParaRPr>
          </a:p>
          <a:p>
            <a:pPr marL="342900" lvl="0" indent="-342900">
              <a:spcBef>
                <a:spcPts val="365"/>
              </a:spcBef>
              <a:spcAft>
                <a:spcPts val="0"/>
              </a:spcAft>
              <a:buClr>
                <a:srgbClr val="231F20"/>
              </a:buClr>
              <a:buSzPts val="1100"/>
              <a:buFont typeface="Roboto"/>
              <a:buChar char="•"/>
              <a:tabLst>
                <a:tab pos="571500" algn="l"/>
              </a:tabLst>
            </a:pPr>
            <a:r>
              <a:rPr lang="en-GB" sz="1600" spc="-60" dirty="0">
                <a:solidFill>
                  <a:srgbClr val="231F20"/>
                </a:solidFill>
                <a:latin typeface="Comic Sans MS" panose="030F0702030302020204" pitchFamily="66" charset="0"/>
                <a:ea typeface="Roboto"/>
                <a:cs typeface="Roboto"/>
              </a:rPr>
              <a:t>Understanding the</a:t>
            </a:r>
            <a:r>
              <a:rPr lang="en-GB" sz="1600" spc="-120" dirty="0">
                <a:solidFill>
                  <a:srgbClr val="231F20"/>
                </a:solidFill>
                <a:latin typeface="Comic Sans MS" panose="030F0702030302020204" pitchFamily="66" charset="0"/>
                <a:ea typeface="Roboto"/>
                <a:cs typeface="Roboto"/>
              </a:rPr>
              <a:t> </a:t>
            </a:r>
            <a:r>
              <a:rPr lang="en-GB" sz="1600" spc="-60" dirty="0">
                <a:solidFill>
                  <a:srgbClr val="231F20"/>
                </a:solidFill>
                <a:latin typeface="Comic Sans MS" panose="030F0702030302020204" pitchFamily="66" charset="0"/>
                <a:ea typeface="Roboto"/>
                <a:cs typeface="Roboto"/>
              </a:rPr>
              <a:t>World</a:t>
            </a:r>
            <a:endParaRPr lang="en-GB" sz="1600" spc="-60" dirty="0">
              <a:latin typeface="Comic Sans MS" panose="030F0702030302020204" pitchFamily="66" charset="0"/>
              <a:ea typeface="Roboto"/>
              <a:cs typeface="Roboto"/>
            </a:endParaRPr>
          </a:p>
        </p:txBody>
      </p:sp>
    </p:spTree>
    <p:extLst>
      <p:ext uri="{BB962C8B-B14F-4D97-AF65-F5344CB8AC3E}">
        <p14:creationId xmlns:p14="http://schemas.microsoft.com/office/powerpoint/2010/main" val="1621571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66FCC657-E9A5-4F0E-911C-CF923C56F4C4}" type="slidenum">
              <a:rPr lang="en-GB"/>
              <a:pPr>
                <a:defRPr/>
              </a:pPr>
              <a:t>10</a:t>
            </a:fld>
            <a:endParaRPr lang="en-GB" dirty="0"/>
          </a:p>
        </p:txBody>
      </p:sp>
      <p:graphicFrame>
        <p:nvGraphicFramePr>
          <p:cNvPr id="6" name="Content Placeholder 5"/>
          <p:cNvGraphicFramePr>
            <a:graphicFrameLocks noGrp="1"/>
          </p:cNvGraphicFramePr>
          <p:nvPr>
            <p:ph sz="quarter" idx="1"/>
            <p:extLst>
              <p:ext uri="{D42A27DB-BD31-4B8C-83A1-F6EECF244321}">
                <p14:modId xmlns:p14="http://schemas.microsoft.com/office/powerpoint/2010/main" val="3513894218"/>
              </p:ext>
            </p:extLst>
          </p:nvPr>
        </p:nvGraphicFramePr>
        <p:xfrm>
          <a:off x="559383" y="373401"/>
          <a:ext cx="8025234" cy="5744638"/>
        </p:xfrm>
        <a:graphic>
          <a:graphicData uri="http://schemas.openxmlformats.org/drawingml/2006/table">
            <a:tbl>
              <a:tblPr firstRow="1" bandRow="1">
                <a:tableStyleId>{5C22544A-7EE6-4342-B048-85BDC9FD1C3A}</a:tableStyleId>
              </a:tblPr>
              <a:tblGrid>
                <a:gridCol w="4012617">
                  <a:extLst>
                    <a:ext uri="{9D8B030D-6E8A-4147-A177-3AD203B41FA5}">
                      <a16:colId xmlns:a16="http://schemas.microsoft.com/office/drawing/2014/main" val="20000"/>
                    </a:ext>
                  </a:extLst>
                </a:gridCol>
                <a:gridCol w="4012617">
                  <a:extLst>
                    <a:ext uri="{9D8B030D-6E8A-4147-A177-3AD203B41FA5}">
                      <a16:colId xmlns:a16="http://schemas.microsoft.com/office/drawing/2014/main" val="20001"/>
                    </a:ext>
                  </a:extLst>
                </a:gridCol>
              </a:tblGrid>
              <a:tr h="396180">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800" dirty="0">
                          <a:solidFill>
                            <a:schemeClr val="bg1"/>
                          </a:solidFill>
                          <a:latin typeface="Century Gothic" pitchFamily="34" charset="0"/>
                        </a:rPr>
                        <a:t>E-safety in Years</a:t>
                      </a:r>
                      <a:r>
                        <a:rPr lang="en-GB" sz="1800" baseline="0" dirty="0">
                          <a:solidFill>
                            <a:schemeClr val="bg1"/>
                          </a:solidFill>
                          <a:latin typeface="Century Gothic" pitchFamily="34" charset="0"/>
                        </a:rPr>
                        <a:t> 3 and 4</a:t>
                      </a:r>
                      <a:endParaRPr lang="en-GB" sz="1800" dirty="0">
                        <a:solidFill>
                          <a:schemeClr val="bg1"/>
                        </a:solidFill>
                        <a:latin typeface="Century Gothic" pitchFamily="34" charset="0"/>
                      </a:endParaRPr>
                    </a:p>
                  </a:txBody>
                  <a:tcPr marT="45701" marB="45701"/>
                </a:tc>
                <a:tc hMerge="1">
                  <a:txBody>
                    <a:bodyPr/>
                    <a:lstStyle/>
                    <a:p>
                      <a:endParaRPr lang="en-GB"/>
                    </a:p>
                  </a:txBody>
                  <a:tcPr/>
                </a:tc>
                <a:extLst>
                  <a:ext uri="{0D108BD9-81ED-4DB2-BD59-A6C34878D82A}">
                    <a16:rowId xmlns:a16="http://schemas.microsoft.com/office/drawing/2014/main" val="10000"/>
                  </a:ext>
                </a:extLst>
              </a:tr>
              <a:tr h="227856">
                <a:tc>
                  <a:txBody>
                    <a:bodyPr/>
                    <a:lstStyle/>
                    <a:p>
                      <a:pPr algn="ctr">
                        <a:spcAft>
                          <a:spcPts val="0"/>
                        </a:spcAft>
                      </a:pPr>
                      <a:r>
                        <a:rPr lang="en-GB" sz="1200" b="1" dirty="0">
                          <a:latin typeface="Century Gothic" pitchFamily="34" charset="0"/>
                          <a:ea typeface="Times New Roman"/>
                          <a:cs typeface="Times New Roman"/>
                        </a:rPr>
                        <a:t>Knowledge &amp; understanding</a:t>
                      </a:r>
                    </a:p>
                  </a:txBody>
                  <a:tcPr marL="68580" marR="68580" marT="0" marB="0"/>
                </a:tc>
                <a:tc>
                  <a:txBody>
                    <a:bodyPr/>
                    <a:lstStyle/>
                    <a:p>
                      <a:pPr algn="ctr">
                        <a:spcAft>
                          <a:spcPts val="0"/>
                        </a:spcAft>
                      </a:pPr>
                      <a:r>
                        <a:rPr lang="en-GB" sz="1200" b="1" dirty="0">
                          <a:latin typeface="Century Gothic" pitchFamily="34" charset="0"/>
                          <a:ea typeface="Times New Roman"/>
                          <a:cs typeface="Times New Roman"/>
                        </a:rPr>
                        <a:t>Skills</a:t>
                      </a:r>
                    </a:p>
                  </a:txBody>
                  <a:tcPr marL="68580" marR="68580" marT="0" marB="0"/>
                </a:tc>
                <a:extLst>
                  <a:ext uri="{0D108BD9-81ED-4DB2-BD59-A6C34878D82A}">
                    <a16:rowId xmlns:a16="http://schemas.microsoft.com/office/drawing/2014/main" val="10001"/>
                  </a:ext>
                </a:extLst>
              </a:tr>
              <a:tr h="1229464">
                <a:tc>
                  <a:txBody>
                    <a:bodyPr/>
                    <a:lstStyle/>
                    <a:p>
                      <a:pPr marL="171450" lvl="0" indent="-171450">
                        <a:buFont typeface="Arial" pitchFamily="34" charset="0"/>
                        <a:buChar char="•"/>
                      </a:pPr>
                      <a:r>
                        <a:rPr kumimoji="0" lang="en-GB" sz="1100" kern="1200" dirty="0">
                          <a:solidFill>
                            <a:schemeClr val="dk1"/>
                          </a:solidFill>
                          <a:latin typeface="Century Gothic" pitchFamily="34" charset="0"/>
                          <a:ea typeface="+mn-ea"/>
                          <a:cs typeface="+mn-cs"/>
                        </a:rPr>
                        <a:t>Understand the need for rules to keep them safe when exchanging learning and ideas online.</a:t>
                      </a:r>
                      <a:r>
                        <a:rPr kumimoji="0" lang="en-GB" sz="1100" kern="1200" baseline="0" dirty="0">
                          <a:solidFill>
                            <a:schemeClr val="dk1"/>
                          </a:solidFill>
                          <a:latin typeface="Century Gothic" pitchFamily="34" charset="0"/>
                          <a:ea typeface="+mn-ea"/>
                          <a:cs typeface="+mn-cs"/>
                        </a:rPr>
                        <a:t> </a:t>
                      </a:r>
                    </a:p>
                    <a:p>
                      <a:pPr marL="171450" lvl="0" indent="-171450">
                        <a:buFont typeface="Arial" pitchFamily="34" charset="0"/>
                        <a:buChar char="•"/>
                      </a:pPr>
                      <a:r>
                        <a:rPr kumimoji="0" lang="en-GB" sz="1100" kern="1200" baseline="0" dirty="0">
                          <a:solidFill>
                            <a:schemeClr val="dk1"/>
                          </a:solidFill>
                          <a:latin typeface="Century Gothic" pitchFamily="34" charset="0"/>
                          <a:ea typeface="+mn-ea"/>
                          <a:cs typeface="+mn-cs"/>
                        </a:rPr>
                        <a:t>Recognise that information on the internet may not be accurate or reliable and may be used for boas, manipulation or persuasion.</a:t>
                      </a:r>
                    </a:p>
                    <a:p>
                      <a:pPr marL="171450" lvl="0" indent="-171450">
                        <a:buFont typeface="Arial" pitchFamily="34" charset="0"/>
                        <a:buChar char="•"/>
                      </a:pPr>
                      <a:r>
                        <a:rPr kumimoji="0" lang="en-GB" sz="1100" kern="1200" baseline="0" dirty="0">
                          <a:solidFill>
                            <a:schemeClr val="dk1"/>
                          </a:solidFill>
                          <a:latin typeface="Century Gothic" pitchFamily="34" charset="0"/>
                          <a:ea typeface="+mn-ea"/>
                          <a:cs typeface="+mn-cs"/>
                        </a:rPr>
                        <a:t>Understand that the internet contains fact, fiction and opinion and begin to distinguish between them.</a:t>
                      </a:r>
                    </a:p>
                    <a:p>
                      <a:pPr marL="171450" lvl="0" indent="-171450">
                        <a:buFont typeface="Arial" pitchFamily="34" charset="0"/>
                        <a:buChar char="•"/>
                      </a:pPr>
                      <a:r>
                        <a:rPr kumimoji="0" lang="en-GB" sz="1100" kern="1200" baseline="0" dirty="0">
                          <a:solidFill>
                            <a:schemeClr val="dk1"/>
                          </a:solidFill>
                          <a:latin typeface="Century Gothic" pitchFamily="34" charset="0"/>
                          <a:ea typeface="+mn-ea"/>
                          <a:cs typeface="+mn-cs"/>
                        </a:rPr>
                        <a:t>Use strategies to verify information, e.g. cross-checking.</a:t>
                      </a:r>
                    </a:p>
                    <a:p>
                      <a:pPr marL="171450" lvl="0" indent="-171450">
                        <a:buFont typeface="Arial" pitchFamily="34" charset="0"/>
                        <a:buChar char="•"/>
                      </a:pPr>
                      <a:r>
                        <a:rPr kumimoji="0" lang="en-GB" sz="1100" kern="1200" baseline="0" dirty="0">
                          <a:solidFill>
                            <a:schemeClr val="dk1"/>
                          </a:solidFill>
                          <a:latin typeface="Century Gothic" pitchFamily="34" charset="0"/>
                          <a:ea typeface="+mn-ea"/>
                          <a:cs typeface="+mn-cs"/>
                        </a:rPr>
                        <a:t>Understand the need for caution when using an internet search for images and what to do if they find an unsuitable image. </a:t>
                      </a:r>
                    </a:p>
                    <a:p>
                      <a:pPr marL="171450" lvl="0" indent="-171450">
                        <a:buFont typeface="Arial" pitchFamily="34" charset="0"/>
                        <a:buChar char="•"/>
                      </a:pPr>
                      <a:r>
                        <a:rPr kumimoji="0" lang="en-GB" sz="1100" kern="1200" baseline="0" dirty="0">
                          <a:solidFill>
                            <a:schemeClr val="dk1"/>
                          </a:solidFill>
                          <a:latin typeface="Century Gothic" pitchFamily="34" charset="0"/>
                          <a:ea typeface="+mn-ea"/>
                          <a:cs typeface="+mn-cs"/>
                        </a:rPr>
                        <a:t>Understand that copyright exists on most digital images, video and recorded music. </a:t>
                      </a:r>
                    </a:p>
                    <a:p>
                      <a:pPr marL="171450" lvl="0" indent="-171450">
                        <a:buFont typeface="Arial" pitchFamily="34" charset="0"/>
                        <a:buChar char="•"/>
                      </a:pPr>
                      <a:r>
                        <a:rPr kumimoji="0" lang="en-GB" sz="1100" kern="1200" baseline="0" dirty="0">
                          <a:solidFill>
                            <a:schemeClr val="dk1"/>
                          </a:solidFill>
                          <a:latin typeface="Century Gothic" pitchFamily="34" charset="0"/>
                          <a:ea typeface="+mn-ea"/>
                          <a:cs typeface="+mn-cs"/>
                        </a:rPr>
                        <a:t>Understand the need to keep personal information and passwords private.</a:t>
                      </a:r>
                    </a:p>
                    <a:p>
                      <a:pPr marL="171450" lvl="0" indent="-171450">
                        <a:buFont typeface="Arial" pitchFamily="34" charset="0"/>
                        <a:buChar char="•"/>
                      </a:pPr>
                      <a:r>
                        <a:rPr kumimoji="0" lang="en-GB" sz="1100" kern="1200" baseline="0" dirty="0">
                          <a:solidFill>
                            <a:schemeClr val="dk1"/>
                          </a:solidFill>
                          <a:latin typeface="Century Gothic" pitchFamily="34" charset="0"/>
                          <a:ea typeface="+mn-ea"/>
                          <a:cs typeface="+mn-cs"/>
                        </a:rPr>
                        <a:t>Understand that if they make personal information available online it may be seen and used by others. </a:t>
                      </a:r>
                    </a:p>
                    <a:p>
                      <a:pPr marL="171450" lvl="0" indent="-171450">
                        <a:buFont typeface="Arial" pitchFamily="34" charset="0"/>
                        <a:buChar char="•"/>
                      </a:pPr>
                      <a:r>
                        <a:rPr kumimoji="0" lang="en-GB" sz="1100" kern="1200" baseline="0" dirty="0">
                          <a:solidFill>
                            <a:schemeClr val="dk1"/>
                          </a:solidFill>
                          <a:latin typeface="Century Gothic" pitchFamily="34" charset="0"/>
                          <a:ea typeface="+mn-ea"/>
                          <a:cs typeface="+mn-cs"/>
                        </a:rPr>
                        <a:t>Know how to respond if asked for personal information or feel unsafe about content of a message. </a:t>
                      </a:r>
                    </a:p>
                    <a:p>
                      <a:pPr marL="171450" lvl="0" indent="-171450">
                        <a:buFont typeface="Arial" pitchFamily="34" charset="0"/>
                        <a:buChar char="•"/>
                      </a:pPr>
                      <a:r>
                        <a:rPr kumimoji="0" lang="en-GB" sz="1100" kern="1200" baseline="0" dirty="0">
                          <a:solidFill>
                            <a:schemeClr val="dk1"/>
                          </a:solidFill>
                          <a:latin typeface="Century Gothic" pitchFamily="34" charset="0"/>
                          <a:ea typeface="+mn-ea"/>
                          <a:cs typeface="+mn-cs"/>
                        </a:rPr>
                        <a:t>Recognise that cyber bullying is unacceptable and will be sanctioned in line with the school’s policy.</a:t>
                      </a:r>
                    </a:p>
                    <a:p>
                      <a:pPr marL="171450" lvl="0" indent="-171450">
                        <a:buFont typeface="Arial" pitchFamily="34" charset="0"/>
                        <a:buChar char="•"/>
                      </a:pPr>
                      <a:r>
                        <a:rPr kumimoji="0" lang="en-GB" sz="1100" kern="1200" baseline="0" dirty="0">
                          <a:solidFill>
                            <a:schemeClr val="dk1"/>
                          </a:solidFill>
                          <a:latin typeface="Century Gothic" pitchFamily="34" charset="0"/>
                          <a:ea typeface="+mn-ea"/>
                          <a:cs typeface="+mn-cs"/>
                        </a:rPr>
                        <a:t>Know how to report an incident of cyber bullying.</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100" kern="1200" baseline="0" dirty="0">
                          <a:solidFill>
                            <a:schemeClr val="dk1"/>
                          </a:solidFill>
                          <a:latin typeface="Century Gothic" pitchFamily="34" charset="0"/>
                          <a:ea typeface="+mn-ea"/>
                          <a:cs typeface="+mn-cs"/>
                        </a:rPr>
                        <a:t>Know difference between online communication tools used in school and those used at home. </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100" kern="1200" baseline="0" dirty="0">
                          <a:solidFill>
                            <a:schemeClr val="dk1"/>
                          </a:solidFill>
                          <a:latin typeface="Century Gothic" pitchFamily="34" charset="0"/>
                          <a:ea typeface="+mn-ea"/>
                          <a:cs typeface="+mn-cs"/>
                        </a:rPr>
                        <a:t>Understand the need to develop an alias for some public online use. </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100" kern="1200" baseline="0" dirty="0">
                          <a:solidFill>
                            <a:schemeClr val="dk1"/>
                          </a:solidFill>
                          <a:latin typeface="Century Gothic" pitchFamily="34" charset="0"/>
                          <a:ea typeface="+mn-ea"/>
                          <a:cs typeface="+mn-cs"/>
                        </a:rPr>
                        <a:t>Understand that the outcome of internet searches at home may be different than at school.</a:t>
                      </a:r>
                      <a:endParaRPr kumimoji="0" lang="en-GB" sz="1100" kern="1200" dirty="0">
                        <a:solidFill>
                          <a:schemeClr val="dk1"/>
                        </a:solidFill>
                        <a:latin typeface="Century Gothic" pitchFamily="34" charset="0"/>
                        <a:ea typeface="+mn-ea"/>
                        <a:cs typeface="+mn-cs"/>
                      </a:endParaRPr>
                    </a:p>
                  </a:txBody>
                  <a:tcPr marT="45701" marB="45701"/>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100" kern="1200" dirty="0">
                          <a:solidFill>
                            <a:schemeClr val="dk1"/>
                          </a:solidFill>
                          <a:latin typeface="Century Gothic" pitchFamily="34" charset="0"/>
                          <a:ea typeface="+mn-ea"/>
                          <a:cs typeface="+mn-cs"/>
                        </a:rPr>
                        <a:t>Follow the school’s safer internet rules.</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100" kern="1200" dirty="0">
                          <a:solidFill>
                            <a:schemeClr val="dk1"/>
                          </a:solidFill>
                          <a:latin typeface="Century Gothic" pitchFamily="34" charset="0"/>
                          <a:ea typeface="+mn-ea"/>
                          <a:cs typeface="+mn-cs"/>
                        </a:rPr>
                        <a:t>Recognise the difference between the work of others which has been</a:t>
                      </a:r>
                      <a:r>
                        <a:rPr kumimoji="0" lang="en-GB" sz="1100" kern="1200" baseline="0" dirty="0">
                          <a:solidFill>
                            <a:schemeClr val="dk1"/>
                          </a:solidFill>
                          <a:latin typeface="Century Gothic" pitchFamily="34" charset="0"/>
                          <a:ea typeface="+mn-ea"/>
                          <a:cs typeface="+mn-cs"/>
                        </a:rPr>
                        <a:t> copied (plagiarism) and re-structuring and re-presenting materials in ways which are unique and new.</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100" kern="1200" baseline="0" dirty="0">
                          <a:solidFill>
                            <a:schemeClr val="dk1"/>
                          </a:solidFill>
                          <a:latin typeface="Century Gothic" pitchFamily="34" charset="0"/>
                          <a:ea typeface="+mn-ea"/>
                          <a:cs typeface="+mn-cs"/>
                        </a:rPr>
                        <a:t>Begin to identify when emails should not be opened and when an attachment may not be safe.</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100" kern="1200" baseline="0" dirty="0">
                          <a:solidFill>
                            <a:schemeClr val="dk1"/>
                          </a:solidFill>
                          <a:latin typeface="Century Gothic" pitchFamily="34" charset="0"/>
                          <a:ea typeface="+mn-ea"/>
                          <a:cs typeface="+mn-cs"/>
                        </a:rPr>
                        <a:t>Explain how to use email safely. </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100" kern="1200" baseline="0" dirty="0">
                          <a:solidFill>
                            <a:schemeClr val="dk1"/>
                          </a:solidFill>
                          <a:latin typeface="Century Gothic" pitchFamily="34" charset="0"/>
                          <a:ea typeface="+mn-ea"/>
                          <a:cs typeface="+mn-cs"/>
                        </a:rPr>
                        <a:t>Use different search engines</a:t>
                      </a:r>
                      <a:endParaRPr kumimoji="0" lang="en-GB" sz="1100" kern="1200" dirty="0">
                        <a:solidFill>
                          <a:schemeClr val="dk1"/>
                        </a:solidFill>
                        <a:latin typeface="Century Gothic"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en-GB" sz="1100" kern="1200" dirty="0">
                        <a:solidFill>
                          <a:schemeClr val="dk1"/>
                        </a:solidFill>
                        <a:latin typeface="Century Gothic"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GB" sz="1100" b="0" dirty="0">
                        <a:latin typeface="Century Gothic" pitchFamily="34" charset="0"/>
                        <a:ea typeface="Times New Roman"/>
                        <a:cs typeface="Lucida Sans Unicode"/>
                      </a:endParaRPr>
                    </a:p>
                  </a:txBody>
                  <a:tcPr marT="45701" marB="45701"/>
                </a:tc>
                <a:extLst>
                  <a:ext uri="{0D108BD9-81ED-4DB2-BD59-A6C34878D82A}">
                    <a16:rowId xmlns:a16="http://schemas.microsoft.com/office/drawing/2014/main" val="10002"/>
                  </a:ext>
                </a:extLst>
              </a:tr>
            </a:tbl>
          </a:graphicData>
        </a:graphic>
      </p:graphicFrame>
      <p:sp>
        <p:nvSpPr>
          <p:cNvPr id="3" name="TextBox 2"/>
          <p:cNvSpPr txBox="1"/>
          <p:nvPr/>
        </p:nvSpPr>
        <p:spPr>
          <a:xfrm>
            <a:off x="462372" y="6077248"/>
            <a:ext cx="8219256" cy="461665"/>
          </a:xfrm>
          <a:prstGeom prst="rect">
            <a:avLst/>
          </a:prstGeom>
          <a:noFill/>
        </p:spPr>
        <p:txBody>
          <a:bodyPr wrap="square" rtlCol="0">
            <a:spAutoFit/>
          </a:bodyPr>
          <a:lstStyle/>
          <a:p>
            <a:pPr algn="ctr"/>
            <a:r>
              <a:rPr lang="en-GB" sz="1200" dirty="0">
                <a:latin typeface="Century Gothic" panose="020B0502020202020204" pitchFamily="34" charset="0"/>
              </a:rPr>
              <a:t>Schools will need to review and amend their approaches to e-safety in order to take on board </a:t>
            </a:r>
          </a:p>
          <a:p>
            <a:pPr algn="ctr"/>
            <a:r>
              <a:rPr lang="en-GB" sz="1200" dirty="0">
                <a:latin typeface="Century Gothic" panose="020B0502020202020204" pitchFamily="34" charset="0"/>
              </a:rPr>
              <a:t>and address changes to technology. </a:t>
            </a:r>
          </a:p>
        </p:txBody>
      </p:sp>
      <p:sp>
        <p:nvSpPr>
          <p:cNvPr id="2" name="Footer Placeholder 1">
            <a:extLst>
              <a:ext uri="{FF2B5EF4-FFF2-40B4-BE49-F238E27FC236}">
                <a16:creationId xmlns:a16="http://schemas.microsoft.com/office/drawing/2014/main" id="{5DA11F16-FD29-45DA-BE3E-28B63BFE5E3D}"/>
              </a:ext>
            </a:extLst>
          </p:cNvPr>
          <p:cNvSpPr>
            <a:spLocks noGrp="1"/>
          </p:cNvSpPr>
          <p:nvPr>
            <p:ph type="ftr" sz="quarter" idx="11"/>
          </p:nvPr>
        </p:nvSpPr>
        <p:spPr/>
        <p:txBody>
          <a:bodyPr/>
          <a:lstStyle/>
          <a:p>
            <a:r>
              <a:rPr lang="en-GB" smtClean="0"/>
              <a:t>© Focus Education (UK) Ltd</a:t>
            </a:r>
            <a:endParaRPr lang="en-GB" dirty="0"/>
          </a:p>
        </p:txBody>
      </p:sp>
    </p:spTree>
    <p:extLst>
      <p:ext uri="{BB962C8B-B14F-4D97-AF65-F5344CB8AC3E}">
        <p14:creationId xmlns:p14="http://schemas.microsoft.com/office/powerpoint/2010/main" val="1270343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5738148"/>
              </p:ext>
            </p:extLst>
          </p:nvPr>
        </p:nvGraphicFramePr>
        <p:xfrm>
          <a:off x="287524" y="180283"/>
          <a:ext cx="8568951" cy="6236350"/>
        </p:xfrm>
        <a:graphic>
          <a:graphicData uri="http://schemas.openxmlformats.org/drawingml/2006/table">
            <a:tbl>
              <a:tblPr firstRow="1" bandRow="1">
                <a:tableStyleId>{5C22544A-7EE6-4342-B048-85BDC9FD1C3A}</a:tableStyleId>
              </a:tblPr>
              <a:tblGrid>
                <a:gridCol w="2856317">
                  <a:extLst>
                    <a:ext uri="{9D8B030D-6E8A-4147-A177-3AD203B41FA5}">
                      <a16:colId xmlns:a16="http://schemas.microsoft.com/office/drawing/2014/main" val="20000"/>
                    </a:ext>
                  </a:extLst>
                </a:gridCol>
                <a:gridCol w="2856317">
                  <a:extLst>
                    <a:ext uri="{9D8B030D-6E8A-4147-A177-3AD203B41FA5}">
                      <a16:colId xmlns:a16="http://schemas.microsoft.com/office/drawing/2014/main" val="20001"/>
                    </a:ext>
                  </a:extLst>
                </a:gridCol>
                <a:gridCol w="2856317">
                  <a:extLst>
                    <a:ext uri="{9D8B030D-6E8A-4147-A177-3AD203B41FA5}">
                      <a16:colId xmlns:a16="http://schemas.microsoft.com/office/drawing/2014/main" val="20002"/>
                    </a:ext>
                  </a:extLst>
                </a:gridCol>
              </a:tblGrid>
              <a:tr h="396290">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000" dirty="0">
                          <a:solidFill>
                            <a:schemeClr val="bg1"/>
                          </a:solidFill>
                          <a:latin typeface="Century Gothic" pitchFamily="34" charset="0"/>
                        </a:rPr>
                        <a:t>Knowledge, Skills and Understanding breakdown for</a:t>
                      </a:r>
                      <a:r>
                        <a:rPr lang="en-GB" sz="2000" baseline="0" dirty="0">
                          <a:solidFill>
                            <a:schemeClr val="bg1"/>
                          </a:solidFill>
                          <a:latin typeface="Century Gothic" pitchFamily="34" charset="0"/>
                        </a:rPr>
                        <a:t> </a:t>
                      </a:r>
                    </a:p>
                    <a:p>
                      <a:pPr algn="ctr"/>
                      <a:r>
                        <a:rPr lang="en-GB" sz="2000" dirty="0">
                          <a:solidFill>
                            <a:schemeClr val="bg1"/>
                          </a:solidFill>
                          <a:latin typeface="Century Gothic" pitchFamily="34" charset="0"/>
                        </a:rPr>
                        <a:t>Computing:</a:t>
                      </a:r>
                      <a:r>
                        <a:rPr lang="en-GB" sz="2000" baseline="0" dirty="0">
                          <a:solidFill>
                            <a:schemeClr val="bg1"/>
                          </a:solidFill>
                          <a:latin typeface="Century Gothic" pitchFamily="34" charset="0"/>
                        </a:rPr>
                        <a:t> </a:t>
                      </a:r>
                      <a:r>
                        <a:rPr lang="en-GB" sz="2000" dirty="0">
                          <a:solidFill>
                            <a:schemeClr val="bg1"/>
                          </a:solidFill>
                          <a:latin typeface="Century Gothic" pitchFamily="34" charset="0"/>
                        </a:rPr>
                        <a:t>Year 5</a:t>
                      </a:r>
                    </a:p>
                  </a:txBody>
                  <a:tcPr marT="45726" marB="45726"/>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370886">
                <a:tc>
                  <a:txBody>
                    <a:bodyPr/>
                    <a:lstStyle/>
                    <a:p>
                      <a:pPr algn="ctr">
                        <a:spcAft>
                          <a:spcPts val="0"/>
                        </a:spcAft>
                      </a:pPr>
                      <a:r>
                        <a:rPr lang="en-GB" sz="1400" b="1" dirty="0">
                          <a:latin typeface="Century Gothic" pitchFamily="34" charset="0"/>
                          <a:ea typeface="Times New Roman"/>
                          <a:cs typeface="Times New Roman"/>
                        </a:rPr>
                        <a:t>Algorithms and Programs</a:t>
                      </a:r>
                    </a:p>
                  </a:txBody>
                  <a:tcPr marL="68580" marR="68580" marT="0" marB="0" anchor="ctr"/>
                </a:tc>
                <a:tc>
                  <a:txBody>
                    <a:bodyPr/>
                    <a:lstStyle/>
                    <a:p>
                      <a:pPr algn="ctr">
                        <a:spcAft>
                          <a:spcPts val="0"/>
                        </a:spcAft>
                      </a:pPr>
                      <a:r>
                        <a:rPr lang="en-GB" sz="1400" b="1" dirty="0">
                          <a:latin typeface="Century Gothic" pitchFamily="34" charset="0"/>
                          <a:ea typeface="Times New Roman"/>
                          <a:cs typeface="Times New Roman"/>
                        </a:rPr>
                        <a:t>Data Retrieving and Organising</a:t>
                      </a:r>
                      <a:endParaRPr lang="en-GB" sz="1400" dirty="0">
                        <a:latin typeface="Century Gothic" pitchFamily="34" charset="0"/>
                        <a:ea typeface="Times New Roman"/>
                        <a:cs typeface="Times New Roman"/>
                      </a:endParaRPr>
                    </a:p>
                  </a:txBody>
                  <a:tcPr marL="68580" marR="68580" marT="0" marB="0" anchor="ctr"/>
                </a:tc>
                <a:tc>
                  <a:txBody>
                    <a:bodyPr/>
                    <a:lstStyle/>
                    <a:p>
                      <a:pPr algn="ctr">
                        <a:spcAft>
                          <a:spcPts val="0"/>
                        </a:spcAft>
                      </a:pPr>
                      <a:r>
                        <a:rPr lang="en-GB" sz="1400" b="1" dirty="0">
                          <a:latin typeface="Century Gothic" pitchFamily="34" charset="0"/>
                          <a:ea typeface="Times New Roman"/>
                          <a:cs typeface="Times New Roman"/>
                        </a:rPr>
                        <a:t>Communicating</a:t>
                      </a:r>
                      <a:endParaRPr lang="en-GB" sz="1400" dirty="0">
                        <a:latin typeface="Century Gothic" pitchFamily="34" charset="0"/>
                        <a:ea typeface="Times New Roman"/>
                        <a:cs typeface="Times New Roman"/>
                      </a:endParaRPr>
                    </a:p>
                  </a:txBody>
                  <a:tcPr marL="68580" marR="68580" marT="0" marB="0" anchor="ctr"/>
                </a:tc>
                <a:extLst>
                  <a:ext uri="{0D108BD9-81ED-4DB2-BD59-A6C34878D82A}">
                    <a16:rowId xmlns:a16="http://schemas.microsoft.com/office/drawing/2014/main" val="10001"/>
                  </a:ext>
                </a:extLst>
              </a:tr>
              <a:tr h="878162">
                <a:tc>
                  <a:txBody>
                    <a:bodyPr/>
                    <a:lstStyle/>
                    <a:p>
                      <a:pPr marL="171450" lvl="0" indent="-171450">
                        <a:buFont typeface="Arial" pitchFamily="34" charset="0"/>
                        <a:buChar char="•"/>
                      </a:pPr>
                      <a:r>
                        <a:rPr lang="en-US" sz="900" kern="1200" dirty="0">
                          <a:solidFill>
                            <a:schemeClr val="dk1"/>
                          </a:solidFill>
                          <a:effectLst/>
                          <a:latin typeface="Century Gothic" pitchFamily="34" charset="0"/>
                          <a:ea typeface="+mn-ea"/>
                          <a:cs typeface="+mn-cs"/>
                        </a:rPr>
                        <a:t>Can they combine sequences of instructions and procedures to turn devices on or off?</a:t>
                      </a:r>
                      <a:endParaRPr lang="en-GB" sz="900" kern="1200" dirty="0">
                        <a:solidFill>
                          <a:schemeClr val="dk1"/>
                        </a:solidFill>
                        <a:effectLst/>
                        <a:latin typeface="Century Gothic" pitchFamily="34" charset="0"/>
                        <a:ea typeface="+mn-ea"/>
                        <a:cs typeface="+mn-cs"/>
                      </a:endParaRPr>
                    </a:p>
                    <a:p>
                      <a:pPr marL="171450" indent="-171450">
                        <a:buFont typeface="Arial" pitchFamily="34" charset="0"/>
                        <a:buChar char="•"/>
                      </a:pPr>
                      <a:r>
                        <a:rPr lang="en-US" sz="900" kern="1200" dirty="0">
                          <a:solidFill>
                            <a:schemeClr val="dk1"/>
                          </a:solidFill>
                          <a:effectLst/>
                          <a:latin typeface="Century Gothic" pitchFamily="34" charset="0"/>
                          <a:ea typeface="+mn-ea"/>
                          <a:cs typeface="+mn-cs"/>
                        </a:rPr>
                        <a:t>Do</a:t>
                      </a:r>
                      <a:r>
                        <a:rPr lang="en-US" sz="900" kern="1200" baseline="0" dirty="0">
                          <a:solidFill>
                            <a:schemeClr val="dk1"/>
                          </a:solidFill>
                          <a:effectLst/>
                          <a:latin typeface="Century Gothic" pitchFamily="34" charset="0"/>
                          <a:ea typeface="+mn-ea"/>
                          <a:cs typeface="+mn-cs"/>
                        </a:rPr>
                        <a:t> they u</a:t>
                      </a:r>
                      <a:r>
                        <a:rPr lang="en-US" sz="900" kern="1200" dirty="0">
                          <a:solidFill>
                            <a:schemeClr val="dk1"/>
                          </a:solidFill>
                          <a:effectLst/>
                          <a:latin typeface="Century Gothic" pitchFamily="34" charset="0"/>
                          <a:ea typeface="+mn-ea"/>
                          <a:cs typeface="+mn-cs"/>
                        </a:rPr>
                        <a:t>nderstand input and output?</a:t>
                      </a:r>
                    </a:p>
                    <a:p>
                      <a:pPr marL="171450" lvl="0" indent="-171450">
                        <a:buFont typeface="Arial" pitchFamily="34" charset="0"/>
                        <a:buChar char="•"/>
                      </a:pPr>
                      <a:r>
                        <a:rPr kumimoji="0" lang="en-GB" sz="900" kern="1200" dirty="0">
                          <a:solidFill>
                            <a:schemeClr val="dk1"/>
                          </a:solidFill>
                          <a:latin typeface="Century Gothic" pitchFamily="34" charset="0"/>
                          <a:ea typeface="+mn-ea"/>
                          <a:cs typeface="+mn-cs"/>
                        </a:rPr>
                        <a:t>Can they use an ICT program to control an external device that is electrical and/or mechanical?</a:t>
                      </a:r>
                    </a:p>
                    <a:p>
                      <a:pPr marL="171450" lvl="0" indent="-171450">
                        <a:buFont typeface="Arial" pitchFamily="34" charset="0"/>
                        <a:buChar char="•"/>
                      </a:pPr>
                      <a:r>
                        <a:rPr kumimoji="0" lang="en-GB" sz="900" kern="1200" dirty="0">
                          <a:solidFill>
                            <a:schemeClr val="dk1"/>
                          </a:solidFill>
                          <a:latin typeface="Century Gothic" pitchFamily="34" charset="0"/>
                          <a:ea typeface="+mn-ea"/>
                          <a:cs typeface="+mn-cs"/>
                        </a:rPr>
                        <a:t>Can they use ICT to measure sound or light or temperate using sensors?</a:t>
                      </a:r>
                    </a:p>
                    <a:p>
                      <a:pPr marL="171450" indent="-171450">
                        <a:buFont typeface="Arial" pitchFamily="34" charset="0"/>
                        <a:buChar char="•"/>
                      </a:pPr>
                      <a:r>
                        <a:rPr kumimoji="0" lang="en-GB" sz="900" kern="1200" dirty="0">
                          <a:solidFill>
                            <a:schemeClr val="dk1"/>
                          </a:solidFill>
                          <a:latin typeface="Century Gothic" pitchFamily="34" charset="0"/>
                          <a:ea typeface="+mn-ea"/>
                          <a:cs typeface="+mn-cs"/>
                        </a:rPr>
                        <a:t>Can they explore ‘What is’ questions by playing adventure or quest games?</a:t>
                      </a:r>
                    </a:p>
                    <a:p>
                      <a:pPr marL="171450" indent="-171450">
                        <a:buFont typeface="Arial" pitchFamily="34" charset="0"/>
                        <a:buChar char="•"/>
                      </a:pPr>
                      <a:r>
                        <a:rPr kumimoji="0" lang="en-GB" sz="900" kern="1200" dirty="0">
                          <a:solidFill>
                            <a:schemeClr val="dk1"/>
                          </a:solidFill>
                          <a:latin typeface="Century Gothic" pitchFamily="34" charset="0"/>
                          <a:ea typeface="+mn-ea"/>
                          <a:cs typeface="+mn-cs"/>
                        </a:rPr>
                        <a:t>Can they write programs that</a:t>
                      </a:r>
                      <a:r>
                        <a:rPr kumimoji="0" lang="en-GB" sz="900" kern="1200" baseline="0" dirty="0">
                          <a:solidFill>
                            <a:schemeClr val="dk1"/>
                          </a:solidFill>
                          <a:latin typeface="Century Gothic" pitchFamily="34" charset="0"/>
                          <a:ea typeface="+mn-ea"/>
                          <a:cs typeface="+mn-cs"/>
                        </a:rPr>
                        <a:t> have sequences and repetitions?</a:t>
                      </a:r>
                      <a:endParaRPr lang="en-GB" sz="900" dirty="0">
                        <a:latin typeface="Century Gothic" pitchFamily="34" charset="0"/>
                        <a:ea typeface="Times New Roman"/>
                        <a:cs typeface="Lucida Sans Unicode"/>
                      </a:endParaRPr>
                    </a:p>
                  </a:txBody>
                  <a:tcPr marT="45726" marB="45726"/>
                </a:tc>
                <a:tc>
                  <a:txBody>
                    <a:bodyPr/>
                    <a:lstStyle/>
                    <a:p>
                      <a:pPr marL="171450" indent="-171450">
                        <a:buFont typeface="Arial" pitchFamily="34" charset="0"/>
                        <a:buChar char="•"/>
                      </a:pPr>
                      <a:r>
                        <a:rPr lang="en-US" sz="900" kern="1200" dirty="0">
                          <a:solidFill>
                            <a:schemeClr val="dk1"/>
                          </a:solidFill>
                          <a:effectLst/>
                          <a:latin typeface="Century Gothic" pitchFamily="34" charset="0"/>
                          <a:ea typeface="+mn-ea"/>
                          <a:cs typeface="+mn-cs"/>
                        </a:rPr>
                        <a:t>Can</a:t>
                      </a:r>
                      <a:r>
                        <a:rPr lang="en-US" sz="900" kern="1200" baseline="0" dirty="0">
                          <a:solidFill>
                            <a:schemeClr val="dk1"/>
                          </a:solidFill>
                          <a:effectLst/>
                          <a:latin typeface="Century Gothic" pitchFamily="34" charset="0"/>
                          <a:ea typeface="+mn-ea"/>
                          <a:cs typeface="+mn-cs"/>
                        </a:rPr>
                        <a:t> they l</a:t>
                      </a:r>
                      <a:r>
                        <a:rPr lang="en-US" sz="900" kern="1200" dirty="0">
                          <a:solidFill>
                            <a:schemeClr val="dk1"/>
                          </a:solidFill>
                          <a:effectLst/>
                          <a:latin typeface="Century Gothic" pitchFamily="34" charset="0"/>
                          <a:ea typeface="+mn-ea"/>
                          <a:cs typeface="+mn-cs"/>
                        </a:rPr>
                        <a:t>isten to streaming audio such as online radio?</a:t>
                      </a:r>
                      <a:endParaRPr lang="en-GB" sz="900" kern="1200" dirty="0">
                        <a:solidFill>
                          <a:schemeClr val="dk1"/>
                        </a:solidFill>
                        <a:effectLst/>
                        <a:latin typeface="Century Gothic" pitchFamily="34" charset="0"/>
                        <a:ea typeface="+mn-ea"/>
                        <a:cs typeface="+mn-cs"/>
                      </a:endParaRPr>
                    </a:p>
                    <a:p>
                      <a:pPr marL="171450" indent="-171450">
                        <a:buFont typeface="Arial" pitchFamily="34" charset="0"/>
                        <a:buChar char="•"/>
                      </a:pPr>
                      <a:r>
                        <a:rPr lang="en-US" sz="900" kern="1200" dirty="0">
                          <a:solidFill>
                            <a:schemeClr val="dk1"/>
                          </a:solidFill>
                          <a:effectLst/>
                          <a:latin typeface="Century Gothic" pitchFamily="34" charset="0"/>
                          <a:ea typeface="+mn-ea"/>
                          <a:cs typeface="+mn-cs"/>
                        </a:rPr>
                        <a:t>Can</a:t>
                      </a:r>
                      <a:r>
                        <a:rPr lang="en-US" sz="900" kern="1200" baseline="0" dirty="0">
                          <a:solidFill>
                            <a:schemeClr val="dk1"/>
                          </a:solidFill>
                          <a:effectLst/>
                          <a:latin typeface="Century Gothic" pitchFamily="34" charset="0"/>
                          <a:ea typeface="+mn-ea"/>
                          <a:cs typeface="+mn-cs"/>
                        </a:rPr>
                        <a:t> they d</a:t>
                      </a:r>
                      <a:r>
                        <a:rPr lang="en-US" sz="900" kern="1200" dirty="0">
                          <a:solidFill>
                            <a:schemeClr val="dk1"/>
                          </a:solidFill>
                          <a:effectLst/>
                          <a:latin typeface="Century Gothic" pitchFamily="34" charset="0"/>
                          <a:ea typeface="+mn-ea"/>
                          <a:cs typeface="+mn-cs"/>
                        </a:rPr>
                        <a:t>ownload and listen to podcasts?</a:t>
                      </a:r>
                      <a:endParaRPr lang="en-GB" sz="900" kern="1200" dirty="0">
                        <a:solidFill>
                          <a:schemeClr val="dk1"/>
                        </a:solidFill>
                        <a:effectLst/>
                        <a:latin typeface="Century Gothic" pitchFamily="34" charset="0"/>
                        <a:ea typeface="+mn-ea"/>
                        <a:cs typeface="+mn-cs"/>
                      </a:endParaRPr>
                    </a:p>
                    <a:p>
                      <a:pPr marL="171450" indent="-171450">
                        <a:buFont typeface="Arial" pitchFamily="34" charset="0"/>
                        <a:buChar char="•"/>
                      </a:pPr>
                      <a:r>
                        <a:rPr lang="en-US" sz="900" kern="1200" dirty="0">
                          <a:solidFill>
                            <a:schemeClr val="dk1"/>
                          </a:solidFill>
                          <a:effectLst/>
                          <a:latin typeface="Century Gothic" pitchFamily="34" charset="0"/>
                          <a:ea typeface="+mn-ea"/>
                          <a:cs typeface="+mn-cs"/>
                        </a:rPr>
                        <a:t>Can</a:t>
                      </a:r>
                      <a:r>
                        <a:rPr lang="en-US" sz="900" kern="1200" baseline="0" dirty="0">
                          <a:solidFill>
                            <a:schemeClr val="dk1"/>
                          </a:solidFill>
                          <a:effectLst/>
                          <a:latin typeface="Century Gothic" pitchFamily="34" charset="0"/>
                          <a:ea typeface="+mn-ea"/>
                          <a:cs typeface="+mn-cs"/>
                        </a:rPr>
                        <a:t> they p</a:t>
                      </a:r>
                      <a:r>
                        <a:rPr lang="en-US" sz="900" kern="1200" dirty="0">
                          <a:solidFill>
                            <a:schemeClr val="dk1"/>
                          </a:solidFill>
                          <a:effectLst/>
                          <a:latin typeface="Century Gothic" pitchFamily="34" charset="0"/>
                          <a:ea typeface="+mn-ea"/>
                          <a:cs typeface="+mn-cs"/>
                        </a:rPr>
                        <a:t>roduce and upload a podcast?</a:t>
                      </a:r>
                    </a:p>
                    <a:p>
                      <a:pPr marL="171450" indent="-171450">
                        <a:buFont typeface="Arial" pitchFamily="34" charset="0"/>
                        <a:buChar char="•"/>
                      </a:pPr>
                      <a:r>
                        <a:rPr lang="en-US" sz="900" kern="1200" dirty="0">
                          <a:solidFill>
                            <a:schemeClr val="dk1"/>
                          </a:solidFill>
                          <a:effectLst/>
                          <a:latin typeface="Century Gothic" pitchFamily="34" charset="0"/>
                          <a:ea typeface="+mn-ea"/>
                          <a:cs typeface="+mn-cs"/>
                        </a:rPr>
                        <a:t>Can</a:t>
                      </a:r>
                      <a:r>
                        <a:rPr lang="en-US" sz="900" kern="1200" baseline="0" dirty="0">
                          <a:solidFill>
                            <a:schemeClr val="dk1"/>
                          </a:solidFill>
                          <a:effectLst/>
                          <a:latin typeface="Century Gothic" pitchFamily="34" charset="0"/>
                          <a:ea typeface="+mn-ea"/>
                          <a:cs typeface="+mn-cs"/>
                        </a:rPr>
                        <a:t> they m</a:t>
                      </a:r>
                      <a:r>
                        <a:rPr lang="en-US" sz="900" kern="1200" dirty="0">
                          <a:solidFill>
                            <a:schemeClr val="dk1"/>
                          </a:solidFill>
                          <a:effectLst/>
                          <a:latin typeface="Century Gothic" pitchFamily="34" charset="0"/>
                          <a:ea typeface="+mn-ea"/>
                          <a:cs typeface="+mn-cs"/>
                        </a:rPr>
                        <a:t>anipulate sounds using Audacity?</a:t>
                      </a:r>
                      <a:endParaRPr lang="en-GB" sz="900" kern="1200" dirty="0">
                        <a:solidFill>
                          <a:schemeClr val="dk1"/>
                        </a:solidFill>
                        <a:effectLst/>
                        <a:latin typeface="Century Gothic" pitchFamily="34" charset="0"/>
                        <a:ea typeface="+mn-ea"/>
                        <a:cs typeface="+mn-cs"/>
                      </a:endParaRPr>
                    </a:p>
                    <a:p>
                      <a:pPr marL="171450" indent="-171450">
                        <a:buFont typeface="Arial" pitchFamily="34" charset="0"/>
                        <a:buChar char="•"/>
                      </a:pPr>
                      <a:r>
                        <a:rPr lang="en-US" sz="900" kern="1200" dirty="0">
                          <a:solidFill>
                            <a:schemeClr val="dk1"/>
                          </a:solidFill>
                          <a:effectLst/>
                          <a:latin typeface="Century Gothic" pitchFamily="34" charset="0"/>
                          <a:ea typeface="+mn-ea"/>
                          <a:cs typeface="+mn-cs"/>
                        </a:rPr>
                        <a:t>Can</a:t>
                      </a:r>
                      <a:r>
                        <a:rPr lang="en-US" sz="900" kern="1200" baseline="0" dirty="0">
                          <a:solidFill>
                            <a:schemeClr val="dk1"/>
                          </a:solidFill>
                          <a:effectLst/>
                          <a:latin typeface="Century Gothic" pitchFamily="34" charset="0"/>
                          <a:ea typeface="+mn-ea"/>
                          <a:cs typeface="+mn-cs"/>
                        </a:rPr>
                        <a:t> they s</a:t>
                      </a:r>
                      <a:r>
                        <a:rPr lang="en-US" sz="900" kern="1200" dirty="0">
                          <a:solidFill>
                            <a:schemeClr val="dk1"/>
                          </a:solidFill>
                          <a:effectLst/>
                          <a:latin typeface="Century Gothic" pitchFamily="34" charset="0"/>
                          <a:ea typeface="+mn-ea"/>
                          <a:cs typeface="+mn-cs"/>
                        </a:rPr>
                        <a:t>elect music from open sources and incorporate it into multimedia presentations?</a:t>
                      </a:r>
                      <a:endParaRPr lang="en-GB" sz="900" kern="1200" dirty="0">
                        <a:solidFill>
                          <a:schemeClr val="dk1"/>
                        </a:solidFill>
                        <a:effectLst/>
                        <a:latin typeface="Century Gothic" pitchFamily="34" charset="0"/>
                        <a:ea typeface="+mn-ea"/>
                        <a:cs typeface="+mn-cs"/>
                      </a:endParaRPr>
                    </a:p>
                    <a:p>
                      <a:pPr marL="171450" indent="-171450">
                        <a:buFont typeface="Arial" pitchFamily="34" charset="0"/>
                        <a:buChar char="•"/>
                      </a:pPr>
                      <a:r>
                        <a:rPr lang="en-US" sz="900" kern="1200" dirty="0">
                          <a:solidFill>
                            <a:schemeClr val="dk1"/>
                          </a:solidFill>
                          <a:effectLst/>
                          <a:latin typeface="Century Gothic" pitchFamily="34" charset="0"/>
                          <a:ea typeface="+mn-ea"/>
                          <a:cs typeface="+mn-cs"/>
                        </a:rPr>
                        <a:t>Can</a:t>
                      </a:r>
                      <a:r>
                        <a:rPr lang="en-US" sz="900" kern="1200" baseline="0" dirty="0">
                          <a:solidFill>
                            <a:schemeClr val="dk1"/>
                          </a:solidFill>
                          <a:effectLst/>
                          <a:latin typeface="Century Gothic" pitchFamily="34" charset="0"/>
                          <a:ea typeface="+mn-ea"/>
                          <a:cs typeface="+mn-cs"/>
                        </a:rPr>
                        <a:t> they</a:t>
                      </a:r>
                      <a:r>
                        <a:rPr lang="en-US" sz="900" kern="1200" dirty="0">
                          <a:solidFill>
                            <a:schemeClr val="dk1"/>
                          </a:solidFill>
                          <a:effectLst/>
                          <a:latin typeface="Century Gothic" pitchFamily="34" charset="0"/>
                          <a:ea typeface="+mn-ea"/>
                          <a:cs typeface="+mn-cs"/>
                        </a:rPr>
                        <a:t> work on simple film editing?</a:t>
                      </a:r>
                      <a:endParaRPr lang="en-GB" sz="900" dirty="0">
                        <a:latin typeface="Century Gothic" pitchFamily="34" charset="0"/>
                      </a:endParaRPr>
                    </a:p>
                  </a:txBody>
                  <a:tcPr marT="45726" marB="45726"/>
                </a:tc>
                <a:tc>
                  <a:txBody>
                    <a:bodyPr/>
                    <a:lstStyle/>
                    <a:p>
                      <a:pPr marL="171450" lvl="0" indent="-171450">
                        <a:buFont typeface="Arial" pitchFamily="34" charset="0"/>
                        <a:buChar char="•"/>
                      </a:pPr>
                      <a:r>
                        <a:rPr lang="en-US" sz="900" kern="1200" dirty="0">
                          <a:solidFill>
                            <a:schemeClr val="dk1"/>
                          </a:solidFill>
                          <a:effectLst/>
                          <a:latin typeface="Century Gothic" pitchFamily="34" charset="0"/>
                          <a:ea typeface="+mn-ea"/>
                          <a:cs typeface="+mn-cs"/>
                        </a:rPr>
                        <a:t>Can</a:t>
                      </a:r>
                      <a:r>
                        <a:rPr lang="en-US" sz="900" kern="1200" baseline="0" dirty="0">
                          <a:solidFill>
                            <a:schemeClr val="dk1"/>
                          </a:solidFill>
                          <a:effectLst/>
                          <a:latin typeface="Century Gothic" pitchFamily="34" charset="0"/>
                          <a:ea typeface="+mn-ea"/>
                          <a:cs typeface="+mn-cs"/>
                        </a:rPr>
                        <a:t> they u</a:t>
                      </a:r>
                      <a:r>
                        <a:rPr lang="en-US" sz="900" kern="1200" dirty="0">
                          <a:solidFill>
                            <a:schemeClr val="dk1"/>
                          </a:solidFill>
                          <a:effectLst/>
                          <a:latin typeface="Century Gothic" pitchFamily="34" charset="0"/>
                          <a:ea typeface="+mn-ea"/>
                          <a:cs typeface="+mn-cs"/>
                        </a:rPr>
                        <a:t>se instant messaging to communicate with class members?</a:t>
                      </a:r>
                      <a:endParaRPr lang="en-GB" sz="900" kern="1200" dirty="0">
                        <a:solidFill>
                          <a:schemeClr val="dk1"/>
                        </a:solidFill>
                        <a:effectLst/>
                        <a:latin typeface="Century Gothic" pitchFamily="34" charset="0"/>
                        <a:ea typeface="+mn-ea"/>
                        <a:cs typeface="+mn-cs"/>
                      </a:endParaRPr>
                    </a:p>
                    <a:p>
                      <a:pPr marL="171450" lvl="0" indent="-171450">
                        <a:buFont typeface="Arial" pitchFamily="34" charset="0"/>
                        <a:buChar char="•"/>
                      </a:pPr>
                      <a:r>
                        <a:rPr kumimoji="0" lang="en-GB" sz="900" kern="1200" dirty="0">
                          <a:solidFill>
                            <a:schemeClr val="dk1"/>
                          </a:solidFill>
                          <a:latin typeface="Century Gothic" pitchFamily="34" charset="0"/>
                          <a:ea typeface="+mn-ea"/>
                          <a:cs typeface="+mn-cs"/>
                        </a:rPr>
                        <a:t>Can they conduct a video chat with someone elsewhere in the school or in another school?</a:t>
                      </a:r>
                    </a:p>
                    <a:p>
                      <a:pPr marL="171450" lvl="0" indent="-171450">
                        <a:buFont typeface="Arial" pitchFamily="34" charset="0"/>
                        <a:buChar char="•"/>
                      </a:pPr>
                      <a:r>
                        <a:rPr kumimoji="0" lang="en-GB" sz="900" kern="1200" dirty="0">
                          <a:solidFill>
                            <a:schemeClr val="dk1"/>
                          </a:solidFill>
                          <a:latin typeface="Century Gothic" pitchFamily="34" charset="0"/>
                          <a:ea typeface="+mn-ea"/>
                          <a:cs typeface="+mn-cs"/>
                        </a:rPr>
                        <a:t>Can they use the word count tool to check the length of a document?</a:t>
                      </a:r>
                    </a:p>
                    <a:p>
                      <a:pPr marL="171450" lvl="0" indent="-171450">
                        <a:buFont typeface="Arial" pitchFamily="34" charset="0"/>
                        <a:buChar char="•"/>
                      </a:pPr>
                      <a:r>
                        <a:rPr kumimoji="0" lang="en-GB" sz="900" kern="1200" dirty="0">
                          <a:solidFill>
                            <a:schemeClr val="dk1"/>
                          </a:solidFill>
                          <a:latin typeface="Century Gothic" pitchFamily="34" charset="0"/>
                          <a:ea typeface="+mn-ea"/>
                          <a:cs typeface="+mn-cs"/>
                        </a:rPr>
                        <a:t>Can they use bullets and numbering tools?</a:t>
                      </a:r>
                    </a:p>
                  </a:txBody>
                  <a:tcPr marT="45726" marB="45726"/>
                </a:tc>
                <a:extLst>
                  <a:ext uri="{0D108BD9-81ED-4DB2-BD59-A6C34878D82A}">
                    <a16:rowId xmlns:a16="http://schemas.microsoft.com/office/drawing/2014/main" val="10002"/>
                  </a:ext>
                </a:extLst>
              </a:tr>
              <a:tr h="380008">
                <a:tc>
                  <a:txBody>
                    <a:bodyPr/>
                    <a:lstStyle/>
                    <a:p>
                      <a:pPr algn="ctr">
                        <a:buFont typeface="Arial" pitchFamily="34" charset="0"/>
                        <a:buNone/>
                      </a:pPr>
                      <a:r>
                        <a:rPr kumimoji="0" lang="en-GB" sz="1400" b="1" i="0" kern="1200" dirty="0">
                          <a:solidFill>
                            <a:schemeClr val="dk1"/>
                          </a:solidFill>
                          <a:latin typeface="Century Gothic" pitchFamily="34" charset="0"/>
                          <a:ea typeface="+mn-ea"/>
                          <a:cs typeface="+mn-cs"/>
                        </a:rPr>
                        <a:t>Using the Internet</a:t>
                      </a:r>
                    </a:p>
                  </a:txBody>
                  <a:tcPr marT="45726" marB="45726" anchor="ctr"/>
                </a:tc>
                <a:tc>
                  <a:txBody>
                    <a:bodyPr/>
                    <a:lstStyle/>
                    <a:p>
                      <a:pPr algn="ctr"/>
                      <a:r>
                        <a:rPr lang="en-GB" sz="1400" b="1" dirty="0">
                          <a:latin typeface="Century Gothic" pitchFamily="34" charset="0"/>
                        </a:rPr>
                        <a:t>Databases</a:t>
                      </a:r>
                    </a:p>
                  </a:txBody>
                  <a:tcPr marT="45726" marB="45726" anchor="ctr"/>
                </a:tc>
                <a:tc>
                  <a:txBody>
                    <a:bodyPr/>
                    <a:lstStyle/>
                    <a:p>
                      <a:pPr algn="ctr"/>
                      <a:r>
                        <a:rPr lang="en-GB" sz="1400" b="1" dirty="0">
                          <a:latin typeface="Century Gothic" pitchFamily="34" charset="0"/>
                        </a:rPr>
                        <a:t>Presentation</a:t>
                      </a:r>
                    </a:p>
                  </a:txBody>
                  <a:tcPr marT="45726" marB="45726" anchor="ctr"/>
                </a:tc>
                <a:extLst>
                  <a:ext uri="{0D108BD9-81ED-4DB2-BD59-A6C34878D82A}">
                    <a16:rowId xmlns:a16="http://schemas.microsoft.com/office/drawing/2014/main" val="10003"/>
                  </a:ext>
                </a:extLst>
              </a:tr>
              <a:tr h="380008">
                <a:tc>
                  <a:txBody>
                    <a:bodyPr/>
                    <a:lstStyle/>
                    <a:p>
                      <a:pPr marL="171450" lvl="0" indent="-171450">
                        <a:buFont typeface="Arial" pitchFamily="34" charset="0"/>
                        <a:buChar char="•"/>
                      </a:pPr>
                      <a:r>
                        <a:rPr lang="en-US" sz="1050" kern="1200" dirty="0">
                          <a:solidFill>
                            <a:schemeClr val="dk1"/>
                          </a:solidFill>
                          <a:effectLst/>
                          <a:latin typeface="Century Gothic" pitchFamily="34" charset="0"/>
                          <a:ea typeface="+mn-ea"/>
                          <a:cs typeface="+mn-cs"/>
                        </a:rPr>
                        <a:t>Can</a:t>
                      </a:r>
                      <a:r>
                        <a:rPr lang="en-US" sz="1050" kern="1200" baseline="0" dirty="0">
                          <a:solidFill>
                            <a:schemeClr val="dk1"/>
                          </a:solidFill>
                          <a:effectLst/>
                          <a:latin typeface="Century Gothic" pitchFamily="34" charset="0"/>
                          <a:ea typeface="+mn-ea"/>
                          <a:cs typeface="+mn-cs"/>
                        </a:rPr>
                        <a:t> they</a:t>
                      </a:r>
                      <a:r>
                        <a:rPr lang="en-US" sz="1050" kern="1200" dirty="0">
                          <a:solidFill>
                            <a:schemeClr val="dk1"/>
                          </a:solidFill>
                          <a:effectLst/>
                          <a:latin typeface="Century Gothic" pitchFamily="34" charset="0"/>
                          <a:ea typeface="+mn-ea"/>
                          <a:cs typeface="+mn-cs"/>
                        </a:rPr>
                        <a:t> use a search engine using keyword searches?</a:t>
                      </a:r>
                      <a:endParaRPr lang="en-GB" sz="1050" kern="1200" dirty="0">
                        <a:solidFill>
                          <a:schemeClr val="dk1"/>
                        </a:solidFill>
                        <a:effectLst/>
                        <a:latin typeface="Century Gothic" pitchFamily="34" charset="0"/>
                        <a:ea typeface="+mn-ea"/>
                        <a:cs typeface="+mn-cs"/>
                      </a:endParaRPr>
                    </a:p>
                    <a:p>
                      <a:pPr marL="171450" lvl="0" indent="-171450">
                        <a:buFont typeface="Arial" pitchFamily="34" charset="0"/>
                        <a:buChar char="•"/>
                      </a:pPr>
                      <a:r>
                        <a:rPr lang="en-US" sz="1050" kern="1200" dirty="0">
                          <a:solidFill>
                            <a:schemeClr val="dk1"/>
                          </a:solidFill>
                          <a:effectLst/>
                          <a:latin typeface="Century Gothic" pitchFamily="34" charset="0"/>
                          <a:ea typeface="+mn-ea"/>
                          <a:cs typeface="+mn-cs"/>
                        </a:rPr>
                        <a:t>Can they compare the results of different searches?</a:t>
                      </a:r>
                      <a:endParaRPr lang="en-GB" sz="1050" kern="1200" dirty="0">
                        <a:solidFill>
                          <a:schemeClr val="dk1"/>
                        </a:solidFill>
                        <a:effectLst/>
                        <a:latin typeface="Century Gothic" pitchFamily="34" charset="0"/>
                        <a:ea typeface="+mn-ea"/>
                        <a:cs typeface="+mn-cs"/>
                      </a:endParaRPr>
                    </a:p>
                    <a:p>
                      <a:pPr marL="171450" lvl="0" indent="-171450">
                        <a:buFont typeface="Arial" pitchFamily="34" charset="0"/>
                        <a:buChar char="•"/>
                      </a:pPr>
                      <a:r>
                        <a:rPr lang="en-US" sz="1050" kern="1200" dirty="0">
                          <a:solidFill>
                            <a:schemeClr val="dk1"/>
                          </a:solidFill>
                          <a:effectLst/>
                          <a:latin typeface="Century Gothic" pitchFamily="34" charset="0"/>
                          <a:ea typeface="+mn-ea"/>
                          <a:cs typeface="+mn-cs"/>
                        </a:rPr>
                        <a:t>Can</a:t>
                      </a:r>
                      <a:r>
                        <a:rPr lang="en-US" sz="1050" kern="1200" baseline="0" dirty="0">
                          <a:solidFill>
                            <a:schemeClr val="dk1"/>
                          </a:solidFill>
                          <a:effectLst/>
                          <a:latin typeface="Century Gothic" pitchFamily="34" charset="0"/>
                          <a:ea typeface="+mn-ea"/>
                          <a:cs typeface="+mn-cs"/>
                        </a:rPr>
                        <a:t> they d</a:t>
                      </a:r>
                      <a:r>
                        <a:rPr lang="en-US" sz="1050" kern="1200" dirty="0">
                          <a:solidFill>
                            <a:schemeClr val="dk1"/>
                          </a:solidFill>
                          <a:effectLst/>
                          <a:latin typeface="Century Gothic" pitchFamily="34" charset="0"/>
                          <a:ea typeface="+mn-ea"/>
                          <a:cs typeface="+mn-cs"/>
                        </a:rPr>
                        <a:t>ecide which sections are appropriate to copy and paste from at least two  web pages?</a:t>
                      </a:r>
                      <a:endParaRPr lang="en-GB" sz="1050" kern="1200" dirty="0">
                        <a:solidFill>
                          <a:schemeClr val="dk1"/>
                        </a:solidFill>
                        <a:effectLst/>
                        <a:latin typeface="Century Gothic" pitchFamily="34" charset="0"/>
                        <a:ea typeface="+mn-ea"/>
                        <a:cs typeface="+mn-cs"/>
                      </a:endParaRPr>
                    </a:p>
                    <a:p>
                      <a:pPr marL="171450" lvl="0" indent="-171450">
                        <a:buFont typeface="Arial" pitchFamily="34" charset="0"/>
                        <a:buChar char="•"/>
                      </a:pPr>
                      <a:r>
                        <a:rPr lang="en-US" sz="1050" kern="1200" dirty="0">
                          <a:solidFill>
                            <a:schemeClr val="dk1"/>
                          </a:solidFill>
                          <a:effectLst/>
                          <a:latin typeface="Century Gothic" pitchFamily="34" charset="0"/>
                          <a:ea typeface="+mn-ea"/>
                          <a:cs typeface="+mn-cs"/>
                        </a:rPr>
                        <a:t>Can they save stored information following simple lines of enquiry?</a:t>
                      </a:r>
                      <a:endParaRPr lang="en-GB" sz="1050" kern="1200" dirty="0">
                        <a:solidFill>
                          <a:schemeClr val="dk1"/>
                        </a:solidFill>
                        <a:effectLst/>
                        <a:latin typeface="Century Gothic" pitchFamily="34" charset="0"/>
                        <a:ea typeface="+mn-ea"/>
                        <a:cs typeface="+mn-cs"/>
                      </a:endParaRPr>
                    </a:p>
                    <a:p>
                      <a:pPr marL="171450" indent="-171450">
                        <a:buFont typeface="Arial" pitchFamily="34" charset="0"/>
                        <a:buChar char="•"/>
                      </a:pPr>
                      <a:r>
                        <a:rPr lang="en-US" sz="1050" kern="1200" dirty="0">
                          <a:solidFill>
                            <a:schemeClr val="dk1"/>
                          </a:solidFill>
                          <a:effectLst/>
                          <a:latin typeface="Century Gothic" pitchFamily="34" charset="0"/>
                          <a:ea typeface="+mn-ea"/>
                          <a:cs typeface="+mn-cs"/>
                        </a:rPr>
                        <a:t>Can</a:t>
                      </a:r>
                      <a:r>
                        <a:rPr lang="en-US" sz="1050" kern="1200" baseline="0" dirty="0">
                          <a:solidFill>
                            <a:schemeClr val="dk1"/>
                          </a:solidFill>
                          <a:effectLst/>
                          <a:latin typeface="Century Gothic" pitchFamily="34" charset="0"/>
                          <a:ea typeface="+mn-ea"/>
                          <a:cs typeface="+mn-cs"/>
                        </a:rPr>
                        <a:t> they d</a:t>
                      </a:r>
                      <a:r>
                        <a:rPr lang="en-US" sz="1050" kern="1200" dirty="0">
                          <a:solidFill>
                            <a:schemeClr val="dk1"/>
                          </a:solidFill>
                          <a:effectLst/>
                          <a:latin typeface="Century Gothic" pitchFamily="34" charset="0"/>
                          <a:ea typeface="+mn-ea"/>
                          <a:cs typeface="+mn-cs"/>
                        </a:rPr>
                        <a:t>ownload a document and save it to the computer?</a:t>
                      </a:r>
                      <a:endParaRPr kumimoji="0" lang="en-GB" sz="1050" i="0" kern="1200" dirty="0">
                        <a:solidFill>
                          <a:schemeClr val="dk1"/>
                        </a:solidFill>
                        <a:latin typeface="Century Gothic" pitchFamily="34" charset="0"/>
                        <a:ea typeface="+mn-ea"/>
                        <a:cs typeface="+mn-cs"/>
                      </a:endParaRPr>
                    </a:p>
                  </a:txBody>
                  <a:tcPr marT="45726" marB="45726"/>
                </a:tc>
                <a:tc>
                  <a:txBody>
                    <a:bodyPr/>
                    <a:lstStyle/>
                    <a:p>
                      <a:pPr marL="171450" indent="-171450">
                        <a:buFont typeface="Arial" pitchFamily="34" charset="0"/>
                        <a:buChar char="•"/>
                      </a:pPr>
                      <a:r>
                        <a:rPr lang="en-US" sz="1050" kern="1200" dirty="0">
                          <a:solidFill>
                            <a:schemeClr val="dk1"/>
                          </a:solidFill>
                          <a:effectLst/>
                          <a:latin typeface="Century Gothic" pitchFamily="34" charset="0"/>
                          <a:ea typeface="+mn-ea"/>
                          <a:cs typeface="+mn-cs"/>
                        </a:rPr>
                        <a:t>Can they create a formula in a spreadsheet and then check for accuracy and plausibility?</a:t>
                      </a:r>
                    </a:p>
                    <a:p>
                      <a:pPr marL="171450" lvl="0" indent="-171450">
                        <a:buFont typeface="Arial" pitchFamily="34" charset="0"/>
                        <a:buChar char="•"/>
                      </a:pPr>
                      <a:r>
                        <a:rPr kumimoji="0" lang="en-GB" sz="1050" kern="1200" dirty="0">
                          <a:solidFill>
                            <a:schemeClr val="dk1"/>
                          </a:solidFill>
                          <a:latin typeface="Century Gothic" pitchFamily="34" charset="0"/>
                          <a:ea typeface="+mn-ea"/>
                          <a:cs typeface="+mn-cs"/>
                        </a:rPr>
                        <a:t>Can they search databases for information using symbols such as = &gt; or &lt;?</a:t>
                      </a:r>
                    </a:p>
                    <a:p>
                      <a:pPr marL="171450" lvl="0" indent="-171450">
                        <a:buFont typeface="Arial" pitchFamily="34" charset="0"/>
                        <a:buChar char="•"/>
                      </a:pPr>
                      <a:r>
                        <a:rPr kumimoji="0" lang="en-GB" sz="1050" kern="1200" dirty="0">
                          <a:solidFill>
                            <a:schemeClr val="dk1"/>
                          </a:solidFill>
                          <a:latin typeface="Century Gothic" pitchFamily="34" charset="0"/>
                          <a:ea typeface="+mn-ea"/>
                          <a:cs typeface="+mn-cs"/>
                        </a:rPr>
                        <a:t>Can they create databases planning the fields, rows and columns?</a:t>
                      </a:r>
                    </a:p>
                    <a:p>
                      <a:pPr marL="171450" lvl="0" indent="-171450">
                        <a:buFont typeface="Arial" pitchFamily="34" charset="0"/>
                        <a:buChar char="•"/>
                      </a:pPr>
                      <a:r>
                        <a:rPr kumimoji="0" lang="en-GB" sz="1050" kern="1200" dirty="0">
                          <a:solidFill>
                            <a:schemeClr val="dk1"/>
                          </a:solidFill>
                          <a:latin typeface="Century Gothic" pitchFamily="34" charset="0"/>
                          <a:ea typeface="+mn-ea"/>
                          <a:cs typeface="+mn-cs"/>
                        </a:rPr>
                        <a:t>Can they create graphs and tables to be copied and pasted into other documents?</a:t>
                      </a:r>
                    </a:p>
                  </a:txBody>
                  <a:tcPr marT="45726" marB="45726"/>
                </a:tc>
                <a:tc>
                  <a:txBody>
                    <a:bodyPr/>
                    <a:lstStyle/>
                    <a:p>
                      <a:pPr marL="171450" lvl="0" indent="-171450">
                        <a:buFont typeface="Arial" pitchFamily="34" charset="0"/>
                        <a:buChar char="•"/>
                      </a:pPr>
                      <a:r>
                        <a:rPr lang="en-US" sz="1000" kern="1200" dirty="0">
                          <a:solidFill>
                            <a:schemeClr val="dk1"/>
                          </a:solidFill>
                          <a:effectLst/>
                          <a:latin typeface="Century Gothic" pitchFamily="34" charset="0"/>
                          <a:ea typeface="+mn-ea"/>
                          <a:cs typeface="+mn-cs"/>
                        </a:rPr>
                        <a:t>Can they</a:t>
                      </a:r>
                      <a:r>
                        <a:rPr lang="en-US" sz="1000" kern="1200" baseline="0" dirty="0">
                          <a:solidFill>
                            <a:schemeClr val="dk1"/>
                          </a:solidFill>
                          <a:effectLst/>
                          <a:latin typeface="Century Gothic" pitchFamily="34" charset="0"/>
                          <a:ea typeface="+mn-ea"/>
                          <a:cs typeface="+mn-cs"/>
                        </a:rPr>
                        <a:t> use a range of presentation applications?</a:t>
                      </a:r>
                    </a:p>
                    <a:p>
                      <a:pPr marL="171450" lvl="0" indent="-171450">
                        <a:buFont typeface="Arial" pitchFamily="34" charset="0"/>
                        <a:buChar char="•"/>
                      </a:pPr>
                      <a:r>
                        <a:rPr lang="en-US" sz="1000" kern="1200" dirty="0">
                          <a:solidFill>
                            <a:schemeClr val="dk1"/>
                          </a:solidFill>
                          <a:effectLst/>
                          <a:latin typeface="Century Gothic" pitchFamily="34" charset="0"/>
                          <a:ea typeface="+mn-ea"/>
                          <a:cs typeface="+mn-cs"/>
                        </a:rPr>
                        <a:t>Do</a:t>
                      </a:r>
                      <a:r>
                        <a:rPr lang="en-US" sz="1000" kern="1200" baseline="0" dirty="0">
                          <a:solidFill>
                            <a:schemeClr val="dk1"/>
                          </a:solidFill>
                          <a:effectLst/>
                          <a:latin typeface="Century Gothic" pitchFamily="34" charset="0"/>
                          <a:ea typeface="+mn-ea"/>
                          <a:cs typeface="+mn-cs"/>
                        </a:rPr>
                        <a:t> they c</a:t>
                      </a:r>
                      <a:r>
                        <a:rPr lang="en-US" sz="1000" kern="1200" dirty="0">
                          <a:solidFill>
                            <a:schemeClr val="dk1"/>
                          </a:solidFill>
                          <a:effectLst/>
                          <a:latin typeface="Century Gothic" pitchFamily="34" charset="0"/>
                          <a:ea typeface="+mn-ea"/>
                          <a:cs typeface="+mn-cs"/>
                        </a:rPr>
                        <a:t>onsider audience when editing a simple film?</a:t>
                      </a:r>
                      <a:endParaRPr lang="en-GB" sz="1000" kern="1200" dirty="0">
                        <a:solidFill>
                          <a:schemeClr val="dk1"/>
                        </a:solidFill>
                        <a:effectLst/>
                        <a:latin typeface="Century Gothic" pitchFamily="34" charset="0"/>
                        <a:ea typeface="+mn-ea"/>
                        <a:cs typeface="+mn-cs"/>
                      </a:endParaRPr>
                    </a:p>
                    <a:p>
                      <a:pPr marL="171450" indent="-171450">
                        <a:buFont typeface="Arial" pitchFamily="34" charset="0"/>
                        <a:buChar char="•"/>
                      </a:pPr>
                      <a:r>
                        <a:rPr lang="en-US" sz="1000" kern="1200" dirty="0">
                          <a:solidFill>
                            <a:schemeClr val="dk1"/>
                          </a:solidFill>
                          <a:effectLst/>
                          <a:latin typeface="Century Gothic" pitchFamily="34" charset="0"/>
                          <a:ea typeface="+mn-ea"/>
                          <a:cs typeface="+mn-cs"/>
                        </a:rPr>
                        <a:t>Do</a:t>
                      </a:r>
                      <a:r>
                        <a:rPr lang="en-US" sz="1000" kern="1200" baseline="0" dirty="0">
                          <a:solidFill>
                            <a:schemeClr val="dk1"/>
                          </a:solidFill>
                          <a:effectLst/>
                          <a:latin typeface="Century Gothic" pitchFamily="34" charset="0"/>
                          <a:ea typeface="+mn-ea"/>
                          <a:cs typeface="+mn-cs"/>
                        </a:rPr>
                        <a:t> they know how t</a:t>
                      </a:r>
                      <a:r>
                        <a:rPr lang="en-US" sz="1000" kern="1200" dirty="0">
                          <a:solidFill>
                            <a:schemeClr val="dk1"/>
                          </a:solidFill>
                          <a:effectLst/>
                          <a:latin typeface="Century Gothic" pitchFamily="34" charset="0"/>
                          <a:ea typeface="+mn-ea"/>
                          <a:cs typeface="+mn-cs"/>
                        </a:rPr>
                        <a:t>o prepare and then present a simple film?</a:t>
                      </a:r>
                    </a:p>
                    <a:p>
                      <a:pPr marL="171450" lvl="0" indent="-171450">
                        <a:buFont typeface="Arial" pitchFamily="34" charset="0"/>
                        <a:buChar char="•"/>
                      </a:pPr>
                      <a:r>
                        <a:rPr kumimoji="0" lang="en-GB" sz="1000" kern="1200" dirty="0">
                          <a:solidFill>
                            <a:schemeClr val="dk1"/>
                          </a:solidFill>
                          <a:latin typeface="Century Gothic" pitchFamily="34" charset="0"/>
                          <a:ea typeface="+mn-ea"/>
                          <a:cs typeface="+mn-cs"/>
                        </a:rPr>
                        <a:t>Can they use ICT to record sounds and capture both still and video images?</a:t>
                      </a:r>
                    </a:p>
                    <a:p>
                      <a:pPr marL="171450" lvl="0" indent="-171450">
                        <a:buFont typeface="Arial" pitchFamily="34" charset="0"/>
                        <a:buChar char="•"/>
                      </a:pPr>
                      <a:r>
                        <a:rPr kumimoji="0" lang="en-GB" sz="1000" kern="1200" dirty="0">
                          <a:solidFill>
                            <a:schemeClr val="dk1"/>
                          </a:solidFill>
                          <a:latin typeface="Century Gothic" pitchFamily="34" charset="0"/>
                          <a:ea typeface="+mn-ea"/>
                          <a:cs typeface="+mn-cs"/>
                        </a:rPr>
                        <a:t>Can they make a home page for a website that contains links to other pages?</a:t>
                      </a:r>
                    </a:p>
                    <a:p>
                      <a:pPr marL="171450" indent="-171450">
                        <a:buFont typeface="Arial" pitchFamily="34" charset="0"/>
                        <a:buChar char="•"/>
                      </a:pPr>
                      <a:r>
                        <a:rPr kumimoji="0" lang="en-GB" sz="1000" kern="1200" dirty="0">
                          <a:solidFill>
                            <a:schemeClr val="dk1"/>
                          </a:solidFill>
                          <a:latin typeface="Century Gothic" pitchFamily="34" charset="0"/>
                          <a:ea typeface="+mn-ea"/>
                          <a:cs typeface="+mn-cs"/>
                        </a:rPr>
                        <a:t>Can they capture sounds, images and video?</a:t>
                      </a:r>
                    </a:p>
                  </a:txBody>
                  <a:tcPr marT="45726" marB="45726"/>
                </a:tc>
                <a:extLst>
                  <a:ext uri="{0D108BD9-81ED-4DB2-BD59-A6C34878D82A}">
                    <a16:rowId xmlns:a16="http://schemas.microsoft.com/office/drawing/2014/main" val="10004"/>
                  </a:ext>
                </a:extLst>
              </a:tr>
              <a:tr h="380008">
                <a:tc gridSpan="3">
                  <a:txBody>
                    <a:bodyPr/>
                    <a:lstStyle/>
                    <a:p>
                      <a:pPr algn="ctr">
                        <a:buFont typeface="Arial" pitchFamily="34" charset="0"/>
                        <a:buNone/>
                      </a:pPr>
                      <a:r>
                        <a:rPr kumimoji="0" lang="en-GB" sz="1800" b="1" i="0" kern="1200" dirty="0">
                          <a:solidFill>
                            <a:schemeClr val="dk1"/>
                          </a:solidFill>
                          <a:latin typeface="Century Gothic" pitchFamily="34" charset="0"/>
                          <a:ea typeface="+mn-ea"/>
                          <a:cs typeface="+mn-cs"/>
                        </a:rPr>
                        <a:t>Year 5 (Challenging)</a:t>
                      </a:r>
                    </a:p>
                  </a:txBody>
                  <a:tcPr marT="45726" marB="45726" anchor="ctr"/>
                </a:tc>
                <a:tc hMerge="1">
                  <a:txBody>
                    <a:bodyPr/>
                    <a:lstStyle/>
                    <a:p>
                      <a:endParaRPr lang="en-GB" dirty="0"/>
                    </a:p>
                  </a:txBody>
                  <a:tcPr marT="45726" marB="45726"/>
                </a:tc>
                <a:tc hMerge="1">
                  <a:txBody>
                    <a:bodyPr/>
                    <a:lstStyle/>
                    <a:p>
                      <a:endParaRPr lang="en-GB" dirty="0"/>
                    </a:p>
                  </a:txBody>
                  <a:tcPr marT="45726" marB="45726"/>
                </a:tc>
                <a:extLst>
                  <a:ext uri="{0D108BD9-81ED-4DB2-BD59-A6C34878D82A}">
                    <a16:rowId xmlns:a16="http://schemas.microsoft.com/office/drawing/2014/main" val="10005"/>
                  </a:ext>
                </a:extLst>
              </a:tr>
              <a:tr h="380008">
                <a:tc gridSpan="3">
                  <a:txBody>
                    <a:bodyPr/>
                    <a:lstStyle/>
                    <a:p>
                      <a:pPr marL="171450" marR="0" lvl="0" indent="-171450" algn="just"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100" kern="1200" dirty="0">
                          <a:solidFill>
                            <a:schemeClr val="dk1"/>
                          </a:solidFill>
                          <a:latin typeface="Century Gothic" pitchFamily="34" charset="0"/>
                          <a:ea typeface="+mn-ea"/>
                          <a:cs typeface="+mn-cs"/>
                        </a:rPr>
                        <a:t>Can they make a multimedia presentation that contains: sound; animation; video and buttons to navigate?</a:t>
                      </a:r>
                    </a:p>
                    <a:p>
                      <a:pPr marL="171450" lvl="0" indent="-171450" algn="just">
                        <a:buFont typeface="Arial" pitchFamily="34" charset="0"/>
                        <a:buChar char="•"/>
                      </a:pPr>
                      <a:r>
                        <a:rPr kumimoji="0" lang="en-GB" sz="1100" kern="1200" dirty="0">
                          <a:solidFill>
                            <a:schemeClr val="dk1"/>
                          </a:solidFill>
                          <a:latin typeface="Century Gothic" pitchFamily="34" charset="0"/>
                          <a:ea typeface="+mn-ea"/>
                          <a:cs typeface="+mn-cs"/>
                        </a:rPr>
                        <a:t>Can they save an image document as a gif or i peg. file format using the ‘save as’</a:t>
                      </a:r>
                      <a:r>
                        <a:rPr kumimoji="0" lang="en-GB" sz="1100" kern="1200" baseline="0" dirty="0">
                          <a:solidFill>
                            <a:schemeClr val="dk1"/>
                          </a:solidFill>
                          <a:latin typeface="Century Gothic" pitchFamily="34" charset="0"/>
                          <a:ea typeface="+mn-ea"/>
                          <a:cs typeface="+mn-cs"/>
                        </a:rPr>
                        <a:t> </a:t>
                      </a:r>
                      <a:r>
                        <a:rPr kumimoji="0" lang="en-GB" sz="1100" kern="1200" dirty="0">
                          <a:solidFill>
                            <a:schemeClr val="dk1"/>
                          </a:solidFill>
                          <a:latin typeface="Century Gothic" pitchFamily="34" charset="0"/>
                          <a:ea typeface="+mn-ea"/>
                          <a:cs typeface="+mn-cs"/>
                        </a:rPr>
                        <a:t>command?</a:t>
                      </a:r>
                    </a:p>
                    <a:p>
                      <a:pPr marL="171450" lvl="0" indent="-171450" algn="just">
                        <a:buFont typeface="Arial" pitchFamily="34" charset="0"/>
                        <a:buChar char="•"/>
                      </a:pPr>
                      <a:r>
                        <a:rPr kumimoji="0" lang="en-GB" sz="1100" kern="1200" dirty="0">
                          <a:solidFill>
                            <a:schemeClr val="dk1"/>
                          </a:solidFill>
                          <a:latin typeface="Century Gothic" pitchFamily="34" charset="0"/>
                          <a:ea typeface="+mn-ea"/>
                          <a:cs typeface="+mn-cs"/>
                        </a:rPr>
                        <a:t>Can they make an information poster using graphics skills to good effect?</a:t>
                      </a:r>
                    </a:p>
                  </a:txBody>
                  <a:tcPr marT="45726" marB="45726"/>
                </a:tc>
                <a:tc hMerge="1">
                  <a:txBody>
                    <a:bodyPr/>
                    <a:lstStyle/>
                    <a:p>
                      <a:endParaRPr lang="en-GB" dirty="0"/>
                    </a:p>
                  </a:txBody>
                  <a:tcPr marT="45726" marB="45726"/>
                </a:tc>
                <a:tc hMerge="1">
                  <a:txBody>
                    <a:bodyPr/>
                    <a:lstStyle/>
                    <a:p>
                      <a:endParaRPr lang="en-GB" dirty="0"/>
                    </a:p>
                  </a:txBody>
                  <a:tcPr marT="45726" marB="45726"/>
                </a:tc>
                <a:extLst>
                  <a:ext uri="{0D108BD9-81ED-4DB2-BD59-A6C34878D82A}">
                    <a16:rowId xmlns:a16="http://schemas.microsoft.com/office/drawing/2014/main" val="10006"/>
                  </a:ext>
                </a:extLst>
              </a:tr>
            </a:tbl>
          </a:graphicData>
        </a:graphic>
      </p:graphicFrame>
      <p:sp>
        <p:nvSpPr>
          <p:cNvPr id="4" name="Slide Number Placeholder 3"/>
          <p:cNvSpPr>
            <a:spLocks noGrp="1"/>
          </p:cNvSpPr>
          <p:nvPr>
            <p:ph type="sldNum" sz="quarter" idx="12"/>
          </p:nvPr>
        </p:nvSpPr>
        <p:spPr/>
        <p:txBody>
          <a:bodyPr/>
          <a:lstStyle/>
          <a:p>
            <a:pPr>
              <a:defRPr/>
            </a:pPr>
            <a:fld id="{8DFF851D-600C-4836-8A63-FF66BEA05B4E}" type="slidenum">
              <a:rPr lang="en-GB"/>
              <a:pPr>
                <a:defRPr/>
              </a:pPr>
              <a:t>11</a:t>
            </a:fld>
            <a:endParaRPr lang="en-GB" dirty="0"/>
          </a:p>
        </p:txBody>
      </p:sp>
      <p:sp>
        <p:nvSpPr>
          <p:cNvPr id="2" name="Footer Placeholder 1">
            <a:extLst>
              <a:ext uri="{FF2B5EF4-FFF2-40B4-BE49-F238E27FC236}">
                <a16:creationId xmlns:a16="http://schemas.microsoft.com/office/drawing/2014/main" id="{70E6EF78-65C8-4EEC-8BF5-49191F7ED3D4}"/>
              </a:ext>
            </a:extLst>
          </p:cNvPr>
          <p:cNvSpPr>
            <a:spLocks noGrp="1"/>
          </p:cNvSpPr>
          <p:nvPr>
            <p:ph type="ftr" sz="quarter" idx="11"/>
          </p:nvPr>
        </p:nvSpPr>
        <p:spPr/>
        <p:txBody>
          <a:bodyPr/>
          <a:lstStyle/>
          <a:p>
            <a:r>
              <a:rPr lang="en-GB" smtClean="0"/>
              <a:t>© Focus Education (UK) Ltd</a:t>
            </a:r>
            <a:endParaRPr lang="en-GB" dirty="0"/>
          </a:p>
        </p:txBody>
      </p:sp>
    </p:spTree>
    <p:extLst>
      <p:ext uri="{BB962C8B-B14F-4D97-AF65-F5344CB8AC3E}">
        <p14:creationId xmlns:p14="http://schemas.microsoft.com/office/powerpoint/2010/main" val="19131760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nvPr>
        </p:nvGraphicFramePr>
        <p:xfrm>
          <a:off x="287525" y="332656"/>
          <a:ext cx="8568951" cy="5885830"/>
        </p:xfrm>
        <a:graphic>
          <a:graphicData uri="http://schemas.openxmlformats.org/drawingml/2006/table">
            <a:tbl>
              <a:tblPr firstRow="1" bandRow="1">
                <a:tableStyleId>{5C22544A-7EE6-4342-B048-85BDC9FD1C3A}</a:tableStyleId>
              </a:tblPr>
              <a:tblGrid>
                <a:gridCol w="2856317">
                  <a:extLst>
                    <a:ext uri="{9D8B030D-6E8A-4147-A177-3AD203B41FA5}">
                      <a16:colId xmlns:a16="http://schemas.microsoft.com/office/drawing/2014/main" val="20000"/>
                    </a:ext>
                  </a:extLst>
                </a:gridCol>
                <a:gridCol w="2856317">
                  <a:extLst>
                    <a:ext uri="{9D8B030D-6E8A-4147-A177-3AD203B41FA5}">
                      <a16:colId xmlns:a16="http://schemas.microsoft.com/office/drawing/2014/main" val="20001"/>
                    </a:ext>
                  </a:extLst>
                </a:gridCol>
                <a:gridCol w="2856317">
                  <a:extLst>
                    <a:ext uri="{9D8B030D-6E8A-4147-A177-3AD203B41FA5}">
                      <a16:colId xmlns:a16="http://schemas.microsoft.com/office/drawing/2014/main" val="20002"/>
                    </a:ext>
                  </a:extLst>
                </a:gridCol>
              </a:tblGrid>
              <a:tr h="396290">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000" dirty="0">
                          <a:solidFill>
                            <a:schemeClr val="bg1"/>
                          </a:solidFill>
                          <a:latin typeface="Century Gothic" pitchFamily="34" charset="0"/>
                        </a:rPr>
                        <a:t>Knowledge, Skills and Understanding breakdown for</a:t>
                      </a:r>
                      <a:r>
                        <a:rPr lang="en-GB" sz="2000" baseline="0" dirty="0">
                          <a:solidFill>
                            <a:schemeClr val="bg1"/>
                          </a:solidFill>
                          <a:latin typeface="Century Gothic" pitchFamily="34" charset="0"/>
                        </a:rPr>
                        <a:t> </a:t>
                      </a:r>
                    </a:p>
                    <a:p>
                      <a:pPr algn="ctr"/>
                      <a:r>
                        <a:rPr lang="en-GB" sz="2000" dirty="0">
                          <a:solidFill>
                            <a:schemeClr val="bg1"/>
                          </a:solidFill>
                          <a:latin typeface="Century Gothic" pitchFamily="34" charset="0"/>
                        </a:rPr>
                        <a:t>Computing:</a:t>
                      </a:r>
                      <a:r>
                        <a:rPr lang="en-GB" sz="2000" baseline="0" dirty="0">
                          <a:solidFill>
                            <a:schemeClr val="bg1"/>
                          </a:solidFill>
                          <a:latin typeface="Century Gothic" pitchFamily="34" charset="0"/>
                        </a:rPr>
                        <a:t> </a:t>
                      </a:r>
                      <a:r>
                        <a:rPr lang="en-GB" sz="2000" dirty="0">
                          <a:solidFill>
                            <a:schemeClr val="bg1"/>
                          </a:solidFill>
                          <a:latin typeface="Century Gothic" pitchFamily="34" charset="0"/>
                        </a:rPr>
                        <a:t>Year 6</a:t>
                      </a:r>
                    </a:p>
                  </a:txBody>
                  <a:tcPr marT="45726" marB="45726"/>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370886">
                <a:tc>
                  <a:txBody>
                    <a:bodyPr/>
                    <a:lstStyle/>
                    <a:p>
                      <a:pPr algn="ctr">
                        <a:spcAft>
                          <a:spcPts val="0"/>
                        </a:spcAft>
                      </a:pPr>
                      <a:r>
                        <a:rPr lang="en-GB" sz="1400" b="1" dirty="0">
                          <a:latin typeface="Century Gothic" pitchFamily="34" charset="0"/>
                          <a:ea typeface="Times New Roman"/>
                          <a:cs typeface="Times New Roman"/>
                        </a:rPr>
                        <a:t>Algorithms and Programs</a:t>
                      </a:r>
                    </a:p>
                  </a:txBody>
                  <a:tcPr marL="68580" marR="68580" marT="0" marB="0" anchor="ctr"/>
                </a:tc>
                <a:tc>
                  <a:txBody>
                    <a:bodyPr/>
                    <a:lstStyle/>
                    <a:p>
                      <a:pPr algn="ctr">
                        <a:spcAft>
                          <a:spcPts val="0"/>
                        </a:spcAft>
                      </a:pPr>
                      <a:r>
                        <a:rPr lang="en-GB" sz="1400" b="1" dirty="0">
                          <a:latin typeface="Century Gothic" pitchFamily="34" charset="0"/>
                          <a:ea typeface="Times New Roman"/>
                          <a:cs typeface="Times New Roman"/>
                        </a:rPr>
                        <a:t>Data Retrieving and Organising</a:t>
                      </a:r>
                      <a:endParaRPr lang="en-GB" sz="1400" dirty="0">
                        <a:latin typeface="Century Gothic" pitchFamily="34" charset="0"/>
                        <a:ea typeface="Times New Roman"/>
                        <a:cs typeface="Times New Roman"/>
                      </a:endParaRPr>
                    </a:p>
                  </a:txBody>
                  <a:tcPr marL="68580" marR="68580" marT="0" marB="0" anchor="ctr"/>
                </a:tc>
                <a:tc>
                  <a:txBody>
                    <a:bodyPr/>
                    <a:lstStyle/>
                    <a:p>
                      <a:pPr algn="ctr">
                        <a:spcAft>
                          <a:spcPts val="0"/>
                        </a:spcAft>
                      </a:pPr>
                      <a:r>
                        <a:rPr lang="en-GB" sz="1400" b="1" dirty="0">
                          <a:latin typeface="Century Gothic" pitchFamily="34" charset="0"/>
                          <a:ea typeface="Times New Roman"/>
                          <a:cs typeface="Times New Roman"/>
                        </a:rPr>
                        <a:t>Communicating</a:t>
                      </a:r>
                      <a:endParaRPr lang="en-GB" sz="1400" dirty="0">
                        <a:latin typeface="Century Gothic" pitchFamily="34" charset="0"/>
                        <a:ea typeface="Times New Roman"/>
                        <a:cs typeface="Times New Roman"/>
                      </a:endParaRPr>
                    </a:p>
                  </a:txBody>
                  <a:tcPr marL="68580" marR="68580" marT="0" marB="0" anchor="ctr"/>
                </a:tc>
                <a:extLst>
                  <a:ext uri="{0D108BD9-81ED-4DB2-BD59-A6C34878D82A}">
                    <a16:rowId xmlns:a16="http://schemas.microsoft.com/office/drawing/2014/main" val="10001"/>
                  </a:ext>
                </a:extLst>
              </a:tr>
              <a:tr h="878162">
                <a:tc>
                  <a:txBody>
                    <a:bodyPr/>
                    <a:lstStyle/>
                    <a:p>
                      <a:pPr marL="171450" lvl="0" indent="-171450">
                        <a:buFont typeface="Arial" pitchFamily="34" charset="0"/>
                        <a:buChar char="•"/>
                      </a:pPr>
                      <a:r>
                        <a:rPr kumimoji="0" lang="en-GB" sz="900" kern="1200" dirty="0">
                          <a:solidFill>
                            <a:schemeClr val="dk1"/>
                          </a:solidFill>
                          <a:latin typeface="Century Gothic" pitchFamily="34" charset="0"/>
                          <a:ea typeface="+mn-ea"/>
                          <a:cs typeface="+mn-cs"/>
                        </a:rPr>
                        <a:t>Can they explain how an</a:t>
                      </a:r>
                      <a:r>
                        <a:rPr kumimoji="0" lang="en-GB" sz="900" kern="1200" baseline="0" dirty="0">
                          <a:solidFill>
                            <a:schemeClr val="dk1"/>
                          </a:solidFill>
                          <a:latin typeface="Century Gothic" pitchFamily="34" charset="0"/>
                          <a:ea typeface="+mn-ea"/>
                          <a:cs typeface="+mn-cs"/>
                        </a:rPr>
                        <a:t> algorithm works?</a:t>
                      </a:r>
                    </a:p>
                    <a:p>
                      <a:pPr marL="171450" lvl="0" indent="-171450">
                        <a:buFont typeface="Arial" pitchFamily="34" charset="0"/>
                        <a:buChar char="•"/>
                      </a:pPr>
                      <a:r>
                        <a:rPr kumimoji="0" lang="en-GB" sz="900" kern="1200" baseline="0" dirty="0">
                          <a:solidFill>
                            <a:schemeClr val="dk1"/>
                          </a:solidFill>
                          <a:latin typeface="Century Gothic" pitchFamily="34" charset="0"/>
                          <a:ea typeface="+mn-ea"/>
                          <a:cs typeface="+mn-cs"/>
                        </a:rPr>
                        <a:t>Can they detect errors in a program and correct them?</a:t>
                      </a:r>
                    </a:p>
                    <a:p>
                      <a:pPr marL="171450" lvl="0" indent="-171450">
                        <a:buFont typeface="Arial" pitchFamily="34" charset="0"/>
                        <a:buChar char="•"/>
                      </a:pPr>
                      <a:r>
                        <a:rPr kumimoji="0" lang="en-GB" sz="900" kern="1200" dirty="0">
                          <a:solidFill>
                            <a:schemeClr val="dk1"/>
                          </a:solidFill>
                          <a:latin typeface="Century Gothic" pitchFamily="34" charset="0"/>
                          <a:ea typeface="+mn-ea"/>
                          <a:cs typeface="+mn-cs"/>
                        </a:rPr>
                        <a:t>Can they use an ICT program to control a number of events for an external device?</a:t>
                      </a:r>
                    </a:p>
                    <a:p>
                      <a:pPr marL="171450" lvl="0" indent="-171450">
                        <a:buFont typeface="Arial" pitchFamily="34" charset="0"/>
                        <a:buChar char="•"/>
                      </a:pPr>
                      <a:r>
                        <a:rPr kumimoji="0" lang="en-GB" sz="900" kern="1200" dirty="0">
                          <a:solidFill>
                            <a:schemeClr val="dk1"/>
                          </a:solidFill>
                          <a:latin typeface="Century Gothic" pitchFamily="34" charset="0"/>
                          <a:ea typeface="+mn-ea"/>
                          <a:cs typeface="+mn-cs"/>
                        </a:rPr>
                        <a:t>Can they use ICT to measure sound, light or temperature using sensors and interpret the data?</a:t>
                      </a:r>
                    </a:p>
                    <a:p>
                      <a:pPr marL="171450" indent="-171450">
                        <a:buFont typeface="Arial" pitchFamily="34" charset="0"/>
                        <a:buChar char="•"/>
                      </a:pPr>
                      <a:r>
                        <a:rPr kumimoji="0" lang="en-GB" sz="900" kern="1200" dirty="0">
                          <a:solidFill>
                            <a:schemeClr val="dk1"/>
                          </a:solidFill>
                          <a:latin typeface="Century Gothic" pitchFamily="34" charset="0"/>
                          <a:ea typeface="+mn-ea"/>
                          <a:cs typeface="+mn-cs"/>
                        </a:rPr>
                        <a:t>Can they explore ‘what if’ questions by planning different scenarios for controlled devices?</a:t>
                      </a:r>
                    </a:p>
                    <a:p>
                      <a:pPr marL="171450" lvl="0" indent="-171450">
                        <a:buFont typeface="Arial" pitchFamily="34" charset="0"/>
                        <a:buChar char="•"/>
                      </a:pPr>
                      <a:r>
                        <a:rPr lang="en-US" sz="900" kern="1200" dirty="0">
                          <a:solidFill>
                            <a:schemeClr val="dk1"/>
                          </a:solidFill>
                          <a:effectLst/>
                          <a:latin typeface="Century Gothic" pitchFamily="34" charset="0"/>
                          <a:ea typeface="+mn-ea"/>
                          <a:cs typeface="+mn-cs"/>
                        </a:rPr>
                        <a:t>Can</a:t>
                      </a:r>
                      <a:r>
                        <a:rPr lang="en-US" sz="900" kern="1200" baseline="0" dirty="0">
                          <a:solidFill>
                            <a:schemeClr val="dk1"/>
                          </a:solidFill>
                          <a:effectLst/>
                          <a:latin typeface="Century Gothic" pitchFamily="34" charset="0"/>
                          <a:ea typeface="+mn-ea"/>
                          <a:cs typeface="+mn-cs"/>
                        </a:rPr>
                        <a:t> they u</a:t>
                      </a:r>
                      <a:r>
                        <a:rPr lang="en-US" sz="900" kern="1200" dirty="0">
                          <a:solidFill>
                            <a:schemeClr val="dk1"/>
                          </a:solidFill>
                          <a:effectLst/>
                          <a:latin typeface="Century Gothic" pitchFamily="34" charset="0"/>
                          <a:ea typeface="+mn-ea"/>
                          <a:cs typeface="+mn-cs"/>
                        </a:rPr>
                        <a:t>se input  from sensors to trigger events?</a:t>
                      </a:r>
                      <a:endParaRPr lang="en-GB" sz="900" kern="1200" dirty="0">
                        <a:solidFill>
                          <a:schemeClr val="dk1"/>
                        </a:solidFill>
                        <a:effectLst/>
                        <a:latin typeface="Century Gothic" pitchFamily="34" charset="0"/>
                        <a:ea typeface="+mn-ea"/>
                        <a:cs typeface="+mn-cs"/>
                      </a:endParaRPr>
                    </a:p>
                    <a:p>
                      <a:pPr marL="171450" indent="-171450">
                        <a:buFont typeface="Arial" pitchFamily="34" charset="0"/>
                        <a:buChar char="•"/>
                      </a:pPr>
                      <a:r>
                        <a:rPr lang="en-US" sz="900" kern="1200" dirty="0">
                          <a:solidFill>
                            <a:schemeClr val="dk1"/>
                          </a:solidFill>
                          <a:effectLst/>
                          <a:latin typeface="Century Gothic" pitchFamily="34" charset="0"/>
                          <a:ea typeface="+mn-ea"/>
                          <a:cs typeface="+mn-cs"/>
                        </a:rPr>
                        <a:t>Can they check and refine a series of instructions?</a:t>
                      </a:r>
                      <a:endParaRPr lang="en-GB" sz="900" dirty="0">
                        <a:latin typeface="Century Gothic" pitchFamily="34" charset="0"/>
                        <a:ea typeface="Times New Roman"/>
                        <a:cs typeface="Lucida Sans Unicode"/>
                      </a:endParaRPr>
                    </a:p>
                  </a:txBody>
                  <a:tcPr marT="45726" marB="45726"/>
                </a:tc>
                <a:tc>
                  <a:txBody>
                    <a:bodyPr/>
                    <a:lstStyle/>
                    <a:p>
                      <a:pPr marL="171450" lvl="0" indent="-171450">
                        <a:buFont typeface="Arial" pitchFamily="34" charset="0"/>
                        <a:buChar char="•"/>
                      </a:pPr>
                      <a:r>
                        <a:rPr kumimoji="0" lang="en-GB" sz="1000" kern="1200" dirty="0">
                          <a:solidFill>
                            <a:schemeClr val="dk1"/>
                          </a:solidFill>
                          <a:latin typeface="Century Gothic" pitchFamily="34" charset="0"/>
                          <a:ea typeface="+mn-ea"/>
                          <a:cs typeface="+mn-cs"/>
                        </a:rPr>
                        <a:t>Can they explore the menu options and experiment with images (colour effects, options, snap to grid, grid settings etc.)?</a:t>
                      </a:r>
                    </a:p>
                    <a:p>
                      <a:pPr marL="171450" lvl="0" indent="-171450">
                        <a:buFont typeface="Arial" pitchFamily="34" charset="0"/>
                        <a:buChar char="•"/>
                      </a:pPr>
                      <a:r>
                        <a:rPr kumimoji="0" lang="en-GB" sz="1000" kern="1200" dirty="0">
                          <a:solidFill>
                            <a:schemeClr val="dk1"/>
                          </a:solidFill>
                          <a:latin typeface="Century Gothic" pitchFamily="34" charset="0"/>
                          <a:ea typeface="+mn-ea"/>
                          <a:cs typeface="+mn-cs"/>
                        </a:rPr>
                        <a:t>Can they add special effects to alter the appearance of a graphic?</a:t>
                      </a:r>
                    </a:p>
                    <a:p>
                      <a:pPr marL="171450" lvl="0" indent="-171450">
                        <a:buFont typeface="Arial" pitchFamily="34" charset="0"/>
                        <a:buChar char="•"/>
                      </a:pPr>
                      <a:r>
                        <a:rPr kumimoji="0" lang="en-GB" sz="1000" kern="1200" dirty="0">
                          <a:solidFill>
                            <a:schemeClr val="dk1"/>
                          </a:solidFill>
                          <a:latin typeface="Century Gothic" pitchFamily="34" charset="0"/>
                          <a:ea typeface="+mn-ea"/>
                          <a:cs typeface="+mn-cs"/>
                        </a:rPr>
                        <a:t>Can they ‘save as’ gif or i peg. wherever possible to make the file size smaller (for emailing or downloading)?</a:t>
                      </a:r>
                    </a:p>
                    <a:p>
                      <a:pPr marL="171450" indent="-171450">
                        <a:buFont typeface="Arial" pitchFamily="34" charset="0"/>
                        <a:buChar char="•"/>
                      </a:pPr>
                      <a:r>
                        <a:rPr kumimoji="0" lang="en-GB" sz="1000" kern="1200" dirty="0">
                          <a:solidFill>
                            <a:schemeClr val="dk1"/>
                          </a:solidFill>
                          <a:latin typeface="Century Gothic" pitchFamily="34" charset="0"/>
                          <a:ea typeface="+mn-ea"/>
                          <a:cs typeface="+mn-cs"/>
                        </a:rPr>
                        <a:t>Can they make an information poster using their</a:t>
                      </a:r>
                      <a:r>
                        <a:rPr kumimoji="0" lang="en-GB" sz="1000" kern="1200" baseline="0" dirty="0">
                          <a:solidFill>
                            <a:schemeClr val="dk1"/>
                          </a:solidFill>
                          <a:latin typeface="Century Gothic" pitchFamily="34" charset="0"/>
                          <a:ea typeface="+mn-ea"/>
                          <a:cs typeface="+mn-cs"/>
                        </a:rPr>
                        <a:t> </a:t>
                      </a:r>
                      <a:r>
                        <a:rPr kumimoji="0" lang="en-GB" sz="1000" kern="1200" dirty="0">
                          <a:solidFill>
                            <a:schemeClr val="dk1"/>
                          </a:solidFill>
                          <a:latin typeface="Century Gothic" pitchFamily="34" charset="0"/>
                          <a:ea typeface="+mn-ea"/>
                          <a:cs typeface="+mn-cs"/>
                        </a:rPr>
                        <a:t>graphics skills to good effect?</a:t>
                      </a:r>
                    </a:p>
                  </a:txBody>
                  <a:tcPr marT="45726" marB="45726"/>
                </a:tc>
                <a:tc>
                  <a:txBody>
                    <a:bodyPr/>
                    <a:lstStyle/>
                    <a:p>
                      <a:pPr marL="171450" lvl="0" indent="-171450">
                        <a:buFont typeface="Arial" pitchFamily="34" charset="0"/>
                        <a:buChar char="•"/>
                      </a:pPr>
                      <a:r>
                        <a:rPr kumimoji="0" lang="en-GB" sz="1000" kern="1200" dirty="0">
                          <a:solidFill>
                            <a:schemeClr val="dk1"/>
                          </a:solidFill>
                          <a:latin typeface="Century Gothic" pitchFamily="34" charset="0"/>
                          <a:ea typeface="+mn-ea"/>
                          <a:cs typeface="+mn-cs"/>
                        </a:rPr>
                        <a:t>Can they confidently choose the correct page set up option when creating a document?</a:t>
                      </a:r>
                    </a:p>
                    <a:p>
                      <a:pPr marL="171450" lvl="0" indent="-171450">
                        <a:buFont typeface="Arial" pitchFamily="34" charset="0"/>
                        <a:buChar char="•"/>
                      </a:pPr>
                      <a:r>
                        <a:rPr kumimoji="0" lang="en-GB" sz="1000" kern="1200" dirty="0">
                          <a:solidFill>
                            <a:schemeClr val="dk1"/>
                          </a:solidFill>
                          <a:latin typeface="Century Gothic" pitchFamily="34" charset="0"/>
                          <a:ea typeface="+mn-ea"/>
                          <a:cs typeface="+mn-cs"/>
                        </a:rPr>
                        <a:t>Can they confidently use text formatting tools, including heading and body text?</a:t>
                      </a:r>
                    </a:p>
                    <a:p>
                      <a:pPr marL="171450" indent="-171450">
                        <a:buFont typeface="Arial" pitchFamily="34" charset="0"/>
                        <a:buChar char="•"/>
                      </a:pPr>
                      <a:r>
                        <a:rPr kumimoji="0" lang="en-GB" sz="1000" kern="1200" dirty="0">
                          <a:solidFill>
                            <a:schemeClr val="dk1"/>
                          </a:solidFill>
                          <a:latin typeface="Century Gothic" pitchFamily="34" charset="0"/>
                          <a:ea typeface="+mn-ea"/>
                          <a:cs typeface="+mn-cs"/>
                        </a:rPr>
                        <a:t>Can they use the ‘hanging indent’ tool to help format work where appropriate (e.g. a play script)?</a:t>
                      </a:r>
                      <a:endParaRPr lang="en-GB" sz="1000" dirty="0">
                        <a:latin typeface="Century Gothic" pitchFamily="34" charset="0"/>
                      </a:endParaRPr>
                    </a:p>
                  </a:txBody>
                  <a:tcPr marT="45726" marB="45726"/>
                </a:tc>
                <a:extLst>
                  <a:ext uri="{0D108BD9-81ED-4DB2-BD59-A6C34878D82A}">
                    <a16:rowId xmlns:a16="http://schemas.microsoft.com/office/drawing/2014/main" val="10002"/>
                  </a:ext>
                </a:extLst>
              </a:tr>
              <a:tr h="380008">
                <a:tc>
                  <a:txBody>
                    <a:bodyPr/>
                    <a:lstStyle/>
                    <a:p>
                      <a:pPr algn="ctr">
                        <a:buFont typeface="Arial" pitchFamily="34" charset="0"/>
                        <a:buNone/>
                      </a:pPr>
                      <a:r>
                        <a:rPr kumimoji="0" lang="en-GB" sz="1400" b="1" i="0" kern="1200" dirty="0">
                          <a:solidFill>
                            <a:schemeClr val="dk1"/>
                          </a:solidFill>
                          <a:latin typeface="Century Gothic" pitchFamily="34" charset="0"/>
                          <a:ea typeface="+mn-ea"/>
                          <a:cs typeface="+mn-cs"/>
                        </a:rPr>
                        <a:t>Using the Internet</a:t>
                      </a:r>
                    </a:p>
                  </a:txBody>
                  <a:tcPr marT="45726" marB="45726" anchor="ctr"/>
                </a:tc>
                <a:tc>
                  <a:txBody>
                    <a:bodyPr/>
                    <a:lstStyle/>
                    <a:p>
                      <a:pPr algn="ctr"/>
                      <a:r>
                        <a:rPr lang="en-GB" sz="1400" b="1" dirty="0">
                          <a:latin typeface="Century Gothic" pitchFamily="34" charset="0"/>
                        </a:rPr>
                        <a:t>Databases</a:t>
                      </a:r>
                    </a:p>
                  </a:txBody>
                  <a:tcPr marT="45726" marB="45726" anchor="ctr"/>
                </a:tc>
                <a:tc>
                  <a:txBody>
                    <a:bodyPr/>
                    <a:lstStyle/>
                    <a:p>
                      <a:pPr algn="ctr"/>
                      <a:r>
                        <a:rPr lang="en-GB" sz="1400" b="1" dirty="0">
                          <a:latin typeface="Century Gothic" pitchFamily="34" charset="0"/>
                        </a:rPr>
                        <a:t>Presentation</a:t>
                      </a:r>
                    </a:p>
                  </a:txBody>
                  <a:tcPr marT="45726" marB="45726" anchor="ctr"/>
                </a:tc>
                <a:extLst>
                  <a:ext uri="{0D108BD9-81ED-4DB2-BD59-A6C34878D82A}">
                    <a16:rowId xmlns:a16="http://schemas.microsoft.com/office/drawing/2014/main" val="10003"/>
                  </a:ext>
                </a:extLst>
              </a:tr>
              <a:tr h="380008">
                <a:tc>
                  <a:txBody>
                    <a:bodyPr/>
                    <a:lstStyle/>
                    <a:p>
                      <a:pPr marL="171450" lvl="0" indent="-171450">
                        <a:buFont typeface="Arial" pitchFamily="34" charset="0"/>
                        <a:buChar char="•"/>
                      </a:pPr>
                      <a:r>
                        <a:rPr lang="en-US" sz="1000" kern="1200" dirty="0">
                          <a:solidFill>
                            <a:schemeClr val="dk1"/>
                          </a:solidFill>
                          <a:effectLst/>
                          <a:latin typeface="Century Gothic" pitchFamily="34" charset="0"/>
                          <a:ea typeface="+mn-ea"/>
                          <a:cs typeface="+mn-cs"/>
                        </a:rPr>
                        <a:t>Can they contribute to discussions online?</a:t>
                      </a:r>
                      <a:endParaRPr lang="en-GB" sz="1000" kern="1200" dirty="0">
                        <a:solidFill>
                          <a:schemeClr val="dk1"/>
                        </a:solidFill>
                        <a:effectLst/>
                        <a:latin typeface="Century Gothic" pitchFamily="34" charset="0"/>
                        <a:ea typeface="+mn-ea"/>
                        <a:cs typeface="+mn-cs"/>
                      </a:endParaRPr>
                    </a:p>
                    <a:p>
                      <a:pPr marL="171450" lvl="0" indent="-171450">
                        <a:buFont typeface="Arial" pitchFamily="34" charset="0"/>
                        <a:buChar char="•"/>
                      </a:pPr>
                      <a:r>
                        <a:rPr lang="en-US" sz="1000" kern="1200" dirty="0">
                          <a:solidFill>
                            <a:schemeClr val="dk1"/>
                          </a:solidFill>
                          <a:effectLst/>
                          <a:latin typeface="Century Gothic" pitchFamily="34" charset="0"/>
                          <a:ea typeface="+mn-ea"/>
                          <a:cs typeface="+mn-cs"/>
                        </a:rPr>
                        <a:t>Can</a:t>
                      </a:r>
                      <a:r>
                        <a:rPr lang="en-US" sz="1000" kern="1200" baseline="0" dirty="0">
                          <a:solidFill>
                            <a:schemeClr val="dk1"/>
                          </a:solidFill>
                          <a:effectLst/>
                          <a:latin typeface="Century Gothic" pitchFamily="34" charset="0"/>
                          <a:ea typeface="+mn-ea"/>
                          <a:cs typeface="+mn-cs"/>
                        </a:rPr>
                        <a:t> they </a:t>
                      </a:r>
                      <a:r>
                        <a:rPr lang="en-US" sz="1000" kern="1200" dirty="0">
                          <a:solidFill>
                            <a:schemeClr val="dk1"/>
                          </a:solidFill>
                          <a:effectLst/>
                          <a:latin typeface="Century Gothic" pitchFamily="34" charset="0"/>
                          <a:ea typeface="+mn-ea"/>
                          <a:cs typeface="+mn-cs"/>
                        </a:rPr>
                        <a:t>use a search engine using keyword searches?</a:t>
                      </a:r>
                      <a:endParaRPr lang="en-GB" sz="1000" kern="1200" dirty="0">
                        <a:solidFill>
                          <a:schemeClr val="dk1"/>
                        </a:solidFill>
                        <a:effectLst/>
                        <a:latin typeface="Century Gothic" pitchFamily="34" charset="0"/>
                        <a:ea typeface="+mn-ea"/>
                        <a:cs typeface="+mn-cs"/>
                      </a:endParaRPr>
                    </a:p>
                    <a:p>
                      <a:pPr marL="171450" lvl="0" indent="-171450">
                        <a:buFont typeface="Arial" pitchFamily="34" charset="0"/>
                        <a:buChar char="•"/>
                      </a:pPr>
                      <a:r>
                        <a:rPr lang="en-US" sz="1000" kern="1200" dirty="0">
                          <a:solidFill>
                            <a:schemeClr val="dk1"/>
                          </a:solidFill>
                          <a:effectLst/>
                          <a:latin typeface="Century Gothic" pitchFamily="34" charset="0"/>
                          <a:ea typeface="+mn-ea"/>
                          <a:cs typeface="+mn-cs"/>
                        </a:rPr>
                        <a:t>Can</a:t>
                      </a:r>
                      <a:r>
                        <a:rPr lang="en-US" sz="1000" kern="1200" baseline="0" dirty="0">
                          <a:solidFill>
                            <a:schemeClr val="dk1"/>
                          </a:solidFill>
                          <a:effectLst/>
                          <a:latin typeface="Century Gothic" pitchFamily="34" charset="0"/>
                          <a:ea typeface="+mn-ea"/>
                          <a:cs typeface="+mn-cs"/>
                        </a:rPr>
                        <a:t> they u</a:t>
                      </a:r>
                      <a:r>
                        <a:rPr lang="en-US" sz="1000" kern="1200" dirty="0">
                          <a:solidFill>
                            <a:schemeClr val="dk1"/>
                          </a:solidFill>
                          <a:effectLst/>
                          <a:latin typeface="Century Gothic" pitchFamily="34" charset="0"/>
                          <a:ea typeface="+mn-ea"/>
                          <a:cs typeface="+mn-cs"/>
                        </a:rPr>
                        <a:t>se complex searches using such as ‘+’ ‘OR’ ”Find the phrase in inverted commas”?</a:t>
                      </a:r>
                      <a:endParaRPr lang="en-GB" sz="1000" kern="1200" dirty="0">
                        <a:solidFill>
                          <a:schemeClr val="dk1"/>
                        </a:solidFill>
                        <a:effectLst/>
                        <a:latin typeface="Century Gothic" pitchFamily="34" charset="0"/>
                        <a:ea typeface="+mn-ea"/>
                        <a:cs typeface="+mn-cs"/>
                      </a:endParaRPr>
                    </a:p>
                  </a:txBody>
                  <a:tcPr marT="45726" marB="45726"/>
                </a:tc>
                <a:tc>
                  <a:txBody>
                    <a:bodyPr/>
                    <a:lstStyle/>
                    <a:p>
                      <a:pPr marL="171450" indent="-171450">
                        <a:buFont typeface="Arial" pitchFamily="34" charset="0"/>
                        <a:buChar char="•"/>
                      </a:pPr>
                      <a:r>
                        <a:rPr lang="en-US" sz="1000" kern="1200" dirty="0">
                          <a:solidFill>
                            <a:schemeClr val="dk1"/>
                          </a:solidFill>
                          <a:effectLst/>
                          <a:latin typeface="Century Gothic" pitchFamily="34" charset="0"/>
                          <a:ea typeface="+mn-ea"/>
                          <a:cs typeface="+mn-cs"/>
                        </a:rPr>
                        <a:t>Can they collect live data using data logging equipment?</a:t>
                      </a:r>
                      <a:endParaRPr lang="en-GB" sz="1000" kern="1200" dirty="0">
                        <a:solidFill>
                          <a:schemeClr val="dk1"/>
                        </a:solidFill>
                        <a:effectLst/>
                        <a:latin typeface="Century Gothic" pitchFamily="34" charset="0"/>
                        <a:ea typeface="+mn-ea"/>
                        <a:cs typeface="+mn-cs"/>
                      </a:endParaRPr>
                    </a:p>
                    <a:p>
                      <a:pPr marL="171450" indent="-171450">
                        <a:buFont typeface="Arial" pitchFamily="34" charset="0"/>
                        <a:buChar char="•"/>
                      </a:pPr>
                      <a:r>
                        <a:rPr lang="en-US" sz="1000" kern="1200" dirty="0">
                          <a:solidFill>
                            <a:schemeClr val="dk1"/>
                          </a:solidFill>
                          <a:effectLst/>
                          <a:latin typeface="Century Gothic" pitchFamily="34" charset="0"/>
                          <a:ea typeface="+mn-ea"/>
                          <a:cs typeface="+mn-cs"/>
                        </a:rPr>
                        <a:t>Can</a:t>
                      </a:r>
                      <a:r>
                        <a:rPr lang="en-US" sz="1000" kern="1200" baseline="0" dirty="0">
                          <a:solidFill>
                            <a:schemeClr val="dk1"/>
                          </a:solidFill>
                          <a:effectLst/>
                          <a:latin typeface="Century Gothic" pitchFamily="34" charset="0"/>
                          <a:ea typeface="+mn-ea"/>
                          <a:cs typeface="+mn-cs"/>
                        </a:rPr>
                        <a:t> they i</a:t>
                      </a:r>
                      <a:r>
                        <a:rPr lang="en-US" sz="1000" kern="1200" dirty="0">
                          <a:solidFill>
                            <a:schemeClr val="dk1"/>
                          </a:solidFill>
                          <a:effectLst/>
                          <a:latin typeface="Century Gothic" pitchFamily="34" charset="0"/>
                          <a:ea typeface="+mn-ea"/>
                          <a:cs typeface="+mn-cs"/>
                        </a:rPr>
                        <a:t>dentify data error, patterns and sequences?</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00" dirty="0">
                          <a:latin typeface="Century Gothic" pitchFamily="34" charset="0"/>
                          <a:cs typeface="Aldhabi" pitchFamily="2" charset="-78"/>
                        </a:rPr>
                        <a:t>Can they use the formulae bar to explore mathematical scenarios?</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00" dirty="0">
                          <a:latin typeface="Century Gothic" pitchFamily="34" charset="0"/>
                        </a:rPr>
                        <a:t>Can they create their own database and present information from it?</a:t>
                      </a:r>
                      <a:endParaRPr lang="en-GB" sz="1000" dirty="0">
                        <a:latin typeface="Century Gothic" pitchFamily="34" charset="0"/>
                      </a:endParaRPr>
                    </a:p>
                  </a:txBody>
                  <a:tcPr marT="45726" marB="45726"/>
                </a:tc>
                <a:tc>
                  <a:txBody>
                    <a:bodyPr/>
                    <a:lstStyle/>
                    <a:p>
                      <a:pPr marL="171450" indent="-171450">
                        <a:buFont typeface="Arial" pitchFamily="34" charset="0"/>
                        <a:buChar char="•"/>
                      </a:pPr>
                      <a:r>
                        <a:rPr lang="en-US" sz="1000" kern="1200" dirty="0">
                          <a:solidFill>
                            <a:schemeClr val="dk1"/>
                          </a:solidFill>
                          <a:effectLst/>
                          <a:latin typeface="Century Gothic" pitchFamily="34" charset="0"/>
                          <a:ea typeface="+mn-ea"/>
                          <a:cs typeface="+mn-cs"/>
                        </a:rPr>
                        <a:t>Can</a:t>
                      </a:r>
                      <a:r>
                        <a:rPr lang="en-US" sz="1000" kern="1200" baseline="0" dirty="0">
                          <a:solidFill>
                            <a:schemeClr val="dk1"/>
                          </a:solidFill>
                          <a:effectLst/>
                          <a:latin typeface="Century Gothic" pitchFamily="34" charset="0"/>
                          <a:ea typeface="+mn-ea"/>
                          <a:cs typeface="+mn-cs"/>
                        </a:rPr>
                        <a:t> they p</a:t>
                      </a:r>
                      <a:r>
                        <a:rPr lang="en-US" sz="1000" kern="1200" dirty="0">
                          <a:solidFill>
                            <a:schemeClr val="dk1"/>
                          </a:solidFill>
                          <a:effectLst/>
                          <a:latin typeface="Century Gothic" pitchFamily="34" charset="0"/>
                          <a:ea typeface="+mn-ea"/>
                          <a:cs typeface="+mn-cs"/>
                        </a:rPr>
                        <a:t>resent a film for a specific audience and then adapt same film for a different audience?</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00" dirty="0">
                          <a:latin typeface="Century Gothic" pitchFamily="34" charset="0"/>
                        </a:rPr>
                        <a:t>Can they create a sophisticated multimedia presentation?</a:t>
                      </a:r>
                      <a:endParaRPr lang="en-GB" sz="1000" dirty="0">
                        <a:latin typeface="Century Gothic" pitchFamily="34" charset="0"/>
                      </a:endParaRPr>
                    </a:p>
                    <a:p>
                      <a:pPr marL="171450" indent="-171450">
                        <a:buFont typeface="Arial" pitchFamily="34" charset="0"/>
                        <a:buChar char="•"/>
                      </a:pPr>
                      <a:endParaRPr lang="en-GB" sz="1000" dirty="0">
                        <a:latin typeface="Century Gothic" pitchFamily="34" charset="0"/>
                      </a:endParaRPr>
                    </a:p>
                  </a:txBody>
                  <a:tcPr marT="45726" marB="45726"/>
                </a:tc>
                <a:extLst>
                  <a:ext uri="{0D108BD9-81ED-4DB2-BD59-A6C34878D82A}">
                    <a16:rowId xmlns:a16="http://schemas.microsoft.com/office/drawing/2014/main" val="10004"/>
                  </a:ext>
                </a:extLst>
              </a:tr>
              <a:tr h="380008">
                <a:tc gridSpan="3">
                  <a:txBody>
                    <a:bodyPr/>
                    <a:lstStyle/>
                    <a:p>
                      <a:pPr algn="ctr">
                        <a:buFont typeface="Arial" pitchFamily="34" charset="0"/>
                        <a:buNone/>
                      </a:pPr>
                      <a:r>
                        <a:rPr kumimoji="0" lang="en-GB" sz="1800" b="1" i="0" kern="1200" dirty="0">
                          <a:solidFill>
                            <a:schemeClr val="dk1"/>
                          </a:solidFill>
                          <a:latin typeface="Century Gothic" pitchFamily="34" charset="0"/>
                          <a:ea typeface="+mn-ea"/>
                          <a:cs typeface="+mn-cs"/>
                        </a:rPr>
                        <a:t>Year 6 (Challenging)</a:t>
                      </a:r>
                    </a:p>
                  </a:txBody>
                  <a:tcPr marT="45726" marB="45726" anchor="ctr"/>
                </a:tc>
                <a:tc hMerge="1">
                  <a:txBody>
                    <a:bodyPr/>
                    <a:lstStyle/>
                    <a:p>
                      <a:endParaRPr lang="en-GB" dirty="0"/>
                    </a:p>
                  </a:txBody>
                  <a:tcPr marT="45726" marB="45726"/>
                </a:tc>
                <a:tc hMerge="1">
                  <a:txBody>
                    <a:bodyPr/>
                    <a:lstStyle/>
                    <a:p>
                      <a:endParaRPr lang="en-GB" dirty="0"/>
                    </a:p>
                  </a:txBody>
                  <a:tcPr marT="45726" marB="45726"/>
                </a:tc>
                <a:extLst>
                  <a:ext uri="{0D108BD9-81ED-4DB2-BD59-A6C34878D82A}">
                    <a16:rowId xmlns:a16="http://schemas.microsoft.com/office/drawing/2014/main" val="10005"/>
                  </a:ext>
                </a:extLst>
              </a:tr>
              <a:tr h="380008">
                <a:tc gridSpan="3">
                  <a:txBody>
                    <a:bodyPr/>
                    <a:lstStyle/>
                    <a:p>
                      <a:pPr marL="171450" marR="0" lvl="0" indent="-171450" algn="just"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100" kern="1200" dirty="0">
                          <a:solidFill>
                            <a:schemeClr val="dk1"/>
                          </a:solidFill>
                          <a:latin typeface="Century Gothic" pitchFamily="34" charset="0"/>
                          <a:ea typeface="+mn-ea"/>
                          <a:cs typeface="+mn-cs"/>
                        </a:rPr>
                        <a:t>Can they incorporate graphics where appropriate, using the most effective text wrapping formats?</a:t>
                      </a:r>
                    </a:p>
                    <a:p>
                      <a:pPr marL="171450" marR="0" indent="-171450" algn="just"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100" kern="1200" dirty="0">
                          <a:solidFill>
                            <a:schemeClr val="dk1"/>
                          </a:solidFill>
                          <a:latin typeface="Century Gothic" pitchFamily="34" charset="0"/>
                          <a:ea typeface="+mn-ea"/>
                          <a:cs typeface="+mn-cs"/>
                        </a:rPr>
                        <a:t>Can they conduct a video chat with more than one person at a time?</a:t>
                      </a:r>
                    </a:p>
                    <a:p>
                      <a:pPr marL="171450" marR="0" lvl="0" indent="-171450" algn="just" defTabSz="914400" rtl="0" eaLnBrk="1" fontAlgn="auto" latinLnBrk="0" hangingPunct="1">
                        <a:lnSpc>
                          <a:spcPct val="100000"/>
                        </a:lnSpc>
                        <a:spcBef>
                          <a:spcPts val="0"/>
                        </a:spcBef>
                        <a:spcAft>
                          <a:spcPts val="0"/>
                        </a:spcAft>
                        <a:buClrTx/>
                        <a:buSzTx/>
                        <a:buFont typeface="Arial" pitchFamily="34" charset="0"/>
                        <a:buChar char="•"/>
                        <a:tabLst/>
                        <a:defRPr/>
                      </a:pPr>
                      <a:r>
                        <a:rPr lang="en-US" sz="1100" kern="1200" dirty="0">
                          <a:solidFill>
                            <a:schemeClr val="dk1"/>
                          </a:solidFill>
                          <a:effectLst/>
                          <a:latin typeface="Century Gothic" pitchFamily="34" charset="0"/>
                          <a:ea typeface="+mn-ea"/>
                          <a:cs typeface="+mn-cs"/>
                        </a:rPr>
                        <a:t>Can they compare the information provided on two tabbed websites looking for bias and perspective?</a:t>
                      </a:r>
                      <a:endParaRPr lang="en-GB" sz="1100" kern="1200" dirty="0">
                        <a:solidFill>
                          <a:schemeClr val="dk1"/>
                        </a:solidFill>
                        <a:effectLst/>
                        <a:latin typeface="Century Gothic" pitchFamily="34" charset="0"/>
                        <a:ea typeface="+mn-ea"/>
                        <a:cs typeface="+mn-cs"/>
                      </a:endParaRPr>
                    </a:p>
                  </a:txBody>
                  <a:tcPr marT="45726" marB="45726"/>
                </a:tc>
                <a:tc hMerge="1">
                  <a:txBody>
                    <a:bodyPr/>
                    <a:lstStyle/>
                    <a:p>
                      <a:endParaRPr lang="en-GB" dirty="0"/>
                    </a:p>
                  </a:txBody>
                  <a:tcPr marT="45726" marB="45726"/>
                </a:tc>
                <a:tc hMerge="1">
                  <a:txBody>
                    <a:bodyPr/>
                    <a:lstStyle/>
                    <a:p>
                      <a:endParaRPr lang="en-GB" dirty="0"/>
                    </a:p>
                  </a:txBody>
                  <a:tcPr marT="45726" marB="45726"/>
                </a:tc>
                <a:extLst>
                  <a:ext uri="{0D108BD9-81ED-4DB2-BD59-A6C34878D82A}">
                    <a16:rowId xmlns:a16="http://schemas.microsoft.com/office/drawing/2014/main" val="10006"/>
                  </a:ext>
                </a:extLst>
              </a:tr>
            </a:tbl>
          </a:graphicData>
        </a:graphic>
      </p:graphicFrame>
      <p:sp>
        <p:nvSpPr>
          <p:cNvPr id="4" name="Slide Number Placeholder 3"/>
          <p:cNvSpPr>
            <a:spLocks noGrp="1"/>
          </p:cNvSpPr>
          <p:nvPr>
            <p:ph type="sldNum" sz="quarter" idx="12"/>
          </p:nvPr>
        </p:nvSpPr>
        <p:spPr/>
        <p:txBody>
          <a:bodyPr/>
          <a:lstStyle/>
          <a:p>
            <a:pPr>
              <a:defRPr/>
            </a:pPr>
            <a:fld id="{8DFF851D-600C-4836-8A63-FF66BEA05B4E}" type="slidenum">
              <a:rPr lang="en-GB"/>
              <a:pPr>
                <a:defRPr/>
              </a:pPr>
              <a:t>12</a:t>
            </a:fld>
            <a:endParaRPr lang="en-GB" dirty="0"/>
          </a:p>
        </p:txBody>
      </p:sp>
      <p:sp>
        <p:nvSpPr>
          <p:cNvPr id="2" name="Footer Placeholder 1">
            <a:extLst>
              <a:ext uri="{FF2B5EF4-FFF2-40B4-BE49-F238E27FC236}">
                <a16:creationId xmlns:a16="http://schemas.microsoft.com/office/drawing/2014/main" id="{9C78A613-D0BF-40CB-872F-975955535657}"/>
              </a:ext>
            </a:extLst>
          </p:cNvPr>
          <p:cNvSpPr>
            <a:spLocks noGrp="1"/>
          </p:cNvSpPr>
          <p:nvPr>
            <p:ph type="ftr" sz="quarter" idx="11"/>
          </p:nvPr>
        </p:nvSpPr>
        <p:spPr/>
        <p:txBody>
          <a:bodyPr/>
          <a:lstStyle/>
          <a:p>
            <a:r>
              <a:rPr lang="en-GB" smtClean="0"/>
              <a:t>© Focus Education (UK) Ltd</a:t>
            </a:r>
            <a:endParaRPr lang="en-GB" dirty="0"/>
          </a:p>
        </p:txBody>
      </p:sp>
    </p:spTree>
    <p:extLst>
      <p:ext uri="{BB962C8B-B14F-4D97-AF65-F5344CB8AC3E}">
        <p14:creationId xmlns:p14="http://schemas.microsoft.com/office/powerpoint/2010/main" val="11986834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66FCC657-E9A5-4F0E-911C-CF923C56F4C4}" type="slidenum">
              <a:rPr lang="en-GB"/>
              <a:pPr>
                <a:defRPr/>
              </a:pPr>
              <a:t>13</a:t>
            </a:fld>
            <a:endParaRPr lang="en-GB" dirty="0"/>
          </a:p>
        </p:txBody>
      </p:sp>
      <p:graphicFrame>
        <p:nvGraphicFramePr>
          <p:cNvPr id="6" name="Content Placeholder 5"/>
          <p:cNvGraphicFramePr>
            <a:graphicFrameLocks noGrp="1"/>
          </p:cNvGraphicFramePr>
          <p:nvPr>
            <p:ph sz="quarter" idx="1"/>
            <p:extLst>
              <p:ext uri="{D42A27DB-BD31-4B8C-83A1-F6EECF244321}">
                <p14:modId xmlns:p14="http://schemas.microsoft.com/office/powerpoint/2010/main" val="407973031"/>
              </p:ext>
            </p:extLst>
          </p:nvPr>
        </p:nvGraphicFramePr>
        <p:xfrm>
          <a:off x="490116" y="332610"/>
          <a:ext cx="8025234" cy="5744638"/>
        </p:xfrm>
        <a:graphic>
          <a:graphicData uri="http://schemas.openxmlformats.org/drawingml/2006/table">
            <a:tbl>
              <a:tblPr firstRow="1" bandRow="1">
                <a:tableStyleId>{5C22544A-7EE6-4342-B048-85BDC9FD1C3A}</a:tableStyleId>
              </a:tblPr>
              <a:tblGrid>
                <a:gridCol w="4012617">
                  <a:extLst>
                    <a:ext uri="{9D8B030D-6E8A-4147-A177-3AD203B41FA5}">
                      <a16:colId xmlns:a16="http://schemas.microsoft.com/office/drawing/2014/main" val="20000"/>
                    </a:ext>
                  </a:extLst>
                </a:gridCol>
                <a:gridCol w="4012617">
                  <a:extLst>
                    <a:ext uri="{9D8B030D-6E8A-4147-A177-3AD203B41FA5}">
                      <a16:colId xmlns:a16="http://schemas.microsoft.com/office/drawing/2014/main" val="20001"/>
                    </a:ext>
                  </a:extLst>
                </a:gridCol>
              </a:tblGrid>
              <a:tr h="396180">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800" dirty="0">
                          <a:solidFill>
                            <a:schemeClr val="bg1"/>
                          </a:solidFill>
                          <a:latin typeface="Century Gothic" pitchFamily="34" charset="0"/>
                        </a:rPr>
                        <a:t>E-safety in Years</a:t>
                      </a:r>
                      <a:r>
                        <a:rPr lang="en-GB" sz="1800" baseline="0" dirty="0">
                          <a:solidFill>
                            <a:schemeClr val="bg1"/>
                          </a:solidFill>
                          <a:latin typeface="Century Gothic" pitchFamily="34" charset="0"/>
                        </a:rPr>
                        <a:t> 5 and 6</a:t>
                      </a:r>
                      <a:endParaRPr lang="en-GB" sz="1800" dirty="0">
                        <a:solidFill>
                          <a:schemeClr val="bg1"/>
                        </a:solidFill>
                        <a:latin typeface="Century Gothic" pitchFamily="34" charset="0"/>
                      </a:endParaRPr>
                    </a:p>
                  </a:txBody>
                  <a:tcPr marT="45701" marB="45701"/>
                </a:tc>
                <a:tc hMerge="1">
                  <a:txBody>
                    <a:bodyPr/>
                    <a:lstStyle/>
                    <a:p>
                      <a:endParaRPr lang="en-GB"/>
                    </a:p>
                  </a:txBody>
                  <a:tcPr/>
                </a:tc>
                <a:extLst>
                  <a:ext uri="{0D108BD9-81ED-4DB2-BD59-A6C34878D82A}">
                    <a16:rowId xmlns:a16="http://schemas.microsoft.com/office/drawing/2014/main" val="10000"/>
                  </a:ext>
                </a:extLst>
              </a:tr>
              <a:tr h="227856">
                <a:tc>
                  <a:txBody>
                    <a:bodyPr/>
                    <a:lstStyle/>
                    <a:p>
                      <a:pPr algn="ctr">
                        <a:spcAft>
                          <a:spcPts val="0"/>
                        </a:spcAft>
                      </a:pPr>
                      <a:r>
                        <a:rPr lang="en-GB" sz="1200" b="1" dirty="0">
                          <a:latin typeface="Century Gothic" pitchFamily="34" charset="0"/>
                          <a:ea typeface="Times New Roman"/>
                          <a:cs typeface="Times New Roman"/>
                        </a:rPr>
                        <a:t>Knowledge &amp; understanding</a:t>
                      </a:r>
                    </a:p>
                  </a:txBody>
                  <a:tcPr marL="68580" marR="68580" marT="0" marB="0"/>
                </a:tc>
                <a:tc>
                  <a:txBody>
                    <a:bodyPr/>
                    <a:lstStyle/>
                    <a:p>
                      <a:pPr algn="ctr">
                        <a:spcAft>
                          <a:spcPts val="0"/>
                        </a:spcAft>
                      </a:pPr>
                      <a:r>
                        <a:rPr lang="en-GB" sz="1200" b="1" dirty="0">
                          <a:latin typeface="Century Gothic" pitchFamily="34" charset="0"/>
                          <a:ea typeface="Times New Roman"/>
                          <a:cs typeface="Times New Roman"/>
                        </a:rPr>
                        <a:t>Skills</a:t>
                      </a:r>
                    </a:p>
                  </a:txBody>
                  <a:tcPr marL="68580" marR="68580" marT="0" marB="0"/>
                </a:tc>
                <a:extLst>
                  <a:ext uri="{0D108BD9-81ED-4DB2-BD59-A6C34878D82A}">
                    <a16:rowId xmlns:a16="http://schemas.microsoft.com/office/drawing/2014/main" val="10001"/>
                  </a:ext>
                </a:extLst>
              </a:tr>
              <a:tr h="1229464">
                <a:tc>
                  <a:txBody>
                    <a:bodyPr/>
                    <a:lstStyle/>
                    <a:p>
                      <a:pPr marL="171450" lvl="0" indent="-171450">
                        <a:buFont typeface="Arial" pitchFamily="34" charset="0"/>
                        <a:buChar char="•"/>
                      </a:pPr>
                      <a:r>
                        <a:rPr kumimoji="0" lang="en-GB" sz="1000" kern="1200" dirty="0">
                          <a:solidFill>
                            <a:schemeClr val="dk1"/>
                          </a:solidFill>
                          <a:latin typeface="Century Gothic" pitchFamily="34" charset="0"/>
                          <a:ea typeface="+mn-ea"/>
                          <a:cs typeface="+mn-cs"/>
                        </a:rPr>
                        <a:t>Discuss</a:t>
                      </a:r>
                      <a:r>
                        <a:rPr kumimoji="0" lang="en-GB" sz="1000" kern="1200" baseline="0" dirty="0">
                          <a:solidFill>
                            <a:schemeClr val="dk1"/>
                          </a:solidFill>
                          <a:latin typeface="Century Gothic" pitchFamily="34" charset="0"/>
                          <a:ea typeface="+mn-ea"/>
                          <a:cs typeface="+mn-cs"/>
                        </a:rPr>
                        <a:t> the positive and negative impacts of the use of ICT in their own lives and those of their peers and family.</a:t>
                      </a:r>
                    </a:p>
                    <a:p>
                      <a:pPr marL="171450" lvl="0" indent="-171450">
                        <a:buFont typeface="Arial" pitchFamily="34" charset="0"/>
                        <a:buChar char="•"/>
                      </a:pPr>
                      <a:r>
                        <a:rPr kumimoji="0" lang="en-GB" sz="1000" kern="1200" baseline="0" dirty="0">
                          <a:solidFill>
                            <a:schemeClr val="dk1"/>
                          </a:solidFill>
                          <a:latin typeface="Century Gothic" pitchFamily="34" charset="0"/>
                          <a:ea typeface="+mn-ea"/>
                          <a:cs typeface="+mn-cs"/>
                        </a:rPr>
                        <a:t>Understand the potential risk of providing personal information online.</a:t>
                      </a:r>
                    </a:p>
                    <a:p>
                      <a:pPr marL="171450" lvl="0" indent="-171450">
                        <a:buFont typeface="Arial" pitchFamily="34" charset="0"/>
                        <a:buChar char="•"/>
                      </a:pPr>
                      <a:r>
                        <a:rPr kumimoji="0" lang="en-GB" sz="1000" kern="1200" baseline="0" dirty="0">
                          <a:solidFill>
                            <a:schemeClr val="dk1"/>
                          </a:solidFill>
                          <a:latin typeface="Century Gothic" pitchFamily="34" charset="0"/>
                          <a:ea typeface="+mn-ea"/>
                          <a:cs typeface="+mn-cs"/>
                        </a:rPr>
                        <a:t>Recognise why people may publish content that is not accurate and understand the need to be critical evaluators of content.</a:t>
                      </a:r>
                    </a:p>
                    <a:p>
                      <a:pPr marL="171450" lvl="0" indent="-171450">
                        <a:buFont typeface="Arial" pitchFamily="34" charset="0"/>
                        <a:buChar char="•"/>
                      </a:pPr>
                      <a:r>
                        <a:rPr kumimoji="0" lang="en-GB" sz="1000" kern="1200" baseline="0" dirty="0">
                          <a:solidFill>
                            <a:schemeClr val="dk1"/>
                          </a:solidFill>
                          <a:latin typeface="Century Gothic" pitchFamily="34" charset="0"/>
                          <a:ea typeface="+mn-ea"/>
                          <a:cs typeface="+mn-cs"/>
                        </a:rPr>
                        <a:t>Understand that some websites and/or pop-ups have commercial interests that may affect the way the information is presented.</a:t>
                      </a:r>
                    </a:p>
                    <a:p>
                      <a:pPr marL="171450" lvl="0" indent="-171450">
                        <a:buFont typeface="Arial" pitchFamily="34" charset="0"/>
                        <a:buChar char="•"/>
                      </a:pPr>
                      <a:r>
                        <a:rPr kumimoji="0" lang="en-GB" sz="1000" kern="1200" baseline="0" dirty="0">
                          <a:solidFill>
                            <a:schemeClr val="dk1"/>
                          </a:solidFill>
                          <a:latin typeface="Century Gothic" pitchFamily="34" charset="0"/>
                          <a:ea typeface="+mn-ea"/>
                          <a:cs typeface="+mn-cs"/>
                        </a:rPr>
                        <a:t>Recognise the potential risks of using internet communication tools and understand how to minimise those risks (including scams and phishing).</a:t>
                      </a:r>
                    </a:p>
                    <a:p>
                      <a:pPr marL="171450" lvl="0" indent="-171450">
                        <a:buFont typeface="Arial" pitchFamily="34" charset="0"/>
                        <a:buChar char="•"/>
                      </a:pPr>
                      <a:r>
                        <a:rPr kumimoji="0" lang="en-GB" sz="1000" kern="1200" baseline="0" dirty="0">
                          <a:solidFill>
                            <a:schemeClr val="dk1"/>
                          </a:solidFill>
                          <a:latin typeface="Century Gothic" pitchFamily="34" charset="0"/>
                          <a:ea typeface="+mn-ea"/>
                          <a:cs typeface="+mn-cs"/>
                        </a:rPr>
                        <a:t>Understand that some material on the internet is copyrighted and may not be copied or downloaded. </a:t>
                      </a:r>
                    </a:p>
                    <a:p>
                      <a:pPr marL="171450" lvl="0" indent="-171450">
                        <a:buFont typeface="Arial" pitchFamily="34" charset="0"/>
                        <a:buChar char="•"/>
                      </a:pPr>
                      <a:r>
                        <a:rPr kumimoji="0" lang="en-GB" sz="1000" kern="1200" baseline="0" dirty="0">
                          <a:solidFill>
                            <a:schemeClr val="dk1"/>
                          </a:solidFill>
                          <a:latin typeface="Century Gothic" pitchFamily="34" charset="0"/>
                          <a:ea typeface="+mn-ea"/>
                          <a:cs typeface="+mn-cs"/>
                        </a:rPr>
                        <a:t>Understand that some messages may be malicious and know how to deal with this. </a:t>
                      </a:r>
                    </a:p>
                    <a:p>
                      <a:pPr marL="171450" lvl="0" indent="-171450">
                        <a:buFont typeface="Arial" pitchFamily="34" charset="0"/>
                        <a:buChar char="•"/>
                      </a:pPr>
                      <a:r>
                        <a:rPr kumimoji="0" lang="en-GB" sz="1000" kern="1200" baseline="0" dirty="0">
                          <a:solidFill>
                            <a:schemeClr val="dk1"/>
                          </a:solidFill>
                          <a:latin typeface="Century Gothic" pitchFamily="34" charset="0"/>
                          <a:ea typeface="+mn-ea"/>
                          <a:cs typeface="+mn-cs"/>
                        </a:rPr>
                        <a:t>Understand that online environments have security settings, which can be altered, to protect the user.</a:t>
                      </a:r>
                    </a:p>
                    <a:p>
                      <a:pPr marL="171450" lvl="0" indent="-171450">
                        <a:buFont typeface="Arial" pitchFamily="34" charset="0"/>
                        <a:buChar char="•"/>
                      </a:pPr>
                      <a:r>
                        <a:rPr kumimoji="0" lang="en-GB" sz="1000" kern="1200" baseline="0" dirty="0">
                          <a:solidFill>
                            <a:schemeClr val="dk1"/>
                          </a:solidFill>
                          <a:latin typeface="Century Gothic" pitchFamily="34" charset="0"/>
                          <a:ea typeface="+mn-ea"/>
                          <a:cs typeface="+mn-cs"/>
                        </a:rPr>
                        <a:t>Understand the benefits of developing a ‘nickname’ for online use. </a:t>
                      </a:r>
                    </a:p>
                    <a:p>
                      <a:pPr marL="171450" lvl="0" indent="-171450">
                        <a:buFont typeface="Arial" pitchFamily="34" charset="0"/>
                        <a:buChar char="•"/>
                      </a:pPr>
                      <a:r>
                        <a:rPr kumimoji="0" lang="en-GB" sz="1000" kern="1200" baseline="0" dirty="0">
                          <a:solidFill>
                            <a:schemeClr val="dk1"/>
                          </a:solidFill>
                          <a:latin typeface="Century Gothic" pitchFamily="34" charset="0"/>
                          <a:ea typeface="+mn-ea"/>
                          <a:cs typeface="+mn-cs"/>
                        </a:rPr>
                        <a:t>Understand that some malicious adults may use various techniques to make contact and elicit personal information. </a:t>
                      </a:r>
                    </a:p>
                    <a:p>
                      <a:pPr marL="171450" lvl="0" indent="-171450">
                        <a:buFont typeface="Arial" pitchFamily="34" charset="0"/>
                        <a:buChar char="•"/>
                      </a:pPr>
                      <a:r>
                        <a:rPr kumimoji="0" lang="en-GB" sz="1000" kern="1200" baseline="0" dirty="0">
                          <a:solidFill>
                            <a:schemeClr val="dk1"/>
                          </a:solidFill>
                          <a:latin typeface="Century Gothic" pitchFamily="34" charset="0"/>
                          <a:ea typeface="+mn-ea"/>
                          <a:cs typeface="+mn-cs"/>
                        </a:rPr>
                        <a:t>Know that it is unsafe to arrange to meet unknown people online. </a:t>
                      </a:r>
                    </a:p>
                    <a:p>
                      <a:pPr marL="171450" lvl="0" indent="-171450">
                        <a:buFont typeface="Arial" pitchFamily="34" charset="0"/>
                        <a:buChar char="•"/>
                      </a:pPr>
                      <a:r>
                        <a:rPr kumimoji="0" lang="en-GB" sz="1000" kern="1200" baseline="0" dirty="0">
                          <a:solidFill>
                            <a:schemeClr val="dk1"/>
                          </a:solidFill>
                          <a:latin typeface="Century Gothic" pitchFamily="34" charset="0"/>
                          <a:ea typeface="+mn-ea"/>
                          <a:cs typeface="+mn-cs"/>
                        </a:rPr>
                        <a:t>Know how to report any suspicions.</a:t>
                      </a:r>
                    </a:p>
                    <a:p>
                      <a:pPr marL="171450" lvl="0" indent="-171450">
                        <a:buFont typeface="Arial" pitchFamily="34" charset="0"/>
                        <a:buChar char="•"/>
                      </a:pPr>
                      <a:r>
                        <a:rPr kumimoji="0" lang="en-GB" sz="1000" kern="1200" baseline="0" dirty="0">
                          <a:solidFill>
                            <a:schemeClr val="dk1"/>
                          </a:solidFill>
                          <a:latin typeface="Century Gothic" pitchFamily="34" charset="0"/>
                          <a:ea typeface="+mn-ea"/>
                          <a:cs typeface="+mn-cs"/>
                        </a:rPr>
                        <a:t>Understand they should not publish other people’s pictures or tag them on the internet without permission. </a:t>
                      </a:r>
                    </a:p>
                    <a:p>
                      <a:pPr marL="171450" lvl="0" indent="-171450">
                        <a:buFont typeface="Arial" pitchFamily="34" charset="0"/>
                        <a:buChar char="•"/>
                      </a:pPr>
                      <a:r>
                        <a:rPr kumimoji="0" lang="en-GB" sz="1000" kern="1200" baseline="0" dirty="0">
                          <a:solidFill>
                            <a:schemeClr val="dk1"/>
                          </a:solidFill>
                          <a:latin typeface="Century Gothic" pitchFamily="34" charset="0"/>
                          <a:ea typeface="+mn-ea"/>
                          <a:cs typeface="+mn-cs"/>
                        </a:rPr>
                        <a:t>Know that content put online is extremely difficult to remove.</a:t>
                      </a:r>
                    </a:p>
                    <a:p>
                      <a:pPr marL="171450" lvl="0" indent="-171450">
                        <a:buFont typeface="Arial" pitchFamily="34" charset="0"/>
                        <a:buChar char="•"/>
                      </a:pPr>
                      <a:r>
                        <a:rPr kumimoji="0" lang="en-GB" sz="1000" kern="1200" baseline="0" dirty="0">
                          <a:solidFill>
                            <a:schemeClr val="dk1"/>
                          </a:solidFill>
                          <a:latin typeface="Century Gothic" pitchFamily="34" charset="0"/>
                          <a:ea typeface="+mn-ea"/>
                          <a:cs typeface="+mn-cs"/>
                        </a:rPr>
                        <a:t>Know what to do if they discover something malicious or inappropriate. </a:t>
                      </a:r>
                      <a:endParaRPr kumimoji="0" lang="en-GB" sz="1000" kern="1200" dirty="0">
                        <a:solidFill>
                          <a:schemeClr val="dk1"/>
                        </a:solidFill>
                        <a:latin typeface="Century Gothic" pitchFamily="34" charset="0"/>
                        <a:ea typeface="+mn-ea"/>
                        <a:cs typeface="+mn-cs"/>
                      </a:endParaRPr>
                    </a:p>
                  </a:txBody>
                  <a:tcPr marT="45701" marB="45701"/>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100" kern="1200" dirty="0">
                          <a:solidFill>
                            <a:schemeClr val="dk1"/>
                          </a:solidFill>
                          <a:latin typeface="Century Gothic" pitchFamily="34" charset="0"/>
                          <a:ea typeface="+mn-ea"/>
                          <a:cs typeface="+mn-cs"/>
                        </a:rPr>
                        <a:t>Follow the school’s safer internet rules.</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100" kern="1200" dirty="0">
                          <a:solidFill>
                            <a:schemeClr val="dk1"/>
                          </a:solidFill>
                          <a:latin typeface="Century Gothic" pitchFamily="34" charset="0"/>
                          <a:ea typeface="+mn-ea"/>
                          <a:cs typeface="+mn-cs"/>
                        </a:rPr>
                        <a:t>Make</a:t>
                      </a:r>
                      <a:r>
                        <a:rPr kumimoji="0" lang="en-GB" sz="1100" kern="1200" baseline="0" dirty="0">
                          <a:solidFill>
                            <a:schemeClr val="dk1"/>
                          </a:solidFill>
                          <a:latin typeface="Century Gothic" pitchFamily="34" charset="0"/>
                          <a:ea typeface="+mn-ea"/>
                          <a:cs typeface="+mn-cs"/>
                        </a:rPr>
                        <a:t> safe choices about use of technology.</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100" kern="1200" baseline="0" dirty="0">
                          <a:solidFill>
                            <a:schemeClr val="dk1"/>
                          </a:solidFill>
                          <a:latin typeface="Century Gothic" pitchFamily="34" charset="0"/>
                          <a:ea typeface="+mn-ea"/>
                          <a:cs typeface="+mn-cs"/>
                        </a:rPr>
                        <a:t>Use technology in ways which minimises risk, e.g. responsible use of online discussions etc.</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100" kern="1200" baseline="0" dirty="0">
                          <a:solidFill>
                            <a:schemeClr val="dk1"/>
                          </a:solidFill>
                          <a:latin typeface="Century Gothic" pitchFamily="34" charset="0"/>
                          <a:ea typeface="+mn-ea"/>
                          <a:cs typeface="+mn-cs"/>
                        </a:rPr>
                        <a:t>Create strong passwords and manage them so that they remain strong. </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100" kern="1200" baseline="0" dirty="0">
                          <a:solidFill>
                            <a:schemeClr val="dk1"/>
                          </a:solidFill>
                          <a:latin typeface="Century Gothic" pitchFamily="34" charset="0"/>
                          <a:ea typeface="+mn-ea"/>
                          <a:cs typeface="+mn-cs"/>
                        </a:rPr>
                        <a:t>Independently, and with regard for e-safety, select and use appropriate communication tools to solve problems by collaborating and communicating with others within and beyond school. </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100" kern="1200" baseline="0" dirty="0">
                          <a:solidFill>
                            <a:schemeClr val="dk1"/>
                          </a:solidFill>
                          <a:latin typeface="Century Gothic" pitchFamily="34" charset="0"/>
                          <a:ea typeface="+mn-ea"/>
                          <a:cs typeface="+mn-cs"/>
                        </a:rPr>
                        <a:t>Competently use the internet as a search tool.</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100" kern="1200" baseline="0" dirty="0">
                          <a:solidFill>
                            <a:schemeClr val="dk1"/>
                          </a:solidFill>
                          <a:latin typeface="Century Gothic" pitchFamily="34" charset="0"/>
                          <a:ea typeface="+mn-ea"/>
                          <a:cs typeface="+mn-cs"/>
                        </a:rPr>
                        <a:t>Reference information sources. </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100" kern="1200" baseline="0" dirty="0">
                          <a:solidFill>
                            <a:schemeClr val="dk1"/>
                          </a:solidFill>
                          <a:latin typeface="Century Gothic" pitchFamily="34" charset="0"/>
                          <a:ea typeface="+mn-ea"/>
                          <a:cs typeface="+mn-cs"/>
                        </a:rPr>
                        <a:t>Use appropriate strategies for finding, critically evaluating, validating and verifying information, e.g. using different keywords, skim reading to check relevance of information, cross checking with different websites or other not ICT resources. </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100" kern="1200" baseline="0" dirty="0">
                          <a:solidFill>
                            <a:schemeClr val="dk1"/>
                          </a:solidFill>
                          <a:latin typeface="Century Gothic" pitchFamily="34" charset="0"/>
                          <a:ea typeface="+mn-ea"/>
                          <a:cs typeface="+mn-cs"/>
                        </a:rPr>
                        <a:t>Use knowledge of the meaning of different domain names and common website extensions (e.g. .co.uk; .com; .ac; .sch; .org; .gov; .net) to support validation of information.</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en-GB" sz="1100" kern="1200" dirty="0">
                        <a:solidFill>
                          <a:schemeClr val="dk1"/>
                        </a:solidFill>
                        <a:latin typeface="Century Gothic"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en-GB" sz="1100" kern="1200" dirty="0">
                        <a:solidFill>
                          <a:schemeClr val="dk1"/>
                        </a:solidFill>
                        <a:latin typeface="Century Gothic"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GB" sz="1100" b="0" dirty="0">
                        <a:latin typeface="Century Gothic" pitchFamily="34" charset="0"/>
                        <a:ea typeface="Times New Roman"/>
                        <a:cs typeface="Lucida Sans Unicode"/>
                      </a:endParaRPr>
                    </a:p>
                  </a:txBody>
                  <a:tcPr marT="45701" marB="45701"/>
                </a:tc>
                <a:extLst>
                  <a:ext uri="{0D108BD9-81ED-4DB2-BD59-A6C34878D82A}">
                    <a16:rowId xmlns:a16="http://schemas.microsoft.com/office/drawing/2014/main" val="10002"/>
                  </a:ext>
                </a:extLst>
              </a:tr>
            </a:tbl>
          </a:graphicData>
        </a:graphic>
      </p:graphicFrame>
      <p:sp>
        <p:nvSpPr>
          <p:cNvPr id="3" name="TextBox 2"/>
          <p:cNvSpPr txBox="1"/>
          <p:nvPr/>
        </p:nvSpPr>
        <p:spPr>
          <a:xfrm>
            <a:off x="462372" y="6077248"/>
            <a:ext cx="8219256" cy="461665"/>
          </a:xfrm>
          <a:prstGeom prst="rect">
            <a:avLst/>
          </a:prstGeom>
          <a:noFill/>
        </p:spPr>
        <p:txBody>
          <a:bodyPr wrap="square" rtlCol="0">
            <a:spAutoFit/>
          </a:bodyPr>
          <a:lstStyle/>
          <a:p>
            <a:pPr algn="ctr"/>
            <a:r>
              <a:rPr lang="en-GB" sz="1200" dirty="0">
                <a:latin typeface="Century Gothic" panose="020B0502020202020204" pitchFamily="34" charset="0"/>
              </a:rPr>
              <a:t>Schools will need to review and amend their approaches to e-safety in order to take on board </a:t>
            </a:r>
          </a:p>
          <a:p>
            <a:pPr algn="ctr"/>
            <a:r>
              <a:rPr lang="en-GB" sz="1200" dirty="0">
                <a:latin typeface="Century Gothic" panose="020B0502020202020204" pitchFamily="34" charset="0"/>
              </a:rPr>
              <a:t>and address changes to technology. </a:t>
            </a:r>
          </a:p>
        </p:txBody>
      </p:sp>
      <p:sp>
        <p:nvSpPr>
          <p:cNvPr id="2" name="Footer Placeholder 1">
            <a:extLst>
              <a:ext uri="{FF2B5EF4-FFF2-40B4-BE49-F238E27FC236}">
                <a16:creationId xmlns:a16="http://schemas.microsoft.com/office/drawing/2014/main" id="{25EA3FEB-3CFA-4FC2-9528-B28D74F6421D}"/>
              </a:ext>
            </a:extLst>
          </p:cNvPr>
          <p:cNvSpPr>
            <a:spLocks noGrp="1"/>
          </p:cNvSpPr>
          <p:nvPr>
            <p:ph type="ftr" sz="quarter" idx="11"/>
          </p:nvPr>
        </p:nvSpPr>
        <p:spPr/>
        <p:txBody>
          <a:bodyPr/>
          <a:lstStyle/>
          <a:p>
            <a:r>
              <a:rPr lang="en-GB" smtClean="0"/>
              <a:t>© Focus Education (UK) Ltd</a:t>
            </a:r>
            <a:endParaRPr lang="en-GB" dirty="0"/>
          </a:p>
        </p:txBody>
      </p:sp>
    </p:spTree>
    <p:extLst>
      <p:ext uri="{BB962C8B-B14F-4D97-AF65-F5344CB8AC3E}">
        <p14:creationId xmlns:p14="http://schemas.microsoft.com/office/powerpoint/2010/main" val="3083446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GB" smtClean="0"/>
              <a:t>© Focus Education (UK) Ltd</a:t>
            </a:r>
            <a:endParaRPr lang="en-GB" dirty="0"/>
          </a:p>
        </p:txBody>
      </p:sp>
      <p:sp>
        <p:nvSpPr>
          <p:cNvPr id="3" name="Slide Number Placeholder 2"/>
          <p:cNvSpPr>
            <a:spLocks noGrp="1"/>
          </p:cNvSpPr>
          <p:nvPr>
            <p:ph type="sldNum" sz="quarter" idx="12"/>
          </p:nvPr>
        </p:nvSpPr>
        <p:spPr/>
        <p:txBody>
          <a:bodyPr/>
          <a:lstStyle/>
          <a:p>
            <a:fld id="{63AE8FA3-EEAC-4A69-A937-97D55627DA92}" type="slidenum">
              <a:rPr lang="en-GB" smtClean="0"/>
              <a:t>2</a:t>
            </a:fld>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644547421"/>
              </p:ext>
            </p:extLst>
          </p:nvPr>
        </p:nvGraphicFramePr>
        <p:xfrm>
          <a:off x="874971" y="1227268"/>
          <a:ext cx="7022119" cy="3070412"/>
        </p:xfrm>
        <a:graphic>
          <a:graphicData uri="http://schemas.openxmlformats.org/drawingml/2006/table">
            <a:tbl>
              <a:tblPr firstRow="1" firstCol="1" lastRow="1" lastCol="1" bandRow="1" bandCol="1">
                <a:tableStyleId>{5C22544A-7EE6-4342-B048-85BDC9FD1C3A}</a:tableStyleId>
              </a:tblPr>
              <a:tblGrid>
                <a:gridCol w="969018">
                  <a:extLst>
                    <a:ext uri="{9D8B030D-6E8A-4147-A177-3AD203B41FA5}">
                      <a16:colId xmlns:a16="http://schemas.microsoft.com/office/drawing/2014/main" val="1423973564"/>
                    </a:ext>
                  </a:extLst>
                </a:gridCol>
                <a:gridCol w="1098308">
                  <a:extLst>
                    <a:ext uri="{9D8B030D-6E8A-4147-A177-3AD203B41FA5}">
                      <a16:colId xmlns:a16="http://schemas.microsoft.com/office/drawing/2014/main" val="4010295602"/>
                    </a:ext>
                  </a:extLst>
                </a:gridCol>
                <a:gridCol w="1098308">
                  <a:extLst>
                    <a:ext uri="{9D8B030D-6E8A-4147-A177-3AD203B41FA5}">
                      <a16:colId xmlns:a16="http://schemas.microsoft.com/office/drawing/2014/main" val="3651380877"/>
                    </a:ext>
                  </a:extLst>
                </a:gridCol>
                <a:gridCol w="3856485">
                  <a:extLst>
                    <a:ext uri="{9D8B030D-6E8A-4147-A177-3AD203B41FA5}">
                      <a16:colId xmlns:a16="http://schemas.microsoft.com/office/drawing/2014/main" val="3431795122"/>
                    </a:ext>
                  </a:extLst>
                </a:gridCol>
              </a:tblGrid>
              <a:tr h="370444">
                <a:tc gridSpan="4">
                  <a:txBody>
                    <a:bodyPr/>
                    <a:lstStyle/>
                    <a:p>
                      <a:pPr marL="114300">
                        <a:spcBef>
                          <a:spcPts val="670"/>
                        </a:spcBef>
                        <a:spcAft>
                          <a:spcPts val="0"/>
                        </a:spcAft>
                      </a:pPr>
                      <a:r>
                        <a:rPr lang="en-GB" sz="1100">
                          <a:effectLst/>
                        </a:rPr>
                        <a:t>Computing</a:t>
                      </a:r>
                      <a:endParaRPr lang="en-GB" sz="1100">
                        <a:effectLst/>
                        <a:latin typeface="Roboto"/>
                        <a:ea typeface="Roboto"/>
                        <a:cs typeface="Roboto"/>
                      </a:endParaRPr>
                    </a:p>
                  </a:txBody>
                  <a:tcPr marL="0" marR="0" marT="0" marB="0"/>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977769773"/>
                  </a:ext>
                </a:extLst>
              </a:tr>
              <a:tr h="1571538">
                <a:tc>
                  <a:txBody>
                    <a:bodyPr/>
                    <a:lstStyle/>
                    <a:p>
                      <a:pPr marL="72390">
                        <a:spcBef>
                          <a:spcPts val="315"/>
                        </a:spcBef>
                        <a:spcAft>
                          <a:spcPts val="0"/>
                        </a:spcAft>
                      </a:pPr>
                      <a:r>
                        <a:rPr lang="en-GB" sz="1000">
                          <a:effectLst/>
                        </a:rPr>
                        <a:t>30-50 Months</a:t>
                      </a:r>
                      <a:endParaRPr lang="en-GB" sz="1100">
                        <a:effectLst/>
                        <a:latin typeface="Roboto"/>
                        <a:ea typeface="Roboto"/>
                        <a:cs typeface="Roboto"/>
                      </a:endParaRPr>
                    </a:p>
                  </a:txBody>
                  <a:tcPr marL="0" marR="0" marT="0" marB="0"/>
                </a:tc>
                <a:tc>
                  <a:txBody>
                    <a:bodyPr/>
                    <a:lstStyle/>
                    <a:p>
                      <a:pPr marL="71755" marR="146685">
                        <a:spcBef>
                          <a:spcPts val="315"/>
                        </a:spcBef>
                        <a:spcAft>
                          <a:spcPts val="0"/>
                        </a:spcAft>
                      </a:pPr>
                      <a:r>
                        <a:rPr lang="en-GB" sz="1000" dirty="0">
                          <a:effectLst/>
                        </a:rPr>
                        <a:t>Understanding the World</a:t>
                      </a:r>
                      <a:endParaRPr lang="en-GB" sz="1100" dirty="0">
                        <a:effectLst/>
                        <a:latin typeface="Roboto"/>
                        <a:ea typeface="Roboto"/>
                        <a:cs typeface="Roboto"/>
                      </a:endParaRPr>
                    </a:p>
                  </a:txBody>
                  <a:tcPr marL="0" marR="0" marT="0" marB="0"/>
                </a:tc>
                <a:tc>
                  <a:txBody>
                    <a:bodyPr/>
                    <a:lstStyle/>
                    <a:p>
                      <a:pPr marL="71755">
                        <a:spcBef>
                          <a:spcPts val="315"/>
                        </a:spcBef>
                        <a:spcAft>
                          <a:spcPts val="0"/>
                        </a:spcAft>
                      </a:pPr>
                      <a:r>
                        <a:rPr lang="en-GB" sz="1000">
                          <a:effectLst/>
                        </a:rPr>
                        <a:t>Technology</a:t>
                      </a:r>
                      <a:endParaRPr lang="en-GB" sz="1100">
                        <a:effectLst/>
                        <a:latin typeface="Roboto"/>
                        <a:ea typeface="Roboto"/>
                        <a:cs typeface="Roboto"/>
                      </a:endParaRPr>
                    </a:p>
                  </a:txBody>
                  <a:tcPr marL="0" marR="0" marT="0" marB="0"/>
                </a:tc>
                <a:tc>
                  <a:txBody>
                    <a:bodyPr/>
                    <a:lstStyle/>
                    <a:p>
                      <a:pPr marL="342900" lvl="0" indent="-342900">
                        <a:spcBef>
                          <a:spcPts val="315"/>
                        </a:spcBef>
                        <a:spcAft>
                          <a:spcPts val="0"/>
                        </a:spcAft>
                        <a:buClr>
                          <a:srgbClr val="231F20"/>
                        </a:buClr>
                        <a:buSzPts val="1000"/>
                        <a:buFont typeface="Roboto"/>
                        <a:buChar char="•"/>
                        <a:tabLst>
                          <a:tab pos="180340" algn="l"/>
                        </a:tabLst>
                      </a:pPr>
                      <a:r>
                        <a:rPr lang="en-GB" sz="1100" b="0" spc="-25" dirty="0">
                          <a:solidFill>
                            <a:schemeClr val="tx1"/>
                          </a:solidFill>
                          <a:effectLst/>
                        </a:rPr>
                        <a:t>To</a:t>
                      </a:r>
                      <a:r>
                        <a:rPr lang="en-GB" sz="1100" b="0" spc="-55" dirty="0">
                          <a:solidFill>
                            <a:schemeClr val="tx1"/>
                          </a:solidFill>
                          <a:effectLst/>
                        </a:rPr>
                        <a:t> </a:t>
                      </a:r>
                      <a:r>
                        <a:rPr lang="en-GB" sz="1100" b="0" spc="-50" dirty="0">
                          <a:solidFill>
                            <a:schemeClr val="tx1"/>
                          </a:solidFill>
                          <a:effectLst/>
                        </a:rPr>
                        <a:t>know how to operate simple</a:t>
                      </a:r>
                      <a:r>
                        <a:rPr lang="en-GB" sz="1100" b="0" spc="-55" dirty="0">
                          <a:solidFill>
                            <a:schemeClr val="tx1"/>
                          </a:solidFill>
                          <a:effectLst/>
                        </a:rPr>
                        <a:t> </a:t>
                      </a:r>
                      <a:r>
                        <a:rPr lang="en-GB" sz="1100" b="0" spc="-50" dirty="0">
                          <a:solidFill>
                            <a:schemeClr val="tx1"/>
                          </a:solidFill>
                          <a:effectLst/>
                        </a:rPr>
                        <a:t>equipment.</a:t>
                      </a:r>
                    </a:p>
                    <a:p>
                      <a:pPr marL="342900" marR="79375" lvl="0" indent="-342900">
                        <a:lnSpc>
                          <a:spcPct val="111000"/>
                        </a:lnSpc>
                        <a:spcBef>
                          <a:spcPts val="435"/>
                        </a:spcBef>
                        <a:spcAft>
                          <a:spcPts val="0"/>
                        </a:spcAft>
                        <a:buClr>
                          <a:srgbClr val="231F20"/>
                        </a:buClr>
                        <a:buSzPts val="1000"/>
                        <a:buFont typeface="Roboto"/>
                        <a:buChar char="•"/>
                        <a:tabLst>
                          <a:tab pos="180340" algn="l"/>
                        </a:tabLst>
                      </a:pPr>
                      <a:r>
                        <a:rPr lang="en-GB" sz="1100" b="0" spc="-25" dirty="0">
                          <a:solidFill>
                            <a:schemeClr val="tx1"/>
                          </a:solidFill>
                          <a:effectLst/>
                        </a:rPr>
                        <a:t>To</a:t>
                      </a:r>
                      <a:r>
                        <a:rPr lang="en-GB" sz="1100" b="0" spc="-60" dirty="0">
                          <a:solidFill>
                            <a:schemeClr val="tx1"/>
                          </a:solidFill>
                          <a:effectLst/>
                        </a:rPr>
                        <a:t> </a:t>
                      </a:r>
                      <a:r>
                        <a:rPr lang="en-GB" sz="1100" b="0" spc="-50" dirty="0">
                          <a:solidFill>
                            <a:schemeClr val="tx1"/>
                          </a:solidFill>
                          <a:effectLst/>
                        </a:rPr>
                        <a:t>show</a:t>
                      </a:r>
                      <a:r>
                        <a:rPr lang="en-GB" sz="1100" b="0" spc="-60" dirty="0">
                          <a:solidFill>
                            <a:schemeClr val="tx1"/>
                          </a:solidFill>
                          <a:effectLst/>
                        </a:rPr>
                        <a:t> </a:t>
                      </a:r>
                      <a:r>
                        <a:rPr lang="en-GB" sz="1100" b="0" spc="-50" dirty="0">
                          <a:solidFill>
                            <a:schemeClr val="tx1"/>
                          </a:solidFill>
                          <a:effectLst/>
                        </a:rPr>
                        <a:t>an</a:t>
                      </a:r>
                      <a:r>
                        <a:rPr lang="en-GB" sz="1100" b="0" spc="-55" dirty="0">
                          <a:solidFill>
                            <a:schemeClr val="tx1"/>
                          </a:solidFill>
                          <a:effectLst/>
                        </a:rPr>
                        <a:t> </a:t>
                      </a:r>
                      <a:r>
                        <a:rPr lang="en-GB" sz="1100" b="0" spc="-50" dirty="0">
                          <a:solidFill>
                            <a:schemeClr val="tx1"/>
                          </a:solidFill>
                          <a:effectLst/>
                        </a:rPr>
                        <a:t>interest</a:t>
                      </a:r>
                      <a:r>
                        <a:rPr lang="en-GB" sz="1100" b="0" spc="-60" dirty="0">
                          <a:solidFill>
                            <a:schemeClr val="tx1"/>
                          </a:solidFill>
                          <a:effectLst/>
                        </a:rPr>
                        <a:t> </a:t>
                      </a:r>
                      <a:r>
                        <a:rPr lang="en-GB" sz="1100" b="0" spc="-50" dirty="0">
                          <a:solidFill>
                            <a:schemeClr val="tx1"/>
                          </a:solidFill>
                          <a:effectLst/>
                        </a:rPr>
                        <a:t>in</a:t>
                      </a:r>
                      <a:r>
                        <a:rPr lang="en-GB" sz="1100" b="0" spc="-55" dirty="0">
                          <a:solidFill>
                            <a:schemeClr val="tx1"/>
                          </a:solidFill>
                          <a:effectLst/>
                        </a:rPr>
                        <a:t> </a:t>
                      </a:r>
                      <a:r>
                        <a:rPr lang="en-GB" sz="1100" b="0" spc="-50" dirty="0">
                          <a:solidFill>
                            <a:schemeClr val="tx1"/>
                          </a:solidFill>
                          <a:effectLst/>
                        </a:rPr>
                        <a:t>technological</a:t>
                      </a:r>
                      <a:r>
                        <a:rPr lang="en-GB" sz="1100" b="0" spc="-60" dirty="0">
                          <a:solidFill>
                            <a:schemeClr val="tx1"/>
                          </a:solidFill>
                          <a:effectLst/>
                        </a:rPr>
                        <a:t> </a:t>
                      </a:r>
                      <a:r>
                        <a:rPr lang="en-GB" sz="1100" b="0" spc="-50" dirty="0">
                          <a:solidFill>
                            <a:schemeClr val="tx1"/>
                          </a:solidFill>
                          <a:effectLst/>
                        </a:rPr>
                        <a:t>toys</a:t>
                      </a:r>
                      <a:r>
                        <a:rPr lang="en-GB" sz="1100" b="0" spc="-55" dirty="0">
                          <a:solidFill>
                            <a:schemeClr val="tx1"/>
                          </a:solidFill>
                          <a:effectLst/>
                        </a:rPr>
                        <a:t> </a:t>
                      </a:r>
                      <a:r>
                        <a:rPr lang="en-GB" sz="1100" b="0" spc="-50" dirty="0">
                          <a:solidFill>
                            <a:schemeClr val="tx1"/>
                          </a:solidFill>
                          <a:effectLst/>
                        </a:rPr>
                        <a:t>with</a:t>
                      </a:r>
                      <a:r>
                        <a:rPr lang="en-GB" sz="1100" b="0" spc="-65" dirty="0">
                          <a:solidFill>
                            <a:schemeClr val="tx1"/>
                          </a:solidFill>
                          <a:effectLst/>
                        </a:rPr>
                        <a:t> </a:t>
                      </a:r>
                      <a:r>
                        <a:rPr lang="en-GB" sz="1100" b="0" spc="-50" dirty="0">
                          <a:solidFill>
                            <a:schemeClr val="tx1"/>
                          </a:solidFill>
                          <a:effectLst/>
                        </a:rPr>
                        <a:t>knobs</a:t>
                      </a:r>
                      <a:r>
                        <a:rPr lang="en-GB" sz="1100" b="0" spc="-55" dirty="0">
                          <a:solidFill>
                            <a:schemeClr val="tx1"/>
                          </a:solidFill>
                          <a:effectLst/>
                        </a:rPr>
                        <a:t> </a:t>
                      </a:r>
                      <a:r>
                        <a:rPr lang="en-GB" sz="1100" b="0" spc="-50" dirty="0">
                          <a:solidFill>
                            <a:schemeClr val="tx1"/>
                          </a:solidFill>
                          <a:effectLst/>
                        </a:rPr>
                        <a:t>or</a:t>
                      </a:r>
                      <a:r>
                        <a:rPr lang="en-GB" sz="1100" b="0" spc="-60" dirty="0">
                          <a:solidFill>
                            <a:schemeClr val="tx1"/>
                          </a:solidFill>
                          <a:effectLst/>
                        </a:rPr>
                        <a:t> </a:t>
                      </a:r>
                      <a:r>
                        <a:rPr lang="en-GB" sz="1100" b="0" spc="-50" dirty="0">
                          <a:solidFill>
                            <a:schemeClr val="tx1"/>
                          </a:solidFill>
                          <a:effectLst/>
                        </a:rPr>
                        <a:t>pulleys, or real</a:t>
                      </a:r>
                      <a:r>
                        <a:rPr lang="en-GB" sz="1100" b="0" spc="-105" dirty="0">
                          <a:solidFill>
                            <a:schemeClr val="tx1"/>
                          </a:solidFill>
                          <a:effectLst/>
                        </a:rPr>
                        <a:t> </a:t>
                      </a:r>
                      <a:r>
                        <a:rPr lang="en-GB" sz="1100" b="0" spc="-50" dirty="0">
                          <a:solidFill>
                            <a:schemeClr val="tx1"/>
                          </a:solidFill>
                          <a:effectLst/>
                        </a:rPr>
                        <a:t>objects.</a:t>
                      </a:r>
                    </a:p>
                    <a:p>
                      <a:pPr marL="342900" lvl="0" indent="-342900">
                        <a:spcBef>
                          <a:spcPts val="295"/>
                        </a:spcBef>
                        <a:spcAft>
                          <a:spcPts val="0"/>
                        </a:spcAft>
                        <a:buClr>
                          <a:srgbClr val="231F20"/>
                        </a:buClr>
                        <a:buSzPts val="1000"/>
                        <a:buFont typeface="Roboto"/>
                        <a:buChar char="•"/>
                        <a:tabLst>
                          <a:tab pos="180340" algn="l"/>
                        </a:tabLst>
                      </a:pPr>
                      <a:r>
                        <a:rPr lang="en-GB" sz="1100" b="0" spc="-25" dirty="0">
                          <a:solidFill>
                            <a:schemeClr val="tx1"/>
                          </a:solidFill>
                          <a:effectLst/>
                        </a:rPr>
                        <a:t>To</a:t>
                      </a:r>
                      <a:r>
                        <a:rPr lang="en-GB" sz="1100" b="0" spc="-55" dirty="0">
                          <a:solidFill>
                            <a:schemeClr val="tx1"/>
                          </a:solidFill>
                          <a:effectLst/>
                        </a:rPr>
                        <a:t> </a:t>
                      </a:r>
                      <a:r>
                        <a:rPr lang="en-GB" sz="1100" b="0" spc="-50" dirty="0">
                          <a:solidFill>
                            <a:schemeClr val="tx1"/>
                          </a:solidFill>
                          <a:effectLst/>
                        </a:rPr>
                        <a:t>show</a:t>
                      </a:r>
                      <a:r>
                        <a:rPr lang="en-GB" sz="1100" b="0" spc="-55" dirty="0">
                          <a:solidFill>
                            <a:schemeClr val="tx1"/>
                          </a:solidFill>
                          <a:effectLst/>
                        </a:rPr>
                        <a:t> </a:t>
                      </a:r>
                      <a:r>
                        <a:rPr lang="en-GB" sz="1100" b="0" spc="-50" dirty="0">
                          <a:solidFill>
                            <a:schemeClr val="tx1"/>
                          </a:solidFill>
                          <a:effectLst/>
                        </a:rPr>
                        <a:t>skill</a:t>
                      </a:r>
                      <a:r>
                        <a:rPr lang="en-GB" sz="1100" b="0" spc="-55" dirty="0">
                          <a:solidFill>
                            <a:schemeClr val="tx1"/>
                          </a:solidFill>
                          <a:effectLst/>
                        </a:rPr>
                        <a:t> </a:t>
                      </a:r>
                      <a:r>
                        <a:rPr lang="en-GB" sz="1100" b="0" spc="-50" dirty="0">
                          <a:solidFill>
                            <a:schemeClr val="tx1"/>
                          </a:solidFill>
                          <a:effectLst/>
                        </a:rPr>
                        <a:t>in</a:t>
                      </a:r>
                      <a:r>
                        <a:rPr lang="en-GB" sz="1100" b="0" spc="-55" dirty="0">
                          <a:solidFill>
                            <a:schemeClr val="tx1"/>
                          </a:solidFill>
                          <a:effectLst/>
                        </a:rPr>
                        <a:t> </a:t>
                      </a:r>
                      <a:r>
                        <a:rPr lang="en-GB" sz="1100" b="0" spc="-50" dirty="0">
                          <a:solidFill>
                            <a:schemeClr val="tx1"/>
                          </a:solidFill>
                          <a:effectLst/>
                        </a:rPr>
                        <a:t>making</a:t>
                      </a:r>
                      <a:r>
                        <a:rPr lang="en-GB" sz="1100" b="0" spc="-60" dirty="0">
                          <a:solidFill>
                            <a:schemeClr val="tx1"/>
                          </a:solidFill>
                          <a:effectLst/>
                        </a:rPr>
                        <a:t> </a:t>
                      </a:r>
                      <a:r>
                        <a:rPr lang="en-GB" sz="1100" b="0" spc="-50" dirty="0">
                          <a:solidFill>
                            <a:schemeClr val="tx1"/>
                          </a:solidFill>
                          <a:effectLst/>
                        </a:rPr>
                        <a:t>toys work</a:t>
                      </a:r>
                      <a:r>
                        <a:rPr lang="en-GB" sz="1100" b="0" spc="-55" dirty="0">
                          <a:solidFill>
                            <a:schemeClr val="tx1"/>
                          </a:solidFill>
                          <a:effectLst/>
                        </a:rPr>
                        <a:t> </a:t>
                      </a:r>
                      <a:r>
                        <a:rPr lang="en-GB" sz="1100" b="0" spc="-50" dirty="0">
                          <a:solidFill>
                            <a:schemeClr val="tx1"/>
                          </a:solidFill>
                          <a:effectLst/>
                        </a:rPr>
                        <a:t>by</a:t>
                      </a:r>
                      <a:r>
                        <a:rPr lang="en-GB" sz="1100" b="0" spc="-55" dirty="0">
                          <a:solidFill>
                            <a:schemeClr val="tx1"/>
                          </a:solidFill>
                          <a:effectLst/>
                        </a:rPr>
                        <a:t> </a:t>
                      </a:r>
                      <a:r>
                        <a:rPr lang="en-GB" sz="1100" b="0" spc="-50" dirty="0">
                          <a:solidFill>
                            <a:schemeClr val="tx1"/>
                          </a:solidFill>
                          <a:effectLst/>
                        </a:rPr>
                        <a:t>pressing</a:t>
                      </a:r>
                      <a:r>
                        <a:rPr lang="en-GB" sz="1100" b="0" spc="-55" dirty="0">
                          <a:solidFill>
                            <a:schemeClr val="tx1"/>
                          </a:solidFill>
                          <a:effectLst/>
                        </a:rPr>
                        <a:t> </a:t>
                      </a:r>
                      <a:r>
                        <a:rPr lang="en-GB" sz="1100" b="0" spc="-50" dirty="0">
                          <a:solidFill>
                            <a:schemeClr val="tx1"/>
                          </a:solidFill>
                          <a:effectLst/>
                        </a:rPr>
                        <a:t>parts</a:t>
                      </a:r>
                      <a:r>
                        <a:rPr lang="en-GB" sz="1100" b="0" spc="-55" dirty="0">
                          <a:solidFill>
                            <a:schemeClr val="tx1"/>
                          </a:solidFill>
                          <a:effectLst/>
                        </a:rPr>
                        <a:t> </a:t>
                      </a:r>
                      <a:r>
                        <a:rPr lang="en-GB" sz="1100" b="0" spc="-50" dirty="0">
                          <a:solidFill>
                            <a:schemeClr val="tx1"/>
                          </a:solidFill>
                          <a:effectLst/>
                        </a:rPr>
                        <a:t>or</a:t>
                      </a:r>
                      <a:r>
                        <a:rPr lang="en-GB" sz="1100" b="0" spc="-55" dirty="0">
                          <a:solidFill>
                            <a:schemeClr val="tx1"/>
                          </a:solidFill>
                          <a:effectLst/>
                        </a:rPr>
                        <a:t> </a:t>
                      </a:r>
                      <a:r>
                        <a:rPr lang="en-GB" sz="1100" b="0" spc="-50" dirty="0">
                          <a:solidFill>
                            <a:schemeClr val="tx1"/>
                          </a:solidFill>
                          <a:effectLst/>
                        </a:rPr>
                        <a:t>lifting</a:t>
                      </a:r>
                    </a:p>
                    <a:p>
                      <a:pPr marL="179705">
                        <a:spcBef>
                          <a:spcPts val="150"/>
                        </a:spcBef>
                        <a:spcAft>
                          <a:spcPts val="0"/>
                        </a:spcAft>
                      </a:pPr>
                      <a:r>
                        <a:rPr lang="en-GB" sz="1100" b="0" dirty="0" smtClean="0">
                          <a:solidFill>
                            <a:schemeClr val="tx1"/>
                          </a:solidFill>
                          <a:effectLst/>
                        </a:rPr>
                        <a:t>     flaps </a:t>
                      </a:r>
                      <a:r>
                        <a:rPr lang="en-GB" sz="1100" b="0" dirty="0">
                          <a:solidFill>
                            <a:schemeClr val="tx1"/>
                          </a:solidFill>
                          <a:effectLst/>
                        </a:rPr>
                        <a:t>to achieve effects such as sound, movements or</a:t>
                      </a:r>
                    </a:p>
                    <a:p>
                      <a:pPr marL="179705">
                        <a:spcBef>
                          <a:spcPts val="150"/>
                        </a:spcBef>
                        <a:spcAft>
                          <a:spcPts val="0"/>
                        </a:spcAft>
                      </a:pPr>
                      <a:r>
                        <a:rPr lang="en-GB" sz="1100" b="0" dirty="0" smtClean="0">
                          <a:solidFill>
                            <a:schemeClr val="tx1"/>
                          </a:solidFill>
                          <a:effectLst/>
                        </a:rPr>
                        <a:t>     new </a:t>
                      </a:r>
                      <a:r>
                        <a:rPr lang="en-GB" sz="1100" b="0" dirty="0">
                          <a:solidFill>
                            <a:schemeClr val="tx1"/>
                          </a:solidFill>
                          <a:effectLst/>
                        </a:rPr>
                        <a:t>images.</a:t>
                      </a:r>
                    </a:p>
                    <a:p>
                      <a:pPr marL="342900" lvl="0" indent="-342900">
                        <a:spcBef>
                          <a:spcPts val="430"/>
                        </a:spcBef>
                        <a:spcAft>
                          <a:spcPts val="0"/>
                        </a:spcAft>
                        <a:buClr>
                          <a:srgbClr val="231F20"/>
                        </a:buClr>
                        <a:buSzPts val="1000"/>
                        <a:buFont typeface="Roboto"/>
                        <a:buChar char="•"/>
                        <a:tabLst>
                          <a:tab pos="180340" algn="l"/>
                        </a:tabLst>
                      </a:pPr>
                      <a:r>
                        <a:rPr lang="en-GB" sz="1100" b="0" spc="-25" dirty="0">
                          <a:solidFill>
                            <a:schemeClr val="tx1"/>
                          </a:solidFill>
                          <a:effectLst/>
                        </a:rPr>
                        <a:t>To</a:t>
                      </a:r>
                      <a:r>
                        <a:rPr lang="en-GB" sz="1100" b="0" spc="-60" dirty="0">
                          <a:solidFill>
                            <a:schemeClr val="tx1"/>
                          </a:solidFill>
                          <a:effectLst/>
                        </a:rPr>
                        <a:t> </a:t>
                      </a:r>
                      <a:r>
                        <a:rPr lang="en-GB" sz="1100" b="0" spc="-50" dirty="0">
                          <a:solidFill>
                            <a:schemeClr val="tx1"/>
                          </a:solidFill>
                          <a:effectLst/>
                        </a:rPr>
                        <a:t>know</a:t>
                      </a:r>
                      <a:r>
                        <a:rPr lang="en-GB" sz="1100" b="0" spc="-55" dirty="0">
                          <a:solidFill>
                            <a:schemeClr val="tx1"/>
                          </a:solidFill>
                          <a:effectLst/>
                        </a:rPr>
                        <a:t> </a:t>
                      </a:r>
                      <a:r>
                        <a:rPr lang="en-GB" sz="1100" b="0" spc="-50" dirty="0">
                          <a:solidFill>
                            <a:schemeClr val="tx1"/>
                          </a:solidFill>
                          <a:effectLst/>
                        </a:rPr>
                        <a:t>that</a:t>
                      </a:r>
                      <a:r>
                        <a:rPr lang="en-GB" sz="1100" b="0" spc="-55" dirty="0">
                          <a:solidFill>
                            <a:schemeClr val="tx1"/>
                          </a:solidFill>
                          <a:effectLst/>
                        </a:rPr>
                        <a:t> </a:t>
                      </a:r>
                      <a:r>
                        <a:rPr lang="en-GB" sz="1100" b="0" spc="-50" dirty="0">
                          <a:solidFill>
                            <a:schemeClr val="tx1"/>
                          </a:solidFill>
                          <a:effectLst/>
                        </a:rPr>
                        <a:t>information</a:t>
                      </a:r>
                      <a:r>
                        <a:rPr lang="en-GB" sz="1100" b="0" spc="-55" dirty="0">
                          <a:solidFill>
                            <a:schemeClr val="tx1"/>
                          </a:solidFill>
                          <a:effectLst/>
                        </a:rPr>
                        <a:t> </a:t>
                      </a:r>
                      <a:r>
                        <a:rPr lang="en-GB" sz="1100" b="0" spc="-50" dirty="0">
                          <a:solidFill>
                            <a:schemeClr val="tx1"/>
                          </a:solidFill>
                          <a:effectLst/>
                        </a:rPr>
                        <a:t>can</a:t>
                      </a:r>
                      <a:r>
                        <a:rPr lang="en-GB" sz="1100" b="0" spc="-60" dirty="0">
                          <a:solidFill>
                            <a:schemeClr val="tx1"/>
                          </a:solidFill>
                          <a:effectLst/>
                        </a:rPr>
                        <a:t> </a:t>
                      </a:r>
                      <a:r>
                        <a:rPr lang="en-GB" sz="1100" b="0" spc="-50" dirty="0">
                          <a:solidFill>
                            <a:schemeClr val="tx1"/>
                          </a:solidFill>
                          <a:effectLst/>
                        </a:rPr>
                        <a:t>be</a:t>
                      </a:r>
                      <a:r>
                        <a:rPr lang="en-GB" sz="1100" b="0" spc="-55" dirty="0">
                          <a:solidFill>
                            <a:schemeClr val="tx1"/>
                          </a:solidFill>
                          <a:effectLst/>
                        </a:rPr>
                        <a:t> </a:t>
                      </a:r>
                      <a:r>
                        <a:rPr lang="en-GB" sz="1100" b="0" spc="-50" dirty="0">
                          <a:solidFill>
                            <a:schemeClr val="tx1"/>
                          </a:solidFill>
                          <a:effectLst/>
                        </a:rPr>
                        <a:t>retrieved</a:t>
                      </a:r>
                      <a:r>
                        <a:rPr lang="en-GB" sz="1100" b="0" spc="-60" dirty="0">
                          <a:solidFill>
                            <a:schemeClr val="tx1"/>
                          </a:solidFill>
                          <a:effectLst/>
                        </a:rPr>
                        <a:t> </a:t>
                      </a:r>
                      <a:r>
                        <a:rPr lang="en-GB" sz="1100" b="0" spc="-50" dirty="0">
                          <a:solidFill>
                            <a:schemeClr val="tx1"/>
                          </a:solidFill>
                          <a:effectLst/>
                        </a:rPr>
                        <a:t>from</a:t>
                      </a:r>
                      <a:r>
                        <a:rPr lang="en-GB" sz="1100" b="0" spc="-55" dirty="0">
                          <a:solidFill>
                            <a:schemeClr val="tx1"/>
                          </a:solidFill>
                          <a:effectLst/>
                        </a:rPr>
                        <a:t> </a:t>
                      </a:r>
                      <a:r>
                        <a:rPr lang="en-GB" sz="1100" b="0" spc="-50" dirty="0">
                          <a:solidFill>
                            <a:schemeClr val="tx1"/>
                          </a:solidFill>
                          <a:effectLst/>
                        </a:rPr>
                        <a:t>computers.</a:t>
                      </a:r>
                      <a:endParaRPr lang="en-GB" sz="1100" b="0" spc="-50" dirty="0">
                        <a:solidFill>
                          <a:schemeClr val="tx1"/>
                        </a:solidFill>
                        <a:effectLst/>
                        <a:latin typeface="Roboto"/>
                        <a:ea typeface="Roboto"/>
                        <a:cs typeface="Roboto"/>
                      </a:endParaRPr>
                    </a:p>
                  </a:txBody>
                  <a:tcPr marL="0" marR="0" marT="0" marB="0"/>
                </a:tc>
                <a:extLst>
                  <a:ext uri="{0D108BD9-81ED-4DB2-BD59-A6C34878D82A}">
                    <a16:rowId xmlns:a16="http://schemas.microsoft.com/office/drawing/2014/main" val="4051310240"/>
                  </a:ext>
                </a:extLst>
              </a:tr>
              <a:tr h="486564">
                <a:tc>
                  <a:txBody>
                    <a:bodyPr/>
                    <a:lstStyle/>
                    <a:p>
                      <a:pPr marL="72390">
                        <a:spcBef>
                          <a:spcPts val="315"/>
                        </a:spcBef>
                        <a:spcAft>
                          <a:spcPts val="0"/>
                        </a:spcAft>
                      </a:pPr>
                      <a:r>
                        <a:rPr lang="en-GB" sz="1000">
                          <a:effectLst/>
                        </a:rPr>
                        <a:t>40-60 Months</a:t>
                      </a:r>
                      <a:endParaRPr lang="en-GB" sz="1100">
                        <a:effectLst/>
                        <a:latin typeface="Roboto"/>
                        <a:ea typeface="Roboto"/>
                        <a:cs typeface="Roboto"/>
                      </a:endParaRPr>
                    </a:p>
                  </a:txBody>
                  <a:tcPr marL="0" marR="0" marT="0" marB="0"/>
                </a:tc>
                <a:tc>
                  <a:txBody>
                    <a:bodyPr/>
                    <a:lstStyle/>
                    <a:p>
                      <a:pPr marL="71755" marR="146685">
                        <a:spcBef>
                          <a:spcPts val="315"/>
                        </a:spcBef>
                        <a:spcAft>
                          <a:spcPts val="0"/>
                        </a:spcAft>
                      </a:pPr>
                      <a:r>
                        <a:rPr lang="en-GB" sz="1000">
                          <a:effectLst/>
                        </a:rPr>
                        <a:t>Understanding the World</a:t>
                      </a:r>
                      <a:endParaRPr lang="en-GB" sz="1100">
                        <a:effectLst/>
                        <a:latin typeface="Roboto"/>
                        <a:ea typeface="Roboto"/>
                        <a:cs typeface="Roboto"/>
                      </a:endParaRPr>
                    </a:p>
                  </a:txBody>
                  <a:tcPr marL="0" marR="0" marT="0" marB="0"/>
                </a:tc>
                <a:tc>
                  <a:txBody>
                    <a:bodyPr/>
                    <a:lstStyle/>
                    <a:p>
                      <a:pPr marL="71755">
                        <a:spcBef>
                          <a:spcPts val="315"/>
                        </a:spcBef>
                        <a:spcAft>
                          <a:spcPts val="0"/>
                        </a:spcAft>
                      </a:pPr>
                      <a:r>
                        <a:rPr lang="en-GB" sz="1000">
                          <a:effectLst/>
                        </a:rPr>
                        <a:t>Technology</a:t>
                      </a:r>
                      <a:endParaRPr lang="en-GB" sz="1100">
                        <a:effectLst/>
                        <a:latin typeface="Roboto"/>
                        <a:ea typeface="Roboto"/>
                        <a:cs typeface="Roboto"/>
                      </a:endParaRPr>
                    </a:p>
                  </a:txBody>
                  <a:tcPr marL="0" marR="0" marT="0" marB="0"/>
                </a:tc>
                <a:tc>
                  <a:txBody>
                    <a:bodyPr/>
                    <a:lstStyle/>
                    <a:p>
                      <a:pPr marL="342900" lvl="0" indent="-342900">
                        <a:spcBef>
                          <a:spcPts val="315"/>
                        </a:spcBef>
                        <a:spcAft>
                          <a:spcPts val="0"/>
                        </a:spcAft>
                        <a:buClr>
                          <a:srgbClr val="231F20"/>
                        </a:buClr>
                        <a:buSzPts val="1000"/>
                        <a:buFont typeface="Roboto"/>
                        <a:buChar char="•"/>
                        <a:tabLst>
                          <a:tab pos="180340" algn="l"/>
                        </a:tabLst>
                      </a:pPr>
                      <a:r>
                        <a:rPr lang="en-GB" sz="1100" b="0" spc="-25" dirty="0">
                          <a:solidFill>
                            <a:schemeClr val="tx1"/>
                          </a:solidFill>
                          <a:effectLst/>
                        </a:rPr>
                        <a:t>To</a:t>
                      </a:r>
                      <a:r>
                        <a:rPr lang="en-GB" sz="1100" b="0" spc="-55" dirty="0">
                          <a:solidFill>
                            <a:schemeClr val="tx1"/>
                          </a:solidFill>
                          <a:effectLst/>
                        </a:rPr>
                        <a:t> </a:t>
                      </a:r>
                      <a:r>
                        <a:rPr lang="en-GB" sz="1100" b="0" spc="-60" dirty="0">
                          <a:solidFill>
                            <a:schemeClr val="tx1"/>
                          </a:solidFill>
                          <a:effectLst/>
                        </a:rPr>
                        <a:t>complete</a:t>
                      </a:r>
                      <a:r>
                        <a:rPr lang="en-GB" sz="1100" b="0" spc="-55" dirty="0">
                          <a:solidFill>
                            <a:schemeClr val="tx1"/>
                          </a:solidFill>
                          <a:effectLst/>
                        </a:rPr>
                        <a:t> </a:t>
                      </a:r>
                      <a:r>
                        <a:rPr lang="en-GB" sz="1100" b="0" spc="-60" dirty="0">
                          <a:solidFill>
                            <a:schemeClr val="tx1"/>
                          </a:solidFill>
                          <a:effectLst/>
                        </a:rPr>
                        <a:t>a</a:t>
                      </a:r>
                      <a:r>
                        <a:rPr lang="en-GB" sz="1100" b="0" spc="-50" dirty="0">
                          <a:solidFill>
                            <a:schemeClr val="tx1"/>
                          </a:solidFill>
                          <a:effectLst/>
                        </a:rPr>
                        <a:t> </a:t>
                      </a:r>
                      <a:r>
                        <a:rPr lang="en-GB" sz="1100" b="0" spc="-60" dirty="0">
                          <a:solidFill>
                            <a:schemeClr val="tx1"/>
                          </a:solidFill>
                          <a:effectLst/>
                        </a:rPr>
                        <a:t>simple</a:t>
                      </a:r>
                      <a:r>
                        <a:rPr lang="en-GB" sz="1100" b="0" spc="-50" dirty="0">
                          <a:solidFill>
                            <a:schemeClr val="tx1"/>
                          </a:solidFill>
                          <a:effectLst/>
                        </a:rPr>
                        <a:t> </a:t>
                      </a:r>
                      <a:r>
                        <a:rPr lang="en-GB" sz="1100" b="0" spc="-60" dirty="0">
                          <a:solidFill>
                            <a:schemeClr val="tx1"/>
                          </a:solidFill>
                          <a:effectLst/>
                        </a:rPr>
                        <a:t>program</a:t>
                      </a:r>
                      <a:r>
                        <a:rPr lang="en-GB" sz="1100" b="0" spc="-50" dirty="0">
                          <a:solidFill>
                            <a:schemeClr val="tx1"/>
                          </a:solidFill>
                          <a:effectLst/>
                        </a:rPr>
                        <a:t> </a:t>
                      </a:r>
                      <a:r>
                        <a:rPr lang="en-GB" sz="1100" b="0" spc="-60" dirty="0">
                          <a:solidFill>
                            <a:schemeClr val="tx1"/>
                          </a:solidFill>
                          <a:effectLst/>
                        </a:rPr>
                        <a:t>on</a:t>
                      </a:r>
                      <a:r>
                        <a:rPr lang="en-GB" sz="1100" b="0" spc="-55" dirty="0">
                          <a:solidFill>
                            <a:schemeClr val="tx1"/>
                          </a:solidFill>
                          <a:effectLst/>
                        </a:rPr>
                        <a:t> </a:t>
                      </a:r>
                      <a:r>
                        <a:rPr lang="en-GB" sz="1100" b="0" spc="-60" dirty="0">
                          <a:solidFill>
                            <a:schemeClr val="tx1"/>
                          </a:solidFill>
                          <a:effectLst/>
                        </a:rPr>
                        <a:t>a</a:t>
                      </a:r>
                      <a:r>
                        <a:rPr lang="en-GB" sz="1100" b="0" spc="-55" dirty="0">
                          <a:solidFill>
                            <a:schemeClr val="tx1"/>
                          </a:solidFill>
                          <a:effectLst/>
                        </a:rPr>
                        <a:t> </a:t>
                      </a:r>
                      <a:r>
                        <a:rPr lang="en-GB" sz="1100" b="0" spc="-15" dirty="0">
                          <a:solidFill>
                            <a:schemeClr val="tx1"/>
                          </a:solidFill>
                          <a:effectLst/>
                        </a:rPr>
                        <a:t>computer.</a:t>
                      </a:r>
                      <a:endParaRPr lang="en-GB" sz="1100" b="0" spc="-60" dirty="0">
                        <a:solidFill>
                          <a:schemeClr val="tx1"/>
                        </a:solidFill>
                        <a:effectLst/>
                      </a:endParaRPr>
                    </a:p>
                    <a:p>
                      <a:pPr marL="342900" lvl="0" indent="-342900">
                        <a:spcBef>
                          <a:spcPts val="435"/>
                        </a:spcBef>
                        <a:spcAft>
                          <a:spcPts val="0"/>
                        </a:spcAft>
                        <a:buClr>
                          <a:srgbClr val="231F20"/>
                        </a:buClr>
                        <a:buSzPts val="1000"/>
                        <a:buFont typeface="Roboto"/>
                        <a:buChar char="•"/>
                        <a:tabLst>
                          <a:tab pos="180340" algn="l"/>
                        </a:tabLst>
                      </a:pPr>
                      <a:r>
                        <a:rPr lang="en-GB" sz="1100" b="0" spc="-25" dirty="0">
                          <a:solidFill>
                            <a:schemeClr val="tx1"/>
                          </a:solidFill>
                          <a:effectLst/>
                        </a:rPr>
                        <a:t>To</a:t>
                      </a:r>
                      <a:r>
                        <a:rPr lang="en-GB" sz="1100" b="0" spc="-55" dirty="0">
                          <a:solidFill>
                            <a:schemeClr val="tx1"/>
                          </a:solidFill>
                          <a:effectLst/>
                        </a:rPr>
                        <a:t> </a:t>
                      </a:r>
                      <a:r>
                        <a:rPr lang="en-GB" sz="1100" b="0" spc="-60" dirty="0">
                          <a:solidFill>
                            <a:schemeClr val="tx1"/>
                          </a:solidFill>
                          <a:effectLst/>
                        </a:rPr>
                        <a:t>interact</a:t>
                      </a:r>
                      <a:r>
                        <a:rPr lang="en-GB" sz="1100" b="0" spc="-55" dirty="0">
                          <a:solidFill>
                            <a:schemeClr val="tx1"/>
                          </a:solidFill>
                          <a:effectLst/>
                        </a:rPr>
                        <a:t> </a:t>
                      </a:r>
                      <a:r>
                        <a:rPr lang="en-GB" sz="1100" b="0" spc="-60" dirty="0">
                          <a:solidFill>
                            <a:schemeClr val="tx1"/>
                          </a:solidFill>
                          <a:effectLst/>
                        </a:rPr>
                        <a:t>with age-appropriate</a:t>
                      </a:r>
                      <a:r>
                        <a:rPr lang="en-GB" sz="1100" b="0" spc="-55" dirty="0">
                          <a:solidFill>
                            <a:schemeClr val="tx1"/>
                          </a:solidFill>
                          <a:effectLst/>
                        </a:rPr>
                        <a:t> </a:t>
                      </a:r>
                      <a:r>
                        <a:rPr lang="en-GB" sz="1100" b="0" spc="-60" dirty="0">
                          <a:solidFill>
                            <a:schemeClr val="tx1"/>
                          </a:solidFill>
                          <a:effectLst/>
                        </a:rPr>
                        <a:t>computer</a:t>
                      </a:r>
                      <a:r>
                        <a:rPr lang="en-GB" sz="1100" b="0" spc="-55" dirty="0">
                          <a:solidFill>
                            <a:schemeClr val="tx1"/>
                          </a:solidFill>
                          <a:effectLst/>
                        </a:rPr>
                        <a:t> </a:t>
                      </a:r>
                      <a:r>
                        <a:rPr lang="en-GB" sz="1100" b="0" spc="-60" dirty="0">
                          <a:solidFill>
                            <a:schemeClr val="tx1"/>
                          </a:solidFill>
                          <a:effectLst/>
                        </a:rPr>
                        <a:t>software.</a:t>
                      </a:r>
                      <a:endParaRPr lang="en-GB" sz="1100" b="0" spc="-60" dirty="0">
                        <a:solidFill>
                          <a:schemeClr val="tx1"/>
                        </a:solidFill>
                        <a:effectLst/>
                        <a:latin typeface="Roboto"/>
                        <a:ea typeface="Roboto"/>
                        <a:cs typeface="Roboto"/>
                      </a:endParaRPr>
                    </a:p>
                  </a:txBody>
                  <a:tcPr marL="0" marR="0" marT="0" marB="0"/>
                </a:tc>
                <a:extLst>
                  <a:ext uri="{0D108BD9-81ED-4DB2-BD59-A6C34878D82A}">
                    <a16:rowId xmlns:a16="http://schemas.microsoft.com/office/drawing/2014/main" val="1758565647"/>
                  </a:ext>
                </a:extLst>
              </a:tr>
              <a:tr h="641866">
                <a:tc>
                  <a:txBody>
                    <a:bodyPr/>
                    <a:lstStyle/>
                    <a:p>
                      <a:pPr marL="72390">
                        <a:spcBef>
                          <a:spcPts val="315"/>
                        </a:spcBef>
                        <a:spcAft>
                          <a:spcPts val="0"/>
                        </a:spcAft>
                      </a:pPr>
                      <a:r>
                        <a:rPr lang="en-GB" sz="1000" dirty="0">
                          <a:effectLst/>
                        </a:rPr>
                        <a:t>ELG</a:t>
                      </a:r>
                      <a:endParaRPr lang="en-GB" sz="1100" dirty="0">
                        <a:effectLst/>
                        <a:latin typeface="Roboto"/>
                        <a:ea typeface="Roboto"/>
                        <a:cs typeface="Roboto"/>
                      </a:endParaRPr>
                    </a:p>
                  </a:txBody>
                  <a:tcPr marL="0" marR="0" marT="0" marB="0"/>
                </a:tc>
                <a:tc>
                  <a:txBody>
                    <a:bodyPr/>
                    <a:lstStyle/>
                    <a:p>
                      <a:pPr marL="71755" marR="146685">
                        <a:spcBef>
                          <a:spcPts val="315"/>
                        </a:spcBef>
                        <a:spcAft>
                          <a:spcPts val="0"/>
                        </a:spcAft>
                      </a:pPr>
                      <a:r>
                        <a:rPr lang="en-GB" sz="1100" b="0" dirty="0">
                          <a:solidFill>
                            <a:schemeClr val="tx1"/>
                          </a:solidFill>
                          <a:effectLst/>
                        </a:rPr>
                        <a:t>Understanding the World</a:t>
                      </a:r>
                      <a:endParaRPr lang="en-GB" sz="1100" b="0" dirty="0">
                        <a:solidFill>
                          <a:schemeClr val="tx1"/>
                        </a:solidFill>
                        <a:effectLst/>
                        <a:latin typeface="Roboto"/>
                        <a:ea typeface="Roboto"/>
                        <a:cs typeface="Roboto"/>
                      </a:endParaRPr>
                    </a:p>
                  </a:txBody>
                  <a:tcPr marL="0" marR="0" marT="0" marB="0"/>
                </a:tc>
                <a:tc>
                  <a:txBody>
                    <a:bodyPr/>
                    <a:lstStyle/>
                    <a:p>
                      <a:pPr marL="71755">
                        <a:spcBef>
                          <a:spcPts val="315"/>
                        </a:spcBef>
                        <a:spcAft>
                          <a:spcPts val="0"/>
                        </a:spcAft>
                      </a:pPr>
                      <a:r>
                        <a:rPr lang="en-GB" sz="1100" b="0" dirty="0">
                          <a:solidFill>
                            <a:schemeClr val="tx1"/>
                          </a:solidFill>
                          <a:effectLst/>
                        </a:rPr>
                        <a:t>Technology</a:t>
                      </a:r>
                      <a:endParaRPr lang="en-GB" sz="1100" b="0" dirty="0">
                        <a:solidFill>
                          <a:schemeClr val="tx1"/>
                        </a:solidFill>
                        <a:effectLst/>
                        <a:latin typeface="Roboto"/>
                        <a:ea typeface="Roboto"/>
                        <a:cs typeface="Roboto"/>
                      </a:endParaRPr>
                    </a:p>
                  </a:txBody>
                  <a:tcPr marL="0" marR="0" marT="0" marB="0"/>
                </a:tc>
                <a:tc>
                  <a:txBody>
                    <a:bodyPr/>
                    <a:lstStyle/>
                    <a:p>
                      <a:pPr marL="342900" marR="148590" lvl="0" indent="-342900">
                        <a:lnSpc>
                          <a:spcPct val="111000"/>
                        </a:lnSpc>
                        <a:spcBef>
                          <a:spcPts val="315"/>
                        </a:spcBef>
                        <a:spcAft>
                          <a:spcPts val="0"/>
                        </a:spcAft>
                        <a:buClr>
                          <a:srgbClr val="231F20"/>
                        </a:buClr>
                        <a:buSzPts val="1000"/>
                        <a:buFont typeface="Roboto"/>
                        <a:buChar char="•"/>
                        <a:tabLst>
                          <a:tab pos="180340" algn="l"/>
                        </a:tabLst>
                      </a:pPr>
                      <a:r>
                        <a:rPr lang="en-GB" sz="1100" b="0" spc="-25" dirty="0">
                          <a:solidFill>
                            <a:schemeClr val="tx1"/>
                          </a:solidFill>
                          <a:effectLst/>
                        </a:rPr>
                        <a:t>To </a:t>
                      </a:r>
                      <a:r>
                        <a:rPr lang="en-GB" sz="1100" b="0" spc="-70" dirty="0">
                          <a:solidFill>
                            <a:schemeClr val="tx1"/>
                          </a:solidFill>
                          <a:effectLst/>
                        </a:rPr>
                        <a:t>recognise that a range of technology is used in places such</a:t>
                      </a:r>
                      <a:r>
                        <a:rPr lang="en-GB" sz="1100" b="0" spc="-55" dirty="0">
                          <a:solidFill>
                            <a:schemeClr val="tx1"/>
                          </a:solidFill>
                          <a:effectLst/>
                        </a:rPr>
                        <a:t> </a:t>
                      </a:r>
                      <a:r>
                        <a:rPr lang="en-GB" sz="1100" b="0" spc="-70" dirty="0">
                          <a:solidFill>
                            <a:schemeClr val="tx1"/>
                          </a:solidFill>
                          <a:effectLst/>
                        </a:rPr>
                        <a:t>as</a:t>
                      </a:r>
                      <a:r>
                        <a:rPr lang="en-GB" sz="1100" b="0" spc="-50" dirty="0">
                          <a:solidFill>
                            <a:schemeClr val="tx1"/>
                          </a:solidFill>
                          <a:effectLst/>
                        </a:rPr>
                        <a:t> </a:t>
                      </a:r>
                      <a:r>
                        <a:rPr lang="en-GB" sz="1100" b="0" spc="-70" dirty="0">
                          <a:solidFill>
                            <a:schemeClr val="tx1"/>
                          </a:solidFill>
                          <a:effectLst/>
                        </a:rPr>
                        <a:t>homes</a:t>
                      </a:r>
                      <a:r>
                        <a:rPr lang="en-GB" sz="1100" b="0" spc="-55" dirty="0">
                          <a:solidFill>
                            <a:schemeClr val="tx1"/>
                          </a:solidFill>
                          <a:effectLst/>
                        </a:rPr>
                        <a:t> </a:t>
                      </a:r>
                      <a:r>
                        <a:rPr lang="en-GB" sz="1100" b="0" spc="-70" dirty="0">
                          <a:solidFill>
                            <a:schemeClr val="tx1"/>
                          </a:solidFill>
                          <a:effectLst/>
                        </a:rPr>
                        <a:t>and</a:t>
                      </a:r>
                      <a:r>
                        <a:rPr lang="en-GB" sz="1100" b="0" spc="-50" dirty="0">
                          <a:solidFill>
                            <a:schemeClr val="tx1"/>
                          </a:solidFill>
                          <a:effectLst/>
                        </a:rPr>
                        <a:t> </a:t>
                      </a:r>
                      <a:r>
                        <a:rPr lang="en-GB" sz="1100" b="0" spc="-70" dirty="0">
                          <a:solidFill>
                            <a:schemeClr val="tx1"/>
                          </a:solidFill>
                          <a:effectLst/>
                        </a:rPr>
                        <a:t>schools.</a:t>
                      </a:r>
                      <a:r>
                        <a:rPr lang="en-GB" sz="1100" b="0" spc="-75" dirty="0">
                          <a:solidFill>
                            <a:schemeClr val="tx1"/>
                          </a:solidFill>
                          <a:effectLst/>
                        </a:rPr>
                        <a:t> </a:t>
                      </a:r>
                      <a:r>
                        <a:rPr lang="en-GB" sz="1100" b="0" spc="-25" dirty="0">
                          <a:solidFill>
                            <a:schemeClr val="tx1"/>
                          </a:solidFill>
                          <a:effectLst/>
                        </a:rPr>
                        <a:t>To</a:t>
                      </a:r>
                      <a:r>
                        <a:rPr lang="en-GB" sz="1100" b="0" spc="-50" dirty="0">
                          <a:solidFill>
                            <a:schemeClr val="tx1"/>
                          </a:solidFill>
                          <a:effectLst/>
                        </a:rPr>
                        <a:t> </a:t>
                      </a:r>
                      <a:r>
                        <a:rPr lang="en-GB" sz="1100" b="0" spc="-70" dirty="0">
                          <a:solidFill>
                            <a:schemeClr val="tx1"/>
                          </a:solidFill>
                          <a:effectLst/>
                        </a:rPr>
                        <a:t>select</a:t>
                      </a:r>
                      <a:r>
                        <a:rPr lang="en-GB" sz="1100" b="0" spc="-55" dirty="0">
                          <a:solidFill>
                            <a:schemeClr val="tx1"/>
                          </a:solidFill>
                          <a:effectLst/>
                        </a:rPr>
                        <a:t> </a:t>
                      </a:r>
                      <a:r>
                        <a:rPr lang="en-GB" sz="1100" b="0" spc="-70" dirty="0">
                          <a:solidFill>
                            <a:schemeClr val="tx1"/>
                          </a:solidFill>
                          <a:effectLst/>
                        </a:rPr>
                        <a:t>and</a:t>
                      </a:r>
                      <a:r>
                        <a:rPr lang="en-GB" sz="1100" b="0" spc="-50" dirty="0">
                          <a:solidFill>
                            <a:schemeClr val="tx1"/>
                          </a:solidFill>
                          <a:effectLst/>
                        </a:rPr>
                        <a:t> </a:t>
                      </a:r>
                      <a:r>
                        <a:rPr lang="en-GB" sz="1100" b="0" spc="-70" dirty="0">
                          <a:solidFill>
                            <a:schemeClr val="tx1"/>
                          </a:solidFill>
                          <a:effectLst/>
                        </a:rPr>
                        <a:t>use</a:t>
                      </a:r>
                      <a:r>
                        <a:rPr lang="en-GB" sz="1100" b="0" spc="-60" dirty="0">
                          <a:solidFill>
                            <a:schemeClr val="tx1"/>
                          </a:solidFill>
                          <a:effectLst/>
                        </a:rPr>
                        <a:t> </a:t>
                      </a:r>
                      <a:r>
                        <a:rPr lang="en-GB" sz="1100" b="0" spc="-70" dirty="0">
                          <a:solidFill>
                            <a:schemeClr val="tx1"/>
                          </a:solidFill>
                          <a:effectLst/>
                        </a:rPr>
                        <a:t>technology</a:t>
                      </a:r>
                      <a:r>
                        <a:rPr lang="en-GB" sz="1100" b="0" spc="-50" dirty="0">
                          <a:solidFill>
                            <a:schemeClr val="tx1"/>
                          </a:solidFill>
                          <a:effectLst/>
                        </a:rPr>
                        <a:t> </a:t>
                      </a:r>
                      <a:r>
                        <a:rPr lang="en-GB" sz="1100" b="0" spc="-70" dirty="0">
                          <a:solidFill>
                            <a:schemeClr val="tx1"/>
                          </a:solidFill>
                          <a:effectLst/>
                        </a:rPr>
                        <a:t>for particular</a:t>
                      </a:r>
                      <a:r>
                        <a:rPr lang="en-GB" sz="1100" b="0" spc="-50" dirty="0">
                          <a:solidFill>
                            <a:schemeClr val="tx1"/>
                          </a:solidFill>
                          <a:effectLst/>
                        </a:rPr>
                        <a:t> </a:t>
                      </a:r>
                      <a:r>
                        <a:rPr lang="en-GB" sz="1100" b="0" spc="-70" dirty="0">
                          <a:solidFill>
                            <a:schemeClr val="tx1"/>
                          </a:solidFill>
                          <a:effectLst/>
                        </a:rPr>
                        <a:t>purposes.</a:t>
                      </a:r>
                      <a:endParaRPr lang="en-GB" sz="1100" b="0" spc="-70" dirty="0">
                        <a:solidFill>
                          <a:schemeClr val="tx1"/>
                        </a:solidFill>
                        <a:effectLst/>
                        <a:latin typeface="Roboto"/>
                        <a:ea typeface="Roboto"/>
                        <a:cs typeface="Roboto"/>
                      </a:endParaRPr>
                    </a:p>
                  </a:txBody>
                  <a:tcPr marL="0" marR="0" marT="0" marB="0"/>
                </a:tc>
                <a:extLst>
                  <a:ext uri="{0D108BD9-81ED-4DB2-BD59-A6C34878D82A}">
                    <a16:rowId xmlns:a16="http://schemas.microsoft.com/office/drawing/2014/main" val="1627552778"/>
                  </a:ext>
                </a:extLst>
              </a:tr>
            </a:tbl>
          </a:graphicData>
        </a:graphic>
      </p:graphicFrame>
    </p:spTree>
    <p:extLst>
      <p:ext uri="{BB962C8B-B14F-4D97-AF65-F5344CB8AC3E}">
        <p14:creationId xmlns:p14="http://schemas.microsoft.com/office/powerpoint/2010/main" val="10341725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57200" y="609600"/>
            <a:ext cx="7557940" cy="48705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What the national </a:t>
            </a:r>
            <a:r>
              <a:rPr lang="en-GB" sz="1200" b="1" dirty="0">
                <a:solidFill>
                  <a:prstClr val="black"/>
                </a:solidFill>
                <a:latin typeface="Century Gothic" panose="020B0502020202020204" pitchFamily="34" charset="0"/>
              </a:rPr>
              <a:t>c</a:t>
            </a:r>
            <a:r>
              <a:rPr kumimoji="0" lang="en-GB" sz="12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urriculum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requires in </a:t>
            </a:r>
            <a:r>
              <a:rPr lang="en-GB" sz="1200" b="1" dirty="0">
                <a:solidFill>
                  <a:prstClr val="black"/>
                </a:solidFill>
                <a:latin typeface="Century Gothic" panose="020B0502020202020204" pitchFamily="34" charset="0"/>
              </a:rPr>
              <a:t>computing</a:t>
            </a:r>
            <a:r>
              <a:rPr kumimoji="0" lang="en-GB" sz="12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at </a:t>
            </a:r>
            <a:r>
              <a:rPr lang="en-GB" sz="1200" b="1" dirty="0">
                <a:solidFill>
                  <a:prstClr val="black"/>
                </a:solidFill>
                <a:latin typeface="Century Gothic" panose="020B0502020202020204" pitchFamily="34" charset="0"/>
              </a:rPr>
              <a:t>key stage 1</a:t>
            </a:r>
            <a:endParaRPr kumimoji="0" lang="en-GB" sz="12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a:p>
            <a:pPr lvl="0" defTabSz="914400">
              <a:defRPr/>
            </a:pPr>
            <a:r>
              <a:rPr lang="en-US" sz="1200" dirty="0">
                <a:solidFill>
                  <a:prstClr val="black"/>
                </a:solidFill>
                <a:latin typeface="Century Gothic" panose="020B0502020202020204" pitchFamily="34" charset="0"/>
              </a:rPr>
              <a:t>A high-quality computing education equips pupils to use computational thinking and creativity to understand and change the world. Computing has deep links with mathematics, science, and design and technology, and provides insights into both natural and artificial systems. The core of computing is computer science, in which pupils are taught the principles of information and computation, how digital systems work, and how to put this knowledge to use through programming. Building on this knowledge and understanding, pupils are equipped to use information technology to create programs, systems and a range of content. Computing also ensures that pupils become digitally literate – able to use, and express themselves and develop their ideas through, information and communication technology – at a level suitable for the future workplace and as active participants in a digital world.</a:t>
            </a:r>
          </a:p>
          <a:p>
            <a:pPr lvl="0" defTabSz="914400">
              <a:defRPr/>
            </a:pPr>
            <a:endParaRPr lang="en-US" sz="1200" dirty="0">
              <a:solidFill>
                <a:prstClr val="black"/>
              </a:solidFill>
              <a:latin typeface="Century Gothic" panose="020B0502020202020204" pitchFamily="34" charset="0"/>
            </a:endParaRPr>
          </a:p>
          <a:p>
            <a:pPr lvl="0" defTabSz="914400">
              <a:defRPr/>
            </a:pPr>
            <a:endParaRPr lang="en-US" sz="1200" dirty="0">
              <a:solidFill>
                <a:prstClr val="black"/>
              </a:solidFill>
              <a:latin typeface="Century Gothic" panose="020B0502020202020204" pitchFamily="34" charset="0"/>
            </a:endParaRPr>
          </a:p>
          <a:p>
            <a:pPr lvl="0" defTabSz="914400">
              <a:defRPr/>
            </a:pPr>
            <a:endParaRPr lang="en-US" sz="1200" dirty="0">
              <a:solidFill>
                <a:prstClr val="black"/>
              </a:solidFill>
              <a:latin typeface="Century Gothic" panose="020B0502020202020204" pitchFamily="34" charset="0"/>
            </a:endParaRPr>
          </a:p>
          <a:p>
            <a:pPr lvl="0" defTabSz="914400">
              <a:defRPr/>
            </a:pPr>
            <a:r>
              <a:rPr lang="en-US" sz="1200" dirty="0">
                <a:solidFill>
                  <a:prstClr val="black"/>
                </a:solidFill>
                <a:latin typeface="Century Gothic" panose="020B0502020202020204" pitchFamily="34" charset="0"/>
              </a:rPr>
              <a:t>Pupils should be taught to:</a:t>
            </a:r>
          </a:p>
          <a:p>
            <a:pPr marL="171450" lvl="0" indent="-171450" defTabSz="914400">
              <a:buFont typeface="Arial" panose="020B0604020202020204" pitchFamily="34" charset="0"/>
              <a:buChar char="•"/>
              <a:defRPr/>
            </a:pPr>
            <a:r>
              <a:rPr lang="en-US" sz="1200" dirty="0">
                <a:solidFill>
                  <a:prstClr val="black"/>
                </a:solidFill>
                <a:latin typeface="Century Gothic" panose="020B0502020202020204" pitchFamily="34" charset="0"/>
              </a:rPr>
              <a:t>understand what algorithms are; how they are implemented as programs on digital devices; and that programs execute by following precise and unambiguous instructions</a:t>
            </a:r>
          </a:p>
          <a:p>
            <a:pPr marL="171450" lvl="0" indent="-171450" defTabSz="914400">
              <a:buFont typeface="Arial" panose="020B0604020202020204" pitchFamily="34" charset="0"/>
              <a:buChar char="•"/>
              <a:defRPr/>
            </a:pPr>
            <a:r>
              <a:rPr lang="en-US" sz="1200" dirty="0">
                <a:solidFill>
                  <a:prstClr val="black"/>
                </a:solidFill>
                <a:latin typeface="Century Gothic" panose="020B0502020202020204" pitchFamily="34" charset="0"/>
              </a:rPr>
              <a:t>create and debug simple programs</a:t>
            </a:r>
          </a:p>
          <a:p>
            <a:pPr marL="171450" lvl="0" indent="-171450" defTabSz="914400">
              <a:buFont typeface="Arial" panose="020B0604020202020204" pitchFamily="34" charset="0"/>
              <a:buChar char="•"/>
              <a:defRPr/>
            </a:pPr>
            <a:r>
              <a:rPr lang="en-US" sz="1200" dirty="0">
                <a:solidFill>
                  <a:prstClr val="black"/>
                </a:solidFill>
                <a:latin typeface="Century Gothic" panose="020B0502020202020204" pitchFamily="34" charset="0"/>
              </a:rPr>
              <a:t>use logical reasoning to predict the behaviour of simple programs</a:t>
            </a:r>
          </a:p>
          <a:p>
            <a:pPr marL="171450" lvl="0" indent="-171450" defTabSz="914400">
              <a:buFont typeface="Arial" panose="020B0604020202020204" pitchFamily="34" charset="0"/>
              <a:buChar char="•"/>
              <a:defRPr/>
            </a:pPr>
            <a:r>
              <a:rPr lang="en-US" sz="1200" dirty="0">
                <a:solidFill>
                  <a:prstClr val="black"/>
                </a:solidFill>
                <a:latin typeface="Century Gothic" panose="020B0502020202020204" pitchFamily="34" charset="0"/>
              </a:rPr>
              <a:t>use technology purposefully to create, organise, store, manipulate and retrieve digital content</a:t>
            </a:r>
          </a:p>
          <a:p>
            <a:pPr marL="171450" lvl="0" indent="-171450" defTabSz="914400">
              <a:buFont typeface="Arial" panose="020B0604020202020204" pitchFamily="34" charset="0"/>
              <a:buChar char="•"/>
              <a:defRPr/>
            </a:pPr>
            <a:r>
              <a:rPr lang="en-US" sz="1200" dirty="0">
                <a:solidFill>
                  <a:prstClr val="black"/>
                </a:solidFill>
                <a:latin typeface="Century Gothic" panose="020B0502020202020204" pitchFamily="34" charset="0"/>
              </a:rPr>
              <a:t>recognise common uses of information technology beyond school</a:t>
            </a:r>
          </a:p>
          <a:p>
            <a:pPr marL="171450" lvl="0" indent="-171450" defTabSz="914400">
              <a:buFont typeface="Arial" panose="020B0604020202020204" pitchFamily="34" charset="0"/>
              <a:buChar char="•"/>
              <a:defRPr/>
            </a:pPr>
            <a:r>
              <a:rPr lang="en-US" sz="1200" dirty="0">
                <a:solidFill>
                  <a:prstClr val="black"/>
                </a:solidFill>
                <a:latin typeface="Century Gothic" panose="020B0502020202020204" pitchFamily="34" charset="0"/>
              </a:rPr>
              <a:t>use technology safely and respectfully, keeping personal information private; identify where to go for help and support when they have concerns about content or contact on the internet or other online technologies. </a:t>
            </a:r>
            <a:endParaRPr kumimoji="0" lang="en-GB" sz="9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pic>
        <p:nvPicPr>
          <p:cNvPr id="8" name="Picture 7"/>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518806" y="664981"/>
            <a:ext cx="2220013" cy="239201"/>
          </a:xfrm>
          <a:prstGeom prst="rect">
            <a:avLst/>
          </a:prstGeom>
        </p:spPr>
      </p:pic>
      <p:sp>
        <p:nvSpPr>
          <p:cNvPr id="9" name="Right Bracket 8"/>
          <p:cNvSpPr/>
          <p:nvPr/>
        </p:nvSpPr>
        <p:spPr>
          <a:xfrm>
            <a:off x="7935601" y="1117798"/>
            <a:ext cx="159077" cy="1903698"/>
          </a:xfrm>
          <a:prstGeom prst="righ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Right Bracket 9"/>
          <p:cNvSpPr/>
          <p:nvPr/>
        </p:nvSpPr>
        <p:spPr>
          <a:xfrm>
            <a:off x="7935601" y="3591339"/>
            <a:ext cx="159077" cy="1725209"/>
          </a:xfrm>
          <a:prstGeom prst="righ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Calibri"/>
              <a:ea typeface="+mn-ea"/>
              <a:cs typeface="+mn-cs"/>
            </a:endParaRPr>
          </a:p>
        </p:txBody>
      </p:sp>
      <p:sp>
        <p:nvSpPr>
          <p:cNvPr id="11" name="TextBox 10"/>
          <p:cNvSpPr txBox="1"/>
          <p:nvPr/>
        </p:nvSpPr>
        <p:spPr>
          <a:xfrm>
            <a:off x="8094678" y="2020174"/>
            <a:ext cx="805992"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dirty="0">
                <a:solidFill>
                  <a:prstClr val="black"/>
                </a:solidFill>
                <a:latin typeface="Century Gothic" panose="020B0502020202020204" pitchFamily="34" charset="0"/>
              </a:rPr>
              <a:t>Aims</a:t>
            </a:r>
            <a:endParaRPr kumimoji="0" lang="en-GB" sz="105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
        <p:nvSpPr>
          <p:cNvPr id="12" name="TextBox 11"/>
          <p:cNvSpPr txBox="1"/>
          <p:nvPr/>
        </p:nvSpPr>
        <p:spPr>
          <a:xfrm>
            <a:off x="8094678" y="4193280"/>
            <a:ext cx="805992" cy="4154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Specific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content</a:t>
            </a:r>
          </a:p>
        </p:txBody>
      </p:sp>
      <p:sp>
        <p:nvSpPr>
          <p:cNvPr id="13" name="Slide Number Placeholder 12"/>
          <p:cNvSpPr>
            <a:spLocks noGrp="1"/>
          </p:cNvSpPr>
          <p:nvPr>
            <p:ph type="sldNum" sz="quarter" idx="12"/>
          </p:nvPr>
        </p:nvSpPr>
        <p:spPr/>
        <p:txBody>
          <a:bodyPr/>
          <a:lstStyle/>
          <a:p>
            <a:fld id="{12100C0E-1788-4A63-9571-481C82D2EE8D}" type="slidenum">
              <a:rPr lang="en-US" smtClean="0"/>
              <a:pPr/>
              <a:t>3</a:t>
            </a:fld>
            <a:endParaRPr lang="en-US" dirty="0"/>
          </a:p>
        </p:txBody>
      </p:sp>
    </p:spTree>
    <p:extLst>
      <p:ext uri="{BB962C8B-B14F-4D97-AF65-F5344CB8AC3E}">
        <p14:creationId xmlns:p14="http://schemas.microsoft.com/office/powerpoint/2010/main" val="491268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100C0E-1788-4A63-9571-481C82D2EE8D}" type="slidenum">
              <a:rPr kumimoji="0" lang="en-US" sz="1000" b="0" i="0" u="none" strike="noStrike" kern="1200" cap="none" spc="0" normalizeH="0" baseline="0" noProof="0" smtClean="0">
                <a:ln>
                  <a:noFill/>
                </a:ln>
                <a:solidFill>
                  <a:prstClr val="black"/>
                </a:solidFill>
                <a:effectLst/>
                <a:uLnTx/>
                <a:uFillTx/>
                <a:latin typeface="Century Gothic"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000" b="0" i="0" u="none" strike="noStrike" kern="1200" cap="none" spc="0" normalizeH="0" baseline="0" noProof="0" dirty="0">
              <a:ln>
                <a:noFill/>
              </a:ln>
              <a:solidFill>
                <a:prstClr val="black"/>
              </a:solidFill>
              <a:effectLst/>
              <a:uLnTx/>
              <a:uFillTx/>
              <a:latin typeface="Century Gothic" pitchFamily="34" charset="0"/>
              <a:ea typeface="+mn-ea"/>
              <a:cs typeface="+mn-cs"/>
            </a:endParaRPr>
          </a:p>
        </p:txBody>
      </p:sp>
      <p:sp>
        <p:nvSpPr>
          <p:cNvPr id="7" name="TextBox 6"/>
          <p:cNvSpPr txBox="1"/>
          <p:nvPr/>
        </p:nvSpPr>
        <p:spPr>
          <a:xfrm>
            <a:off x="457200" y="609600"/>
            <a:ext cx="7557940" cy="579389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What the national </a:t>
            </a:r>
            <a:r>
              <a:rPr lang="en-GB" sz="1200" b="1" dirty="0">
                <a:solidFill>
                  <a:prstClr val="black"/>
                </a:solidFill>
                <a:latin typeface="Century Gothic" panose="020B0502020202020204" pitchFamily="34" charset="0"/>
              </a:rPr>
              <a:t>c</a:t>
            </a:r>
            <a:r>
              <a:rPr kumimoji="0" lang="en-GB" sz="12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urriculum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requires in </a:t>
            </a:r>
            <a:r>
              <a:rPr lang="en-GB" sz="1200" b="1" dirty="0">
                <a:solidFill>
                  <a:prstClr val="black"/>
                </a:solidFill>
                <a:latin typeface="Century Gothic" panose="020B0502020202020204" pitchFamily="34" charset="0"/>
              </a:rPr>
              <a:t>computing</a:t>
            </a:r>
            <a:r>
              <a:rPr kumimoji="0" lang="en-GB" sz="12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at </a:t>
            </a:r>
            <a:r>
              <a:rPr lang="en-GB" sz="1200" b="1" dirty="0">
                <a:solidFill>
                  <a:prstClr val="black"/>
                </a:solidFill>
                <a:latin typeface="Century Gothic" panose="020B0502020202020204" pitchFamily="34" charset="0"/>
              </a:rPr>
              <a:t>key stage 2</a:t>
            </a:r>
            <a:endParaRPr kumimoji="0" lang="en-GB" sz="12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a:p>
            <a:pPr lvl="0" defTabSz="914400">
              <a:defRPr/>
            </a:pPr>
            <a:r>
              <a:rPr lang="en-US" sz="1200" dirty="0">
                <a:solidFill>
                  <a:prstClr val="black"/>
                </a:solidFill>
                <a:latin typeface="Century Gothic" panose="020B0502020202020204" pitchFamily="34" charset="0"/>
              </a:rPr>
              <a:t>A high-quality computing education equips pupils to use computational thinking and creativity to understand and change the world. Computing has deep links with mathematics, science, and design and technology, and provides insights into both natural and artificial systems. The core of computing is computer science, in which pupils are taught the principles of information and computation, how digital systems work, and how to put this knowledge to use through programming. Building on this knowledge and understanding, pupils are equipped to use information technology to create programs, systems and a range of content. Computing also ensures that pupils become digitally literate – able to use, and express themselves and develop their ideas through, information and communication technology – at a level suitable for the future workplace and as active participants in a digital world.</a:t>
            </a:r>
          </a:p>
          <a:p>
            <a:pPr lvl="0" defTabSz="914400">
              <a:defRPr/>
            </a:pPr>
            <a:endParaRPr lang="en-US" sz="1200" dirty="0">
              <a:solidFill>
                <a:prstClr val="black"/>
              </a:solidFill>
              <a:latin typeface="Century Gothic" panose="020B0502020202020204" pitchFamily="34" charset="0"/>
            </a:endParaRPr>
          </a:p>
          <a:p>
            <a:pPr lvl="0" defTabSz="914400">
              <a:defRPr/>
            </a:pPr>
            <a:r>
              <a:rPr lang="en-US" sz="1200" dirty="0">
                <a:solidFill>
                  <a:prstClr val="black"/>
                </a:solidFill>
                <a:latin typeface="Century Gothic" panose="020B0502020202020204" pitchFamily="34" charset="0"/>
              </a:rPr>
              <a:t>Pupils should be taught to:</a:t>
            </a:r>
          </a:p>
          <a:p>
            <a:pPr marL="171450" lvl="0" indent="-171450" defTabSz="914400">
              <a:buFont typeface="Arial" panose="020B0604020202020204" pitchFamily="34" charset="0"/>
              <a:buChar char="•"/>
              <a:defRPr/>
            </a:pPr>
            <a:r>
              <a:rPr lang="en-US" sz="1200" dirty="0">
                <a:solidFill>
                  <a:prstClr val="black"/>
                </a:solidFill>
                <a:latin typeface="Century Gothic" panose="020B0502020202020204" pitchFamily="34" charset="0"/>
              </a:rPr>
              <a:t>design, write and debug programs that accomplish specific goals, including controlling or simulating physical systems; solve problems by decomposing them into smaller parts</a:t>
            </a:r>
          </a:p>
          <a:p>
            <a:pPr marL="171450" lvl="0" indent="-171450" defTabSz="914400">
              <a:buFont typeface="Arial" panose="020B0604020202020204" pitchFamily="34" charset="0"/>
              <a:buChar char="•"/>
              <a:defRPr/>
            </a:pPr>
            <a:r>
              <a:rPr lang="en-US" sz="1200" dirty="0">
                <a:solidFill>
                  <a:prstClr val="black"/>
                </a:solidFill>
                <a:latin typeface="Century Gothic" panose="020B0502020202020204" pitchFamily="34" charset="0"/>
              </a:rPr>
              <a:t>use sequence, selection, and repetition in programs; work with variables and various forms of input and output</a:t>
            </a:r>
          </a:p>
          <a:p>
            <a:pPr marL="171450" lvl="0" indent="-171450" defTabSz="914400">
              <a:buFont typeface="Arial" panose="020B0604020202020204" pitchFamily="34" charset="0"/>
              <a:buChar char="•"/>
              <a:defRPr/>
            </a:pPr>
            <a:r>
              <a:rPr lang="en-US" sz="1200" dirty="0">
                <a:solidFill>
                  <a:prstClr val="black"/>
                </a:solidFill>
                <a:latin typeface="Century Gothic" panose="020B0502020202020204" pitchFamily="34" charset="0"/>
              </a:rPr>
              <a:t>use logical reasoning to explain how some simple algorithms work and to detect and correct errors in algorithms and programs</a:t>
            </a:r>
          </a:p>
          <a:p>
            <a:pPr marL="171450" lvl="0" indent="-171450" defTabSz="914400">
              <a:buFont typeface="Arial" panose="020B0604020202020204" pitchFamily="34" charset="0"/>
              <a:buChar char="•"/>
              <a:defRPr/>
            </a:pPr>
            <a:r>
              <a:rPr lang="en-US" sz="1200" dirty="0">
                <a:solidFill>
                  <a:prstClr val="black"/>
                </a:solidFill>
                <a:latin typeface="Century Gothic" panose="020B0502020202020204" pitchFamily="34" charset="0"/>
              </a:rPr>
              <a:t>understand computer networks including the internet; how they can provide multiple services, such as the world wide web; and the opportunities they offer for communication and collaboration</a:t>
            </a:r>
          </a:p>
          <a:p>
            <a:pPr marL="171450" lvl="0" indent="-171450" defTabSz="914400">
              <a:buFont typeface="Arial" panose="020B0604020202020204" pitchFamily="34" charset="0"/>
              <a:buChar char="•"/>
              <a:defRPr/>
            </a:pPr>
            <a:r>
              <a:rPr lang="en-US" sz="1200" dirty="0">
                <a:solidFill>
                  <a:prstClr val="black"/>
                </a:solidFill>
                <a:latin typeface="Century Gothic" panose="020B0502020202020204" pitchFamily="34" charset="0"/>
              </a:rPr>
              <a:t>use search technologies effectively, appreciate how results are selected and ranked, and be discerning in evaluating digital content</a:t>
            </a:r>
          </a:p>
          <a:p>
            <a:pPr marL="171450" lvl="0" indent="-171450" defTabSz="914400">
              <a:buFont typeface="Arial" panose="020B0604020202020204" pitchFamily="34" charset="0"/>
              <a:buChar char="•"/>
              <a:defRPr/>
            </a:pPr>
            <a:r>
              <a:rPr lang="en-US" sz="1200" dirty="0">
                <a:solidFill>
                  <a:prstClr val="black"/>
                </a:solidFill>
                <a:latin typeface="Century Gothic" panose="020B0502020202020204" pitchFamily="34" charset="0"/>
              </a:rPr>
              <a:t>select, use and combine a variety of software (including internet services) on a range of digital devices to design and create a range of programs, systems and content that accomplish given goals, including collecting, analysing, evaluating and presenting data and information</a:t>
            </a:r>
          </a:p>
          <a:p>
            <a:pPr marL="171450" lvl="0" indent="-171450" defTabSz="914400">
              <a:buFont typeface="Arial" panose="020B0604020202020204" pitchFamily="34" charset="0"/>
              <a:buChar char="•"/>
              <a:defRPr/>
            </a:pPr>
            <a:r>
              <a:rPr lang="en-US" sz="1200" dirty="0">
                <a:solidFill>
                  <a:prstClr val="black"/>
                </a:solidFill>
                <a:latin typeface="Century Gothic" panose="020B0502020202020204" pitchFamily="34" charset="0"/>
              </a:rPr>
              <a:t>use technology safely, respectfully and responsibly; recognise acceptable/unacceptable behaviour; identify a range of ways to report concerns about content and contact.</a:t>
            </a:r>
          </a:p>
        </p:txBody>
      </p:sp>
      <p:pic>
        <p:nvPicPr>
          <p:cNvPr id="8" name="Picture 7"/>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518806" y="664981"/>
            <a:ext cx="2220013" cy="239201"/>
          </a:xfrm>
          <a:prstGeom prst="rect">
            <a:avLst/>
          </a:prstGeom>
        </p:spPr>
      </p:pic>
      <p:sp>
        <p:nvSpPr>
          <p:cNvPr id="9" name="Right Bracket 8"/>
          <p:cNvSpPr/>
          <p:nvPr/>
        </p:nvSpPr>
        <p:spPr>
          <a:xfrm>
            <a:off x="7935601" y="1117798"/>
            <a:ext cx="159077" cy="1903698"/>
          </a:xfrm>
          <a:prstGeom prst="righ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Right Bracket 9"/>
          <p:cNvSpPr/>
          <p:nvPr/>
        </p:nvSpPr>
        <p:spPr>
          <a:xfrm>
            <a:off x="7935601" y="3286539"/>
            <a:ext cx="159077" cy="2961861"/>
          </a:xfrm>
          <a:prstGeom prst="righ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dirty="0">
              <a:ln>
                <a:noFill/>
              </a:ln>
              <a:solidFill>
                <a:prstClr val="black"/>
              </a:solidFill>
              <a:effectLst/>
              <a:uLnTx/>
              <a:uFillTx/>
              <a:latin typeface="Calibri"/>
              <a:ea typeface="+mn-ea"/>
              <a:cs typeface="+mn-cs"/>
            </a:endParaRPr>
          </a:p>
        </p:txBody>
      </p:sp>
      <p:sp>
        <p:nvSpPr>
          <p:cNvPr id="11" name="TextBox 10"/>
          <p:cNvSpPr txBox="1"/>
          <p:nvPr/>
        </p:nvSpPr>
        <p:spPr>
          <a:xfrm>
            <a:off x="8094678" y="2020174"/>
            <a:ext cx="805992"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dirty="0">
                <a:solidFill>
                  <a:prstClr val="black"/>
                </a:solidFill>
                <a:latin typeface="Century Gothic" panose="020B0502020202020204" pitchFamily="34" charset="0"/>
              </a:rPr>
              <a:t>Aims</a:t>
            </a:r>
            <a:endParaRPr kumimoji="0" lang="en-GB" sz="105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
        <p:nvSpPr>
          <p:cNvPr id="12" name="TextBox 11"/>
          <p:cNvSpPr txBox="1"/>
          <p:nvPr/>
        </p:nvSpPr>
        <p:spPr>
          <a:xfrm>
            <a:off x="8094678" y="4193280"/>
            <a:ext cx="805992" cy="4154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Specific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content</a:t>
            </a:r>
          </a:p>
        </p:txBody>
      </p:sp>
    </p:spTree>
    <p:extLst>
      <p:ext uri="{BB962C8B-B14F-4D97-AF65-F5344CB8AC3E}">
        <p14:creationId xmlns:p14="http://schemas.microsoft.com/office/powerpoint/2010/main" val="18854929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66FCC657-E9A5-4F0E-911C-CF923C56F4C4}" type="slidenum">
              <a:rPr lang="en-GB"/>
              <a:pPr>
                <a:defRPr/>
              </a:pPr>
              <a:t>5</a:t>
            </a:fld>
            <a:endParaRPr lang="en-GB" dirty="0"/>
          </a:p>
        </p:txBody>
      </p:sp>
      <p:graphicFrame>
        <p:nvGraphicFramePr>
          <p:cNvPr id="6" name="Content Placeholder 5"/>
          <p:cNvGraphicFramePr>
            <a:graphicFrameLocks noGrp="1"/>
          </p:cNvGraphicFramePr>
          <p:nvPr>
            <p:ph sz="quarter" idx="1"/>
          </p:nvPr>
        </p:nvGraphicFramePr>
        <p:xfrm>
          <a:off x="507205" y="883586"/>
          <a:ext cx="8129590" cy="4770788"/>
        </p:xfrm>
        <a:graphic>
          <a:graphicData uri="http://schemas.openxmlformats.org/drawingml/2006/table">
            <a:tbl>
              <a:tblPr firstRow="1" bandRow="1">
                <a:tableStyleId>{5C22544A-7EE6-4342-B048-85BDC9FD1C3A}</a:tableStyleId>
              </a:tblPr>
              <a:tblGrid>
                <a:gridCol w="2709863">
                  <a:extLst>
                    <a:ext uri="{9D8B030D-6E8A-4147-A177-3AD203B41FA5}">
                      <a16:colId xmlns:a16="http://schemas.microsoft.com/office/drawing/2014/main" val="20000"/>
                    </a:ext>
                  </a:extLst>
                </a:gridCol>
                <a:gridCol w="2709864">
                  <a:extLst>
                    <a:ext uri="{9D8B030D-6E8A-4147-A177-3AD203B41FA5}">
                      <a16:colId xmlns:a16="http://schemas.microsoft.com/office/drawing/2014/main" val="20001"/>
                    </a:ext>
                  </a:extLst>
                </a:gridCol>
                <a:gridCol w="2709863">
                  <a:extLst>
                    <a:ext uri="{9D8B030D-6E8A-4147-A177-3AD203B41FA5}">
                      <a16:colId xmlns:a16="http://schemas.microsoft.com/office/drawing/2014/main" val="20002"/>
                    </a:ext>
                  </a:extLst>
                </a:gridCol>
              </a:tblGrid>
              <a:tr h="396180">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000" dirty="0">
                          <a:solidFill>
                            <a:schemeClr val="bg1"/>
                          </a:solidFill>
                          <a:latin typeface="Century Gothic" pitchFamily="34" charset="0"/>
                        </a:rPr>
                        <a:t>Knowledge, Skills and Understanding breakdown for</a:t>
                      </a:r>
                      <a:r>
                        <a:rPr lang="en-GB" sz="2000" baseline="0" dirty="0">
                          <a:solidFill>
                            <a:schemeClr val="bg1"/>
                          </a:solidFill>
                          <a:latin typeface="Century Gothic" pitchFamily="34" charset="0"/>
                        </a:rPr>
                        <a:t> </a:t>
                      </a:r>
                    </a:p>
                    <a:p>
                      <a:pPr algn="ctr"/>
                      <a:r>
                        <a:rPr lang="en-GB" sz="2000" dirty="0">
                          <a:solidFill>
                            <a:schemeClr val="bg1"/>
                          </a:solidFill>
                          <a:latin typeface="Century Gothic" pitchFamily="34" charset="0"/>
                        </a:rPr>
                        <a:t>Computing</a:t>
                      </a:r>
                    </a:p>
                  </a:txBody>
                  <a:tcPr marT="45701" marB="45701"/>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467894">
                <a:tc gridSpan="3">
                  <a:txBody>
                    <a:bodyPr/>
                    <a:lstStyle/>
                    <a:p>
                      <a:pPr algn="ctr"/>
                      <a:r>
                        <a:rPr lang="en-GB" sz="1800" b="1" dirty="0">
                          <a:latin typeface="Century Gothic" pitchFamily="34" charset="0"/>
                        </a:rPr>
                        <a:t>Year 1</a:t>
                      </a:r>
                    </a:p>
                  </a:txBody>
                  <a:tcPr marT="45701" marB="45701"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1"/>
                  </a:ext>
                </a:extLst>
              </a:tr>
              <a:tr h="370686">
                <a:tc>
                  <a:txBody>
                    <a:bodyPr/>
                    <a:lstStyle/>
                    <a:p>
                      <a:pPr algn="ctr">
                        <a:spcAft>
                          <a:spcPts val="0"/>
                        </a:spcAft>
                      </a:pPr>
                      <a:r>
                        <a:rPr lang="en-GB" sz="1400" b="1" dirty="0">
                          <a:latin typeface="Century Gothic" pitchFamily="34" charset="0"/>
                          <a:ea typeface="Times New Roman"/>
                          <a:cs typeface="Times New Roman"/>
                        </a:rPr>
                        <a:t>Algorithms and Programs</a:t>
                      </a:r>
                    </a:p>
                  </a:txBody>
                  <a:tcPr marL="68580" marR="68580" marT="0" marB="0" anchor="ctr"/>
                </a:tc>
                <a:tc>
                  <a:txBody>
                    <a:bodyPr/>
                    <a:lstStyle/>
                    <a:p>
                      <a:pPr algn="ctr">
                        <a:spcAft>
                          <a:spcPts val="0"/>
                        </a:spcAft>
                      </a:pPr>
                      <a:r>
                        <a:rPr lang="en-GB" sz="1400" b="1" dirty="0">
                          <a:latin typeface="Century Gothic" pitchFamily="34" charset="0"/>
                          <a:ea typeface="Times New Roman"/>
                          <a:cs typeface="Times New Roman"/>
                        </a:rPr>
                        <a:t>Data Retrieving and Organising</a:t>
                      </a:r>
                      <a:endParaRPr lang="en-GB" sz="1400" dirty="0">
                        <a:latin typeface="Century Gothic" pitchFamily="34" charset="0"/>
                        <a:ea typeface="Times New Roman"/>
                        <a:cs typeface="Times New Roman"/>
                      </a:endParaRPr>
                    </a:p>
                  </a:txBody>
                  <a:tcPr marL="68580" marR="68580" marT="0" marB="0" anchor="ctr"/>
                </a:tc>
                <a:tc>
                  <a:txBody>
                    <a:bodyPr/>
                    <a:lstStyle/>
                    <a:p>
                      <a:pPr algn="ctr">
                        <a:spcAft>
                          <a:spcPts val="0"/>
                        </a:spcAft>
                      </a:pPr>
                      <a:r>
                        <a:rPr lang="en-GB" sz="1400" b="1" dirty="0">
                          <a:latin typeface="Century Gothic" pitchFamily="34" charset="0"/>
                          <a:ea typeface="Times New Roman"/>
                          <a:cs typeface="Times New Roman"/>
                        </a:rPr>
                        <a:t>Communicating</a:t>
                      </a:r>
                      <a:endParaRPr lang="en-GB" sz="1400" dirty="0">
                        <a:latin typeface="Century Gothic" pitchFamily="34" charset="0"/>
                        <a:ea typeface="Times New Roman"/>
                        <a:cs typeface="Times New Roman"/>
                      </a:endParaRPr>
                    </a:p>
                  </a:txBody>
                  <a:tcPr marL="68580" marR="68580" marT="0" marB="0" anchor="ctr"/>
                </a:tc>
                <a:extLst>
                  <a:ext uri="{0D108BD9-81ED-4DB2-BD59-A6C34878D82A}">
                    <a16:rowId xmlns:a16="http://schemas.microsoft.com/office/drawing/2014/main" val="10002"/>
                  </a:ext>
                </a:extLst>
              </a:tr>
              <a:tr h="1085448">
                <a:tc>
                  <a:txBody>
                    <a:bodyPr/>
                    <a:lstStyle/>
                    <a:p>
                      <a:pPr marL="171450" lvl="0" indent="-171450">
                        <a:buFont typeface="Arial" pitchFamily="34" charset="0"/>
                        <a:buChar char="•"/>
                      </a:pPr>
                      <a:r>
                        <a:rPr lang="en-US" sz="1200" kern="1200" dirty="0">
                          <a:solidFill>
                            <a:schemeClr val="dk1"/>
                          </a:solidFill>
                          <a:effectLst/>
                          <a:latin typeface="Century Gothic" pitchFamily="34" charset="0"/>
                          <a:ea typeface="+mn-ea"/>
                          <a:cs typeface="+mn-cs"/>
                        </a:rPr>
                        <a:t>Can they create a simple series of instructions - left and right?</a:t>
                      </a:r>
                    </a:p>
                    <a:p>
                      <a:pPr marL="171450" lvl="0" indent="-171450">
                        <a:buFont typeface="Arial" pitchFamily="34" charset="0"/>
                        <a:buChar char="•"/>
                      </a:pPr>
                      <a:r>
                        <a:rPr lang="en-US" sz="1200" kern="1200" dirty="0">
                          <a:solidFill>
                            <a:schemeClr val="dk1"/>
                          </a:solidFill>
                          <a:effectLst/>
                          <a:latin typeface="Century Gothic" pitchFamily="34" charset="0"/>
                          <a:ea typeface="+mn-ea"/>
                          <a:cs typeface="+mn-cs"/>
                        </a:rPr>
                        <a:t>Can</a:t>
                      </a:r>
                      <a:r>
                        <a:rPr lang="en-US" sz="1200" kern="1200" baseline="0" dirty="0">
                          <a:solidFill>
                            <a:schemeClr val="dk1"/>
                          </a:solidFill>
                          <a:effectLst/>
                          <a:latin typeface="Century Gothic" pitchFamily="34" charset="0"/>
                          <a:ea typeface="+mn-ea"/>
                          <a:cs typeface="+mn-cs"/>
                        </a:rPr>
                        <a:t> they r</a:t>
                      </a:r>
                      <a:r>
                        <a:rPr lang="en-US" sz="1200" kern="1200" dirty="0">
                          <a:solidFill>
                            <a:schemeClr val="dk1"/>
                          </a:solidFill>
                          <a:effectLst/>
                          <a:latin typeface="Century Gothic" pitchFamily="34" charset="0"/>
                          <a:ea typeface="+mn-ea"/>
                          <a:cs typeface="+mn-cs"/>
                        </a:rPr>
                        <a:t>ecord their routes?</a:t>
                      </a:r>
                    </a:p>
                    <a:p>
                      <a:pPr marL="171450" lvl="0" indent="-171450">
                        <a:buFont typeface="Arial" pitchFamily="34" charset="0"/>
                        <a:buChar char="•"/>
                      </a:pPr>
                      <a:r>
                        <a:rPr kumimoji="0" lang="en-GB" sz="1200" kern="1200" dirty="0">
                          <a:solidFill>
                            <a:schemeClr val="dk1"/>
                          </a:solidFill>
                          <a:latin typeface="Century Gothic" pitchFamily="34" charset="0"/>
                          <a:ea typeface="+mn-ea"/>
                          <a:cs typeface="+mn-cs"/>
                        </a:rPr>
                        <a:t>Do they understand forwards, backwards, up and down?</a:t>
                      </a:r>
                    </a:p>
                    <a:p>
                      <a:pPr marL="171450" indent="-171450">
                        <a:buFont typeface="Arial" pitchFamily="34" charset="0"/>
                        <a:buChar char="•"/>
                      </a:pPr>
                      <a:r>
                        <a:rPr kumimoji="0" lang="en-GB" sz="1200" kern="1200" dirty="0">
                          <a:solidFill>
                            <a:schemeClr val="dk1"/>
                          </a:solidFill>
                          <a:latin typeface="Century Gothic" pitchFamily="34" charset="0"/>
                          <a:ea typeface="+mn-ea"/>
                          <a:cs typeface="+mn-cs"/>
                        </a:rPr>
                        <a:t>Can they put two instructions together to control a programmable toy?</a:t>
                      </a:r>
                      <a:endParaRPr lang="en-GB" sz="1200" kern="1200" dirty="0">
                        <a:solidFill>
                          <a:schemeClr val="dk1"/>
                        </a:solidFill>
                        <a:effectLst/>
                        <a:latin typeface="Century Gothic" pitchFamily="34" charset="0"/>
                        <a:ea typeface="+mn-ea"/>
                        <a:cs typeface="+mn-cs"/>
                      </a:endParaRPr>
                    </a:p>
                    <a:p>
                      <a:pPr marL="171450" indent="-171450">
                        <a:buFont typeface="Arial" pitchFamily="34" charset="0"/>
                        <a:buChar char="•"/>
                      </a:pPr>
                      <a:r>
                        <a:rPr lang="en-US" sz="1200" kern="1200" dirty="0">
                          <a:solidFill>
                            <a:schemeClr val="dk1"/>
                          </a:solidFill>
                          <a:effectLst/>
                          <a:latin typeface="Century Gothic" pitchFamily="34" charset="0"/>
                          <a:ea typeface="+mn-ea"/>
                          <a:cs typeface="+mn-cs"/>
                        </a:rPr>
                        <a:t>Can</a:t>
                      </a:r>
                      <a:r>
                        <a:rPr lang="en-US" sz="1200" kern="1200" baseline="0" dirty="0">
                          <a:solidFill>
                            <a:schemeClr val="dk1"/>
                          </a:solidFill>
                          <a:effectLst/>
                          <a:latin typeface="Century Gothic" pitchFamily="34" charset="0"/>
                          <a:ea typeface="+mn-ea"/>
                          <a:cs typeface="+mn-cs"/>
                        </a:rPr>
                        <a:t> they b</a:t>
                      </a:r>
                      <a:r>
                        <a:rPr lang="en-US" sz="1200" kern="1200" dirty="0">
                          <a:solidFill>
                            <a:schemeClr val="dk1"/>
                          </a:solidFill>
                          <a:effectLst/>
                          <a:latin typeface="Century Gothic" pitchFamily="34" charset="0"/>
                          <a:ea typeface="+mn-ea"/>
                          <a:cs typeface="+mn-cs"/>
                        </a:rPr>
                        <a:t>egin to plan and test a Bee-bot journey?</a:t>
                      </a:r>
                    </a:p>
                    <a:p>
                      <a:pPr marL="171450" indent="-171450">
                        <a:buFont typeface="Arial" pitchFamily="34" charset="0"/>
                        <a:buChar char="•"/>
                      </a:pPr>
                      <a:endParaRPr kumimoji="0" lang="en-GB" sz="1200" kern="1200" dirty="0">
                        <a:solidFill>
                          <a:schemeClr val="dk1"/>
                        </a:solidFill>
                        <a:latin typeface="Century Gothic" pitchFamily="34" charset="0"/>
                        <a:ea typeface="+mn-ea"/>
                        <a:cs typeface="+mn-cs"/>
                      </a:endParaRPr>
                    </a:p>
                  </a:txBody>
                  <a:tcPr marT="45701" marB="45701"/>
                </a:tc>
                <a:tc>
                  <a:txBody>
                    <a:bodyPr/>
                    <a:lstStyle/>
                    <a:p>
                      <a:pPr marL="171450" lvl="0" indent="-171450">
                        <a:buFont typeface="Arial" pitchFamily="34" charset="0"/>
                        <a:buChar char="•"/>
                      </a:pPr>
                      <a:r>
                        <a:rPr lang="en-US" sz="1200" kern="1200" dirty="0">
                          <a:solidFill>
                            <a:schemeClr val="dk1"/>
                          </a:solidFill>
                          <a:effectLst/>
                          <a:latin typeface="Century Gothic" pitchFamily="34" charset="0"/>
                          <a:ea typeface="+mn-ea"/>
                          <a:cs typeface="+mn-cs"/>
                        </a:rPr>
                        <a:t>Can they capture images with a camera? </a:t>
                      </a:r>
                      <a:endParaRPr lang="en-GB" sz="1200" kern="1200" dirty="0">
                        <a:solidFill>
                          <a:schemeClr val="dk1"/>
                        </a:solidFill>
                        <a:effectLst/>
                        <a:latin typeface="Century Gothic" pitchFamily="34" charset="0"/>
                        <a:ea typeface="+mn-ea"/>
                        <a:cs typeface="+mn-cs"/>
                      </a:endParaRPr>
                    </a:p>
                    <a:p>
                      <a:pPr marL="171450" lvl="0" indent="-171450">
                        <a:buFont typeface="Arial" pitchFamily="34" charset="0"/>
                        <a:buChar char="•"/>
                      </a:pPr>
                      <a:r>
                        <a:rPr lang="en-US" sz="1200" kern="1200" dirty="0">
                          <a:solidFill>
                            <a:schemeClr val="dk1"/>
                          </a:solidFill>
                          <a:effectLst/>
                          <a:latin typeface="Century Gothic" pitchFamily="34" charset="0"/>
                          <a:ea typeface="+mn-ea"/>
                          <a:cs typeface="+mn-cs"/>
                        </a:rPr>
                        <a:t>Can</a:t>
                      </a:r>
                      <a:r>
                        <a:rPr lang="en-US" sz="1200" kern="1200" baseline="0" dirty="0">
                          <a:solidFill>
                            <a:schemeClr val="dk1"/>
                          </a:solidFill>
                          <a:effectLst/>
                          <a:latin typeface="Century Gothic" pitchFamily="34" charset="0"/>
                          <a:ea typeface="+mn-ea"/>
                          <a:cs typeface="+mn-cs"/>
                        </a:rPr>
                        <a:t> they p</a:t>
                      </a:r>
                      <a:r>
                        <a:rPr lang="en-US" sz="1200" kern="1200" dirty="0">
                          <a:solidFill>
                            <a:schemeClr val="dk1"/>
                          </a:solidFill>
                          <a:effectLst/>
                          <a:latin typeface="Century Gothic" pitchFamily="34" charset="0"/>
                          <a:ea typeface="+mn-ea"/>
                          <a:cs typeface="+mn-cs"/>
                        </a:rPr>
                        <a:t>rint out a photograph from a camera with help?</a:t>
                      </a:r>
                      <a:endParaRPr lang="en-GB" sz="1200" kern="1200" dirty="0">
                        <a:solidFill>
                          <a:schemeClr val="dk1"/>
                        </a:solidFill>
                        <a:effectLst/>
                        <a:latin typeface="Century Gothic" pitchFamily="34" charset="0"/>
                        <a:ea typeface="+mn-ea"/>
                        <a:cs typeface="+mn-cs"/>
                      </a:endParaRPr>
                    </a:p>
                    <a:p>
                      <a:pPr marL="171450" indent="-171450">
                        <a:buFont typeface="Arial" pitchFamily="34" charset="0"/>
                        <a:buChar char="•"/>
                      </a:pPr>
                      <a:r>
                        <a:rPr lang="en-US" sz="1200" kern="1200" dirty="0">
                          <a:solidFill>
                            <a:schemeClr val="dk1"/>
                          </a:solidFill>
                          <a:effectLst/>
                          <a:latin typeface="Century Gothic" pitchFamily="34" charset="0"/>
                          <a:ea typeface="+mn-ea"/>
                          <a:cs typeface="+mn-cs"/>
                        </a:rPr>
                        <a:t>Can</a:t>
                      </a:r>
                      <a:r>
                        <a:rPr lang="en-US" sz="1200" kern="1200" baseline="0" dirty="0">
                          <a:solidFill>
                            <a:schemeClr val="dk1"/>
                          </a:solidFill>
                          <a:effectLst/>
                          <a:latin typeface="Century Gothic" pitchFamily="34" charset="0"/>
                          <a:ea typeface="+mn-ea"/>
                          <a:cs typeface="+mn-cs"/>
                        </a:rPr>
                        <a:t> they r</a:t>
                      </a:r>
                      <a:r>
                        <a:rPr lang="en-US" sz="1200" kern="1200" dirty="0">
                          <a:solidFill>
                            <a:schemeClr val="dk1"/>
                          </a:solidFill>
                          <a:effectLst/>
                          <a:latin typeface="Century Gothic" pitchFamily="34" charset="0"/>
                          <a:ea typeface="+mn-ea"/>
                          <a:cs typeface="+mn-cs"/>
                        </a:rPr>
                        <a:t>ecord a sound and play it back?</a:t>
                      </a:r>
                    </a:p>
                    <a:p>
                      <a:pPr marL="171450" lvl="0" indent="-171450">
                        <a:buFont typeface="Arial" pitchFamily="34" charset="0"/>
                        <a:buChar char="•"/>
                      </a:pPr>
                      <a:r>
                        <a:rPr kumimoji="0" lang="en-GB" sz="1200" kern="1200" dirty="0">
                          <a:solidFill>
                            <a:schemeClr val="dk1"/>
                          </a:solidFill>
                          <a:latin typeface="Century Gothic" pitchFamily="34" charset="0"/>
                          <a:ea typeface="+mn-ea"/>
                          <a:cs typeface="+mn-cs"/>
                        </a:rPr>
                        <a:t>Can they enter information into a template to make a graph?</a:t>
                      </a:r>
                    </a:p>
                    <a:p>
                      <a:pPr marL="171450" indent="-171450">
                        <a:buFont typeface="Arial" pitchFamily="34" charset="0"/>
                        <a:buChar char="•"/>
                      </a:pPr>
                      <a:r>
                        <a:rPr kumimoji="0" lang="en-GB" sz="1200" kern="1200" dirty="0">
                          <a:solidFill>
                            <a:schemeClr val="dk1"/>
                          </a:solidFill>
                          <a:latin typeface="Century Gothic" pitchFamily="34" charset="0"/>
                          <a:ea typeface="+mn-ea"/>
                          <a:cs typeface="+mn-cs"/>
                        </a:rPr>
                        <a:t>Can they talk about the results shown on a graph?</a:t>
                      </a:r>
                      <a:endParaRPr lang="en-GB" sz="1200" dirty="0">
                        <a:latin typeface="Century Gothic" pitchFamily="34" charset="0"/>
                        <a:ea typeface="Times New Roman"/>
                        <a:cs typeface="Lucida Sans Unicode"/>
                      </a:endParaRPr>
                    </a:p>
                    <a:p>
                      <a:pPr marL="171450" indent="-171450">
                        <a:buFont typeface="Arial" pitchFamily="34" charset="0"/>
                        <a:buChar char="•"/>
                      </a:pPr>
                      <a:endParaRPr lang="en-GB" sz="1200" i="0" dirty="0">
                        <a:latin typeface="Century Gothic" pitchFamily="34" charset="0"/>
                      </a:endParaRPr>
                    </a:p>
                  </a:txBody>
                  <a:tcPr marT="45701" marB="45701"/>
                </a:tc>
                <a:tc>
                  <a:txBody>
                    <a:bodyPr/>
                    <a:lstStyle/>
                    <a:p>
                      <a:pPr marL="171450" lvl="0" indent="-171450">
                        <a:buFont typeface="Arial" pitchFamily="34" charset="0"/>
                        <a:buChar char="•"/>
                      </a:pPr>
                      <a:r>
                        <a:rPr kumimoji="0" lang="en-GB" sz="1100" kern="1200" dirty="0">
                          <a:solidFill>
                            <a:schemeClr val="dk1"/>
                          </a:solidFill>
                          <a:latin typeface="Century Gothic" pitchFamily="34" charset="0"/>
                          <a:ea typeface="+mn-ea"/>
                          <a:cs typeface="+mn-cs"/>
                        </a:rPr>
                        <a:t>Do they recognise what an email address looks like?</a:t>
                      </a:r>
                    </a:p>
                    <a:p>
                      <a:pPr marL="171450" lvl="0" indent="-171450">
                        <a:buFont typeface="Arial" pitchFamily="34" charset="0"/>
                        <a:buChar char="•"/>
                      </a:pPr>
                      <a:r>
                        <a:rPr kumimoji="0" lang="en-GB" sz="1100" kern="1200" dirty="0">
                          <a:solidFill>
                            <a:schemeClr val="dk1"/>
                          </a:solidFill>
                          <a:latin typeface="Century Gothic" pitchFamily="34" charset="0"/>
                          <a:ea typeface="+mn-ea"/>
                          <a:cs typeface="+mn-cs"/>
                        </a:rPr>
                        <a:t>Have they joined in sending a class email?</a:t>
                      </a:r>
                    </a:p>
                    <a:p>
                      <a:pPr marL="171450" indent="-171450">
                        <a:buFont typeface="Arial" pitchFamily="34" charset="0"/>
                        <a:buChar char="•"/>
                      </a:pPr>
                      <a:r>
                        <a:rPr kumimoji="0" lang="en-GB" sz="1100" kern="1200" dirty="0">
                          <a:solidFill>
                            <a:schemeClr val="dk1"/>
                          </a:solidFill>
                          <a:latin typeface="Century Gothic" pitchFamily="34" charset="0"/>
                          <a:ea typeface="+mn-ea"/>
                          <a:cs typeface="+mn-cs"/>
                        </a:rPr>
                        <a:t>Can they use the @ key and type an email address?</a:t>
                      </a:r>
                      <a:endParaRPr lang="en-GB" sz="1100" dirty="0">
                        <a:latin typeface="Century Gothic" pitchFamily="34" charset="0"/>
                        <a:ea typeface="Times New Roman"/>
                        <a:cs typeface="Lucida Sans Unicode"/>
                      </a:endParaRPr>
                    </a:p>
                    <a:p>
                      <a:pPr marL="171450" lvl="0" indent="-171450">
                        <a:buFont typeface="Arial" pitchFamily="34" charset="0"/>
                        <a:buChar char="•"/>
                      </a:pPr>
                      <a:r>
                        <a:rPr kumimoji="0" lang="en-GB" sz="1100" b="0" kern="1200" dirty="0">
                          <a:solidFill>
                            <a:schemeClr val="dk1"/>
                          </a:solidFill>
                          <a:latin typeface="Century Gothic" pitchFamily="34" charset="0"/>
                          <a:ea typeface="+mn-ea"/>
                          <a:cs typeface="+mn-cs"/>
                        </a:rPr>
                        <a:t>Can they word process ideas using a keyboard?</a:t>
                      </a:r>
                    </a:p>
                    <a:p>
                      <a:pPr marL="171450" indent="-171450">
                        <a:buFont typeface="Arial" pitchFamily="34" charset="0"/>
                        <a:buChar char="•"/>
                      </a:pPr>
                      <a:r>
                        <a:rPr kumimoji="0" lang="en-GB" sz="1100" b="0" kern="1200" dirty="0">
                          <a:solidFill>
                            <a:schemeClr val="dk1"/>
                          </a:solidFill>
                          <a:latin typeface="Century Gothic" pitchFamily="34" charset="0"/>
                          <a:ea typeface="+mn-ea"/>
                          <a:cs typeface="+mn-cs"/>
                        </a:rPr>
                        <a:t>Can they use the spacebar, back space, enter, shift and arrow keys?</a:t>
                      </a:r>
                      <a:endParaRPr lang="en-GB" sz="1100" b="0" dirty="0">
                        <a:latin typeface="Century Gothic" pitchFamily="34" charset="0"/>
                        <a:ea typeface="Times New Roman"/>
                        <a:cs typeface="Lucida Sans Unicode"/>
                      </a:endParaRPr>
                    </a:p>
                    <a:p>
                      <a:pPr marL="171450" lvl="0" indent="-171450">
                        <a:buFont typeface="Arial" pitchFamily="34" charset="0"/>
                        <a:buChar char="•"/>
                      </a:pPr>
                      <a:r>
                        <a:rPr lang="en-US" sz="1100" b="0" kern="1200" dirty="0">
                          <a:solidFill>
                            <a:schemeClr val="dk1"/>
                          </a:solidFill>
                          <a:effectLst/>
                          <a:latin typeface="Century Gothic" pitchFamily="34" charset="0"/>
                          <a:ea typeface="+mn-ea"/>
                          <a:cs typeface="+mn-cs"/>
                        </a:rPr>
                        <a:t>Can</a:t>
                      </a:r>
                      <a:r>
                        <a:rPr lang="en-US" sz="1100" b="0" kern="1200" baseline="0" dirty="0">
                          <a:solidFill>
                            <a:schemeClr val="dk1"/>
                          </a:solidFill>
                          <a:effectLst/>
                          <a:latin typeface="Century Gothic" pitchFamily="34" charset="0"/>
                          <a:ea typeface="+mn-ea"/>
                          <a:cs typeface="+mn-cs"/>
                        </a:rPr>
                        <a:t> they p</a:t>
                      </a:r>
                      <a:r>
                        <a:rPr lang="en-US" sz="1100" b="0" kern="1200" dirty="0">
                          <a:solidFill>
                            <a:schemeClr val="dk1"/>
                          </a:solidFill>
                          <a:effectLst/>
                          <a:latin typeface="Century Gothic" pitchFamily="34" charset="0"/>
                          <a:ea typeface="+mn-ea"/>
                          <a:cs typeface="+mn-cs"/>
                        </a:rPr>
                        <a:t>rint out a page from the internet?</a:t>
                      </a:r>
                      <a:endParaRPr lang="en-GB" sz="1100" b="0" kern="1200" dirty="0">
                        <a:solidFill>
                          <a:schemeClr val="dk1"/>
                        </a:solidFill>
                        <a:effectLst/>
                        <a:latin typeface="Century Gothic" pitchFamily="34" charset="0"/>
                        <a:ea typeface="+mn-ea"/>
                        <a:cs typeface="+mn-cs"/>
                      </a:endParaRPr>
                    </a:p>
                  </a:txBody>
                  <a:tcPr marT="45701" marB="45701"/>
                </a:tc>
                <a:extLst>
                  <a:ext uri="{0D108BD9-81ED-4DB2-BD59-A6C34878D82A}">
                    <a16:rowId xmlns:a16="http://schemas.microsoft.com/office/drawing/2014/main" val="10003"/>
                  </a:ext>
                </a:extLst>
              </a:tr>
              <a:tr h="432048">
                <a:tc gridSpan="3">
                  <a:txBody>
                    <a:bodyPr/>
                    <a:lstStyle/>
                    <a:p>
                      <a:pPr lvl="0" algn="ctr">
                        <a:buFont typeface="Arial" pitchFamily="34" charset="0"/>
                        <a:buNone/>
                      </a:pPr>
                      <a:r>
                        <a:rPr kumimoji="0" lang="en-GB" sz="1800" b="1" kern="1200" dirty="0">
                          <a:solidFill>
                            <a:schemeClr val="dk1"/>
                          </a:solidFill>
                          <a:latin typeface="Century Gothic" pitchFamily="34" charset="0"/>
                          <a:ea typeface="+mn-ea"/>
                          <a:cs typeface="+mn-cs"/>
                        </a:rPr>
                        <a:t>Year 1 (Challenging)</a:t>
                      </a:r>
                    </a:p>
                  </a:txBody>
                  <a:tcPr marT="45701" marB="45701" anchor="ctr"/>
                </a:tc>
                <a:tc hMerge="1">
                  <a:txBody>
                    <a:bodyPr/>
                    <a:lstStyle/>
                    <a:p>
                      <a:pPr>
                        <a:buFont typeface="Arial" pitchFamily="34" charset="0"/>
                        <a:buChar char="•"/>
                      </a:pPr>
                      <a:endParaRPr lang="en-GB" sz="1200" i="0" dirty="0">
                        <a:latin typeface="Century Gothic" pitchFamily="34" charset="0"/>
                      </a:endParaRPr>
                    </a:p>
                  </a:txBody>
                  <a:tcPr marT="45701" marB="45701"/>
                </a:tc>
                <a:tc hMerge="1">
                  <a:txBody>
                    <a:bodyPr/>
                    <a:lstStyle/>
                    <a:p>
                      <a:pPr>
                        <a:buFont typeface="Arial" pitchFamily="34" charset="0"/>
                        <a:buChar char="•"/>
                      </a:pPr>
                      <a:endParaRPr lang="en-GB" sz="1200" dirty="0">
                        <a:latin typeface="Century Gothic" pitchFamily="34" charset="0"/>
                      </a:endParaRPr>
                    </a:p>
                  </a:txBody>
                  <a:tcPr marT="45701" marB="45701"/>
                </a:tc>
                <a:extLst>
                  <a:ext uri="{0D108BD9-81ED-4DB2-BD59-A6C34878D82A}">
                    <a16:rowId xmlns:a16="http://schemas.microsoft.com/office/drawing/2014/main" val="10004"/>
                  </a:ext>
                </a:extLst>
              </a:tr>
              <a:tr h="432048">
                <a:tc gridSpan="3">
                  <a:txBody>
                    <a:bodyPr/>
                    <a:lstStyle/>
                    <a:p>
                      <a:pPr marL="171450" lvl="0" indent="-171450" algn="just">
                        <a:buFont typeface="Arial" pitchFamily="34" charset="0"/>
                        <a:buChar char="•"/>
                      </a:pPr>
                      <a:r>
                        <a:rPr lang="en-US" sz="1200" b="0" kern="1200" dirty="0">
                          <a:solidFill>
                            <a:schemeClr val="dk1"/>
                          </a:solidFill>
                          <a:effectLst/>
                          <a:latin typeface="Century Gothic" pitchFamily="34" charset="0"/>
                          <a:ea typeface="+mn-ea"/>
                          <a:cs typeface="+mn-cs"/>
                        </a:rPr>
                        <a:t>Can</a:t>
                      </a:r>
                      <a:r>
                        <a:rPr lang="en-US" sz="1200" b="0" kern="1200" baseline="0" dirty="0">
                          <a:solidFill>
                            <a:schemeClr val="dk1"/>
                          </a:solidFill>
                          <a:effectLst/>
                          <a:latin typeface="Century Gothic" pitchFamily="34" charset="0"/>
                          <a:ea typeface="+mn-ea"/>
                          <a:cs typeface="+mn-cs"/>
                        </a:rPr>
                        <a:t> they r</a:t>
                      </a:r>
                      <a:r>
                        <a:rPr lang="en-US" sz="1200" b="0" kern="1200" dirty="0">
                          <a:solidFill>
                            <a:schemeClr val="dk1"/>
                          </a:solidFill>
                          <a:effectLst/>
                          <a:latin typeface="Century Gothic" pitchFamily="34" charset="0"/>
                          <a:ea typeface="+mn-ea"/>
                          <a:cs typeface="+mn-cs"/>
                        </a:rPr>
                        <a:t>ecord pupils’ voices as a voice over?</a:t>
                      </a:r>
                    </a:p>
                    <a:p>
                      <a:pPr marL="171450" lvl="0" indent="-171450" algn="just">
                        <a:buFont typeface="Arial" pitchFamily="34" charset="0"/>
                        <a:buChar char="•"/>
                      </a:pPr>
                      <a:r>
                        <a:rPr lang="en-US" sz="1200" b="0" kern="1200" dirty="0">
                          <a:solidFill>
                            <a:schemeClr val="dk1"/>
                          </a:solidFill>
                          <a:effectLst/>
                          <a:latin typeface="Century Gothic" pitchFamily="34" charset="0"/>
                          <a:ea typeface="+mn-ea"/>
                          <a:cs typeface="+mn-cs"/>
                        </a:rPr>
                        <a:t>Can they use a teacher prepared photo story to create a slideshow of photos?</a:t>
                      </a:r>
                    </a:p>
                  </a:txBody>
                  <a:tcPr marT="45701" marB="45701"/>
                </a:tc>
                <a:tc hMerge="1">
                  <a: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endParaRPr kumimoji="0" lang="en-GB" sz="1200" kern="1200" dirty="0">
                        <a:solidFill>
                          <a:schemeClr val="dk1"/>
                        </a:solidFill>
                        <a:latin typeface="Century Gothic" pitchFamily="34" charset="0"/>
                        <a:ea typeface="+mn-ea"/>
                        <a:cs typeface="+mn-cs"/>
                      </a:endParaRPr>
                    </a:p>
                  </a:txBody>
                  <a:tcPr marT="45701" marB="45701"/>
                </a:tc>
                <a:tc hMerge="1">
                  <a:txBody>
                    <a:bodyPr/>
                    <a:lstStyle/>
                    <a:p>
                      <a:pPr marL="171450" lvl="0" indent="-171450">
                        <a:buFont typeface="Arial" pitchFamily="34" charset="0"/>
                        <a:buChar char="•"/>
                      </a:pPr>
                      <a:endParaRPr lang="en-US" sz="1200" b="0" kern="1200" dirty="0">
                        <a:solidFill>
                          <a:schemeClr val="dk1"/>
                        </a:solidFill>
                        <a:effectLst/>
                        <a:latin typeface="Century Gothic" pitchFamily="34" charset="0"/>
                        <a:ea typeface="+mn-ea"/>
                        <a:cs typeface="+mn-cs"/>
                      </a:endParaRPr>
                    </a:p>
                  </a:txBody>
                  <a:tcPr marT="45701" marB="45701"/>
                </a:tc>
                <a:extLst>
                  <a:ext uri="{0D108BD9-81ED-4DB2-BD59-A6C34878D82A}">
                    <a16:rowId xmlns:a16="http://schemas.microsoft.com/office/drawing/2014/main" val="10005"/>
                  </a:ext>
                </a:extLst>
              </a:tr>
            </a:tbl>
          </a:graphicData>
        </a:graphic>
      </p:graphicFrame>
      <p:sp>
        <p:nvSpPr>
          <p:cNvPr id="2" name="Footer Placeholder 1">
            <a:extLst>
              <a:ext uri="{FF2B5EF4-FFF2-40B4-BE49-F238E27FC236}">
                <a16:creationId xmlns:a16="http://schemas.microsoft.com/office/drawing/2014/main" id="{B0955F55-8A46-40E1-A456-5433455F4BD7}"/>
              </a:ext>
            </a:extLst>
          </p:cNvPr>
          <p:cNvSpPr>
            <a:spLocks noGrp="1"/>
          </p:cNvSpPr>
          <p:nvPr>
            <p:ph type="ftr" sz="quarter" idx="11"/>
          </p:nvPr>
        </p:nvSpPr>
        <p:spPr/>
        <p:txBody>
          <a:bodyPr/>
          <a:lstStyle/>
          <a:p>
            <a:r>
              <a:rPr lang="en-GB" smtClean="0"/>
              <a:t>© Focus Education (UK) Ltd</a:t>
            </a:r>
            <a:endParaRPr lang="en-GB" dirty="0"/>
          </a:p>
        </p:txBody>
      </p:sp>
    </p:spTree>
    <p:extLst>
      <p:ext uri="{BB962C8B-B14F-4D97-AF65-F5344CB8AC3E}">
        <p14:creationId xmlns:p14="http://schemas.microsoft.com/office/powerpoint/2010/main" val="34308396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66FCC657-E9A5-4F0E-911C-CF923C56F4C4}" type="slidenum">
              <a:rPr lang="en-GB"/>
              <a:pPr>
                <a:defRPr/>
              </a:pPr>
              <a:t>6</a:t>
            </a:fld>
            <a:endParaRPr lang="en-GB" dirty="0"/>
          </a:p>
        </p:txBody>
      </p:sp>
      <p:graphicFrame>
        <p:nvGraphicFramePr>
          <p:cNvPr id="6" name="Content Placeholder 5"/>
          <p:cNvGraphicFramePr>
            <a:graphicFrameLocks noGrp="1"/>
          </p:cNvGraphicFramePr>
          <p:nvPr>
            <p:ph sz="quarter" idx="1"/>
          </p:nvPr>
        </p:nvGraphicFramePr>
        <p:xfrm>
          <a:off x="507206" y="860726"/>
          <a:ext cx="8129589" cy="5136548"/>
        </p:xfrm>
        <a:graphic>
          <a:graphicData uri="http://schemas.openxmlformats.org/drawingml/2006/table">
            <a:tbl>
              <a:tblPr firstRow="1" bandRow="1">
                <a:tableStyleId>{5C22544A-7EE6-4342-B048-85BDC9FD1C3A}</a:tableStyleId>
              </a:tblPr>
              <a:tblGrid>
                <a:gridCol w="2709863">
                  <a:extLst>
                    <a:ext uri="{9D8B030D-6E8A-4147-A177-3AD203B41FA5}">
                      <a16:colId xmlns:a16="http://schemas.microsoft.com/office/drawing/2014/main" val="20000"/>
                    </a:ext>
                  </a:extLst>
                </a:gridCol>
                <a:gridCol w="2709863">
                  <a:extLst>
                    <a:ext uri="{9D8B030D-6E8A-4147-A177-3AD203B41FA5}">
                      <a16:colId xmlns:a16="http://schemas.microsoft.com/office/drawing/2014/main" val="20001"/>
                    </a:ext>
                  </a:extLst>
                </a:gridCol>
                <a:gridCol w="2709863">
                  <a:extLst>
                    <a:ext uri="{9D8B030D-6E8A-4147-A177-3AD203B41FA5}">
                      <a16:colId xmlns:a16="http://schemas.microsoft.com/office/drawing/2014/main" val="20002"/>
                    </a:ext>
                  </a:extLst>
                </a:gridCol>
              </a:tblGrid>
              <a:tr h="396180">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000" dirty="0">
                          <a:solidFill>
                            <a:schemeClr val="bg1"/>
                          </a:solidFill>
                          <a:latin typeface="Century Gothic" pitchFamily="34" charset="0"/>
                        </a:rPr>
                        <a:t>Knowledge, Skills and Understanding breakdown for</a:t>
                      </a:r>
                      <a:r>
                        <a:rPr lang="en-GB" sz="2000" baseline="0" dirty="0">
                          <a:solidFill>
                            <a:schemeClr val="bg1"/>
                          </a:solidFill>
                          <a:latin typeface="Century Gothic" pitchFamily="34" charset="0"/>
                        </a:rPr>
                        <a:t> </a:t>
                      </a:r>
                    </a:p>
                    <a:p>
                      <a:pPr algn="ctr"/>
                      <a:r>
                        <a:rPr lang="en-GB" sz="2000" dirty="0">
                          <a:solidFill>
                            <a:schemeClr val="bg1"/>
                          </a:solidFill>
                          <a:latin typeface="Century Gothic" pitchFamily="34" charset="0"/>
                        </a:rPr>
                        <a:t>Computing</a:t>
                      </a:r>
                    </a:p>
                  </a:txBody>
                  <a:tcPr marT="45701" marB="45701"/>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467894">
                <a:tc gridSpan="3">
                  <a:txBody>
                    <a:bodyPr/>
                    <a:lstStyle/>
                    <a:p>
                      <a:pPr algn="ctr"/>
                      <a:r>
                        <a:rPr lang="en-GB" sz="1800" b="1" dirty="0">
                          <a:latin typeface="Century Gothic" pitchFamily="34" charset="0"/>
                        </a:rPr>
                        <a:t>Year 2</a:t>
                      </a:r>
                    </a:p>
                  </a:txBody>
                  <a:tcPr marT="45701" marB="45701"/>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1"/>
                  </a:ext>
                </a:extLst>
              </a:tr>
              <a:tr h="370686">
                <a:tc>
                  <a:txBody>
                    <a:bodyPr/>
                    <a:lstStyle/>
                    <a:p>
                      <a:pPr algn="ctr">
                        <a:spcAft>
                          <a:spcPts val="0"/>
                        </a:spcAft>
                      </a:pPr>
                      <a:r>
                        <a:rPr lang="en-GB" sz="1400" b="1" dirty="0">
                          <a:latin typeface="Century Gothic" pitchFamily="34" charset="0"/>
                          <a:ea typeface="Times New Roman"/>
                          <a:cs typeface="Times New Roman"/>
                        </a:rPr>
                        <a:t>Algorithms and Programs</a:t>
                      </a:r>
                    </a:p>
                  </a:txBody>
                  <a:tcPr marL="68580" marR="68580" marT="0" marB="0"/>
                </a:tc>
                <a:tc>
                  <a:txBody>
                    <a:bodyPr/>
                    <a:lstStyle/>
                    <a:p>
                      <a:pPr algn="ctr">
                        <a:spcAft>
                          <a:spcPts val="0"/>
                        </a:spcAft>
                      </a:pPr>
                      <a:r>
                        <a:rPr lang="en-GB" sz="1400" b="1" dirty="0">
                          <a:latin typeface="Century Gothic" pitchFamily="34" charset="0"/>
                          <a:ea typeface="Times New Roman"/>
                          <a:cs typeface="Times New Roman"/>
                        </a:rPr>
                        <a:t>Data Retrieving and Organising</a:t>
                      </a:r>
                      <a:endParaRPr lang="en-GB" sz="1400" dirty="0">
                        <a:latin typeface="Century Gothic" pitchFamily="34" charset="0"/>
                        <a:ea typeface="Times New Roman"/>
                        <a:cs typeface="Times New Roman"/>
                      </a:endParaRPr>
                    </a:p>
                  </a:txBody>
                  <a:tcPr marL="68580" marR="68580" marT="0" marB="0"/>
                </a:tc>
                <a:tc>
                  <a:txBody>
                    <a:bodyPr/>
                    <a:lstStyle/>
                    <a:p>
                      <a:pPr algn="ctr">
                        <a:spcAft>
                          <a:spcPts val="0"/>
                        </a:spcAft>
                      </a:pPr>
                      <a:r>
                        <a:rPr lang="en-GB" sz="1400" b="1" dirty="0">
                          <a:latin typeface="Century Gothic" pitchFamily="34" charset="0"/>
                          <a:ea typeface="Times New Roman"/>
                          <a:cs typeface="Times New Roman"/>
                        </a:rPr>
                        <a:t>Communicating</a:t>
                      </a:r>
                      <a:endParaRPr lang="en-GB" sz="1400" dirty="0">
                        <a:latin typeface="Century Gothic" pitchFamily="34" charset="0"/>
                        <a:ea typeface="Times New Roman"/>
                        <a:cs typeface="Times New Roman"/>
                      </a:endParaRPr>
                    </a:p>
                  </a:txBody>
                  <a:tcPr marL="68580" marR="68580" marT="0" marB="0"/>
                </a:tc>
                <a:extLst>
                  <a:ext uri="{0D108BD9-81ED-4DB2-BD59-A6C34878D82A}">
                    <a16:rowId xmlns:a16="http://schemas.microsoft.com/office/drawing/2014/main" val="10002"/>
                  </a:ext>
                </a:extLst>
              </a:tr>
              <a:tr h="1229464">
                <a:tc>
                  <a:txBody>
                    <a:bodyPr/>
                    <a:lstStyle/>
                    <a:p>
                      <a:pPr marL="171450" lvl="0" indent="-171450">
                        <a:buFont typeface="Arial" pitchFamily="34" charset="0"/>
                        <a:buChar char="•"/>
                      </a:pPr>
                      <a:r>
                        <a:rPr lang="en-US" sz="1200" kern="1200" dirty="0">
                          <a:solidFill>
                            <a:schemeClr val="dk1"/>
                          </a:solidFill>
                          <a:effectLst/>
                          <a:latin typeface="Century Gothic" pitchFamily="34" charset="0"/>
                          <a:ea typeface="+mn-ea"/>
                          <a:cs typeface="+mn-cs"/>
                        </a:rPr>
                        <a:t>Can</a:t>
                      </a:r>
                      <a:r>
                        <a:rPr lang="en-US" sz="1200" kern="1200" baseline="0" dirty="0">
                          <a:solidFill>
                            <a:schemeClr val="dk1"/>
                          </a:solidFill>
                          <a:effectLst/>
                          <a:latin typeface="Century Gothic" pitchFamily="34" charset="0"/>
                          <a:ea typeface="+mn-ea"/>
                          <a:cs typeface="+mn-cs"/>
                        </a:rPr>
                        <a:t> they p</a:t>
                      </a:r>
                      <a:r>
                        <a:rPr lang="en-US" sz="1200" kern="1200" dirty="0">
                          <a:solidFill>
                            <a:schemeClr val="dk1"/>
                          </a:solidFill>
                          <a:effectLst/>
                          <a:latin typeface="Century Gothic" pitchFamily="34" charset="0"/>
                          <a:ea typeface="+mn-ea"/>
                          <a:cs typeface="+mn-cs"/>
                        </a:rPr>
                        <a:t>redict the outcomes of a set  of instructions?</a:t>
                      </a:r>
                      <a:endParaRPr lang="en-GB" sz="1200" kern="1200" dirty="0">
                        <a:solidFill>
                          <a:schemeClr val="dk1"/>
                        </a:solidFill>
                        <a:effectLst/>
                        <a:latin typeface="Century Gothic" pitchFamily="34" charset="0"/>
                        <a:ea typeface="+mn-ea"/>
                        <a:cs typeface="+mn-cs"/>
                      </a:endParaRPr>
                    </a:p>
                    <a:p>
                      <a:pPr marL="171450" lvl="0" indent="-171450">
                        <a:buFont typeface="Arial" pitchFamily="34" charset="0"/>
                        <a:buChar char="•"/>
                      </a:pPr>
                      <a:r>
                        <a:rPr lang="en-US" sz="1200" kern="1200" dirty="0">
                          <a:solidFill>
                            <a:schemeClr val="dk1"/>
                          </a:solidFill>
                          <a:effectLst/>
                          <a:latin typeface="Century Gothic" pitchFamily="34" charset="0"/>
                          <a:ea typeface="+mn-ea"/>
                          <a:cs typeface="+mn-cs"/>
                        </a:rPr>
                        <a:t>Can they use right angle turns?</a:t>
                      </a:r>
                      <a:endParaRPr lang="en-GB" sz="1200" kern="1200" dirty="0">
                        <a:solidFill>
                          <a:schemeClr val="dk1"/>
                        </a:solidFill>
                        <a:effectLst/>
                        <a:latin typeface="Century Gothic" pitchFamily="34" charset="0"/>
                        <a:ea typeface="+mn-ea"/>
                        <a:cs typeface="+mn-cs"/>
                      </a:endParaRPr>
                    </a:p>
                    <a:p>
                      <a:pPr marL="171450" lvl="0" indent="-171450">
                        <a:buFont typeface="Arial" pitchFamily="34" charset="0"/>
                        <a:buChar char="•"/>
                      </a:pPr>
                      <a:r>
                        <a:rPr lang="en-US" sz="1200" kern="1200" dirty="0">
                          <a:solidFill>
                            <a:schemeClr val="dk1"/>
                          </a:solidFill>
                          <a:effectLst/>
                          <a:latin typeface="Century Gothic" pitchFamily="34" charset="0"/>
                          <a:ea typeface="+mn-ea"/>
                          <a:cs typeface="+mn-cs"/>
                        </a:rPr>
                        <a:t>Can they use the repeat commands?</a:t>
                      </a:r>
                      <a:endParaRPr lang="en-GB" sz="1200" kern="1200" dirty="0">
                        <a:solidFill>
                          <a:schemeClr val="dk1"/>
                        </a:solidFill>
                        <a:effectLst/>
                        <a:latin typeface="Century Gothic" pitchFamily="34" charset="0"/>
                        <a:ea typeface="+mn-ea"/>
                        <a:cs typeface="+mn-cs"/>
                      </a:endParaRPr>
                    </a:p>
                    <a:p>
                      <a:pPr marL="171450" indent="-171450">
                        <a:buFont typeface="Arial" pitchFamily="34" charset="0"/>
                        <a:buChar char="•"/>
                      </a:pPr>
                      <a:r>
                        <a:rPr lang="en-US" sz="1200" kern="1200" dirty="0">
                          <a:solidFill>
                            <a:schemeClr val="dk1"/>
                          </a:solidFill>
                          <a:effectLst/>
                          <a:latin typeface="Century Gothic" pitchFamily="34" charset="0"/>
                          <a:ea typeface="+mn-ea"/>
                          <a:cs typeface="+mn-cs"/>
                        </a:rPr>
                        <a:t>Can</a:t>
                      </a:r>
                      <a:r>
                        <a:rPr lang="en-US" sz="1200" kern="1200" baseline="0" dirty="0">
                          <a:solidFill>
                            <a:schemeClr val="dk1"/>
                          </a:solidFill>
                          <a:effectLst/>
                          <a:latin typeface="Century Gothic" pitchFamily="34" charset="0"/>
                          <a:ea typeface="+mn-ea"/>
                          <a:cs typeface="+mn-cs"/>
                        </a:rPr>
                        <a:t> they t</a:t>
                      </a:r>
                      <a:r>
                        <a:rPr lang="en-US" sz="1200" kern="1200" dirty="0">
                          <a:solidFill>
                            <a:schemeClr val="dk1"/>
                          </a:solidFill>
                          <a:effectLst/>
                          <a:latin typeface="Century Gothic" pitchFamily="34" charset="0"/>
                          <a:ea typeface="+mn-ea"/>
                          <a:cs typeface="+mn-cs"/>
                        </a:rPr>
                        <a:t>est and amend a set of instructions?</a:t>
                      </a:r>
                    </a:p>
                    <a:p>
                      <a:pPr marL="171450" indent="-171450">
                        <a:buFont typeface="Arial" pitchFamily="34" charset="0"/>
                        <a:buChar char="•"/>
                      </a:pPr>
                      <a:r>
                        <a:rPr kumimoji="0" lang="en-US" sz="1200" kern="1200" dirty="0">
                          <a:solidFill>
                            <a:schemeClr val="dk1"/>
                          </a:solidFill>
                          <a:effectLst/>
                          <a:latin typeface="Century Gothic" pitchFamily="34" charset="0"/>
                          <a:ea typeface="+mn-ea"/>
                          <a:cs typeface="+mn-cs"/>
                        </a:rPr>
                        <a:t>Can they write a simple</a:t>
                      </a:r>
                      <a:r>
                        <a:rPr kumimoji="0" lang="en-US" sz="1200" kern="1200" baseline="0" dirty="0">
                          <a:solidFill>
                            <a:schemeClr val="dk1"/>
                          </a:solidFill>
                          <a:effectLst/>
                          <a:latin typeface="Century Gothic" pitchFamily="34" charset="0"/>
                          <a:ea typeface="+mn-ea"/>
                          <a:cs typeface="+mn-cs"/>
                        </a:rPr>
                        <a:t> program and test it?</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a:solidFill>
                            <a:schemeClr val="dk1"/>
                          </a:solidFill>
                          <a:effectLst/>
                          <a:latin typeface="Century Gothic" pitchFamily="34" charset="0"/>
                          <a:ea typeface="+mn-ea"/>
                          <a:cs typeface="+mn-cs"/>
                        </a:rPr>
                        <a:t>Can they predict what the</a:t>
                      </a:r>
                      <a:r>
                        <a:rPr lang="en-US" sz="1200" kern="1200" baseline="0" dirty="0">
                          <a:solidFill>
                            <a:schemeClr val="dk1"/>
                          </a:solidFill>
                          <a:effectLst/>
                          <a:latin typeface="Century Gothic" pitchFamily="34" charset="0"/>
                          <a:ea typeface="+mn-ea"/>
                          <a:cs typeface="+mn-cs"/>
                        </a:rPr>
                        <a:t> outcome of a simple program will be?</a:t>
                      </a:r>
                      <a:endParaRPr lang="en-US" sz="1200" kern="1200" dirty="0">
                        <a:solidFill>
                          <a:schemeClr val="dk1"/>
                        </a:solidFill>
                        <a:effectLst/>
                        <a:latin typeface="Century Gothic" pitchFamily="34" charset="0"/>
                        <a:ea typeface="+mn-ea"/>
                        <a:cs typeface="+mn-cs"/>
                      </a:endParaRPr>
                    </a:p>
                  </a:txBody>
                  <a:tcPr marT="45701" marB="45701"/>
                </a:tc>
                <a:tc>
                  <a:txBody>
                    <a:bodyPr/>
                    <a:lstStyle/>
                    <a:p>
                      <a:pPr marL="171450" lvl="0" indent="-171450">
                        <a:buFont typeface="Arial" pitchFamily="34" charset="0"/>
                        <a:buChar char="•"/>
                      </a:pPr>
                      <a:r>
                        <a:rPr kumimoji="0" lang="en-GB" sz="1200" kern="1200" dirty="0">
                          <a:solidFill>
                            <a:schemeClr val="dk1"/>
                          </a:solidFill>
                          <a:latin typeface="Century Gothic" pitchFamily="34" charset="0"/>
                          <a:ea typeface="+mn-ea"/>
                          <a:cs typeface="+mn-cs"/>
                        </a:rPr>
                        <a:t>Can they find information on a website?</a:t>
                      </a:r>
                    </a:p>
                    <a:p>
                      <a:pPr marL="171450" lvl="0" indent="-171450">
                        <a:buFont typeface="Arial" pitchFamily="34" charset="0"/>
                        <a:buChar char="•"/>
                      </a:pPr>
                      <a:r>
                        <a:rPr kumimoji="0" lang="en-GB" sz="1200" kern="1200" dirty="0">
                          <a:solidFill>
                            <a:schemeClr val="dk1"/>
                          </a:solidFill>
                          <a:latin typeface="Century Gothic" pitchFamily="34" charset="0"/>
                          <a:ea typeface="+mn-ea"/>
                          <a:cs typeface="+mn-cs"/>
                        </a:rPr>
                        <a:t>Can they click links in a website?</a:t>
                      </a:r>
                    </a:p>
                    <a:p>
                      <a:pPr marL="171450" indent="-171450">
                        <a:buFont typeface="Arial" pitchFamily="34" charset="0"/>
                        <a:buChar char="•"/>
                      </a:pPr>
                      <a:r>
                        <a:rPr kumimoji="0" lang="en-GB" sz="1200" kern="1200" dirty="0">
                          <a:solidFill>
                            <a:schemeClr val="dk1"/>
                          </a:solidFill>
                          <a:latin typeface="Century Gothic" pitchFamily="34" charset="0"/>
                          <a:ea typeface="+mn-ea"/>
                          <a:cs typeface="+mn-cs"/>
                        </a:rPr>
                        <a:t>Can they print a web page to use as a resource?</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200" kern="1200" dirty="0">
                          <a:solidFill>
                            <a:schemeClr val="dk1"/>
                          </a:solidFill>
                          <a:latin typeface="Century Gothic" pitchFamily="34" charset="0"/>
                          <a:ea typeface="+mn-ea"/>
                          <a:cs typeface="+mn-cs"/>
                        </a:rPr>
                        <a:t>Can they experiment with text, pictures and animation to make a simple slide show?</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200" kern="1200" dirty="0">
                          <a:solidFill>
                            <a:schemeClr val="dk1"/>
                          </a:solidFill>
                          <a:latin typeface="Century Gothic" pitchFamily="34" charset="0"/>
                          <a:ea typeface="+mn-ea"/>
                          <a:cs typeface="+mn-cs"/>
                        </a:rPr>
                        <a:t>Can they use the shape tools to draw?</a:t>
                      </a:r>
                    </a:p>
                  </a:txBody>
                  <a:tcPr marT="45701" marB="45701"/>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200" kern="1200" dirty="0">
                          <a:solidFill>
                            <a:schemeClr val="dk1"/>
                          </a:solidFill>
                          <a:latin typeface="Century Gothic" pitchFamily="34" charset="0"/>
                          <a:ea typeface="+mn-ea"/>
                          <a:cs typeface="+mn-cs"/>
                        </a:rPr>
                        <a:t>Can they send and reply to messages sent by a safe email partner (within school)?</a:t>
                      </a:r>
                    </a:p>
                    <a:p>
                      <a:pPr marL="171450" lvl="0" indent="-171450">
                        <a:buFont typeface="Arial" pitchFamily="34" charset="0"/>
                        <a:buChar char="•"/>
                      </a:pPr>
                      <a:r>
                        <a:rPr kumimoji="0" lang="en-GB" sz="1200" kern="1200" dirty="0">
                          <a:solidFill>
                            <a:schemeClr val="dk1"/>
                          </a:solidFill>
                          <a:latin typeface="Century Gothic" pitchFamily="34" charset="0"/>
                          <a:ea typeface="+mn-ea"/>
                          <a:cs typeface="+mn-cs"/>
                        </a:rPr>
                        <a:t>Can they word process a piece of text?</a:t>
                      </a:r>
                    </a:p>
                    <a:p>
                      <a:pPr marL="171450" lvl="0" indent="-171450">
                        <a:buFont typeface="Arial" pitchFamily="34" charset="0"/>
                        <a:buChar char="•"/>
                      </a:pPr>
                      <a:r>
                        <a:rPr kumimoji="0" lang="en-GB" sz="1200" kern="1200" dirty="0">
                          <a:solidFill>
                            <a:schemeClr val="dk1"/>
                          </a:solidFill>
                          <a:latin typeface="Century Gothic" pitchFamily="34" charset="0"/>
                          <a:ea typeface="+mn-ea"/>
                          <a:cs typeface="+mn-cs"/>
                        </a:rPr>
                        <a:t>Can they insert/delete a word using the mouse and arrow keys?</a:t>
                      </a:r>
                    </a:p>
                    <a:p>
                      <a:pPr marL="171450" indent="-171450">
                        <a:buFont typeface="Arial" pitchFamily="34" charset="0"/>
                        <a:buChar char="•"/>
                      </a:pPr>
                      <a:r>
                        <a:rPr kumimoji="0" lang="en-GB" sz="1200" kern="1200" dirty="0">
                          <a:solidFill>
                            <a:schemeClr val="dk1"/>
                          </a:solidFill>
                          <a:latin typeface="Century Gothic" pitchFamily="34" charset="0"/>
                          <a:ea typeface="+mn-ea"/>
                          <a:cs typeface="+mn-cs"/>
                        </a:rPr>
                        <a:t>Can they highlight text to change its format (B, </a:t>
                      </a:r>
                      <a:r>
                        <a:rPr kumimoji="0" lang="en-GB" sz="1200" u="sng" kern="1200" dirty="0">
                          <a:solidFill>
                            <a:schemeClr val="dk1"/>
                          </a:solidFill>
                          <a:latin typeface="Century Gothic" pitchFamily="34" charset="0"/>
                          <a:ea typeface="+mn-ea"/>
                          <a:cs typeface="+mn-cs"/>
                        </a:rPr>
                        <a:t>U</a:t>
                      </a:r>
                      <a:r>
                        <a:rPr kumimoji="0" lang="en-GB" sz="1200" kern="1200" dirty="0">
                          <a:solidFill>
                            <a:schemeClr val="dk1"/>
                          </a:solidFill>
                          <a:latin typeface="Century Gothic" pitchFamily="34" charset="0"/>
                          <a:ea typeface="+mn-ea"/>
                          <a:cs typeface="+mn-cs"/>
                        </a:rPr>
                        <a:t>, </a:t>
                      </a:r>
                      <a:r>
                        <a:rPr kumimoji="0" lang="en-GB" sz="1200" i="1" kern="1200" dirty="0">
                          <a:solidFill>
                            <a:schemeClr val="dk1"/>
                          </a:solidFill>
                          <a:latin typeface="Century Gothic" pitchFamily="34" charset="0"/>
                          <a:ea typeface="+mn-ea"/>
                          <a:cs typeface="+mn-cs"/>
                        </a:rPr>
                        <a:t>I</a:t>
                      </a:r>
                      <a:r>
                        <a:rPr kumimoji="0" lang="en-GB" sz="1200" kern="1200" dirty="0">
                          <a:solidFill>
                            <a:schemeClr val="dk1"/>
                          </a:solidFill>
                          <a:latin typeface="Century Gothic" pitchFamily="34" charset="0"/>
                          <a:ea typeface="+mn-ea"/>
                          <a:cs typeface="+mn-cs"/>
                        </a:rPr>
                        <a:t>)?</a:t>
                      </a:r>
                      <a:endParaRPr lang="en-GB" sz="1200" b="0" dirty="0">
                        <a:latin typeface="Century Gothic" pitchFamily="34" charset="0"/>
                        <a:ea typeface="Times New Roman"/>
                        <a:cs typeface="Lucida Sans Unicode"/>
                      </a:endParaRPr>
                    </a:p>
                  </a:txBody>
                  <a:tcPr marT="45701" marB="45701"/>
                </a:tc>
                <a:extLst>
                  <a:ext uri="{0D108BD9-81ED-4DB2-BD59-A6C34878D82A}">
                    <a16:rowId xmlns:a16="http://schemas.microsoft.com/office/drawing/2014/main" val="10003"/>
                  </a:ext>
                </a:extLst>
              </a:tr>
              <a:tr h="432048">
                <a:tc gridSpan="3">
                  <a:txBody>
                    <a:bodyPr/>
                    <a:lstStyle/>
                    <a:p>
                      <a:pPr lvl="0" algn="ctr">
                        <a:buFont typeface="Arial" pitchFamily="34" charset="0"/>
                        <a:buNone/>
                      </a:pPr>
                      <a:r>
                        <a:rPr kumimoji="0" lang="en-GB" sz="1800" b="1" kern="1200" dirty="0">
                          <a:solidFill>
                            <a:schemeClr val="dk1"/>
                          </a:solidFill>
                          <a:latin typeface="Century Gothic" pitchFamily="34" charset="0"/>
                          <a:ea typeface="+mn-ea"/>
                          <a:cs typeface="+mn-cs"/>
                        </a:rPr>
                        <a:t>Year 2 (Challenging)</a:t>
                      </a:r>
                    </a:p>
                  </a:txBody>
                  <a:tcPr marT="45701" marB="45701"/>
                </a:tc>
                <a:tc hMerge="1">
                  <a:txBody>
                    <a:bodyPr/>
                    <a:lstStyle/>
                    <a:p>
                      <a:pPr>
                        <a:buFont typeface="Arial" pitchFamily="34" charset="0"/>
                        <a:buChar char="•"/>
                      </a:pPr>
                      <a:endParaRPr lang="en-GB" sz="1200" i="0" dirty="0">
                        <a:latin typeface="Century Gothic" pitchFamily="34" charset="0"/>
                      </a:endParaRPr>
                    </a:p>
                  </a:txBody>
                  <a:tcPr marT="45701" marB="45701"/>
                </a:tc>
                <a:tc hMerge="1">
                  <a:txBody>
                    <a:bodyPr/>
                    <a:lstStyle/>
                    <a:p>
                      <a:pPr>
                        <a:buFont typeface="Arial" pitchFamily="34" charset="0"/>
                        <a:buChar char="•"/>
                      </a:pPr>
                      <a:endParaRPr lang="en-GB" sz="1200" dirty="0">
                        <a:latin typeface="Century Gothic" pitchFamily="34" charset="0"/>
                      </a:endParaRPr>
                    </a:p>
                  </a:txBody>
                  <a:tcPr marT="45701" marB="45701"/>
                </a:tc>
                <a:extLst>
                  <a:ext uri="{0D108BD9-81ED-4DB2-BD59-A6C34878D82A}">
                    <a16:rowId xmlns:a16="http://schemas.microsoft.com/office/drawing/2014/main" val="10004"/>
                  </a:ext>
                </a:extLst>
              </a:tr>
              <a:tr h="432048">
                <a:tc gridSpan="3">
                  <a:txBody>
                    <a:bodyPr/>
                    <a:lstStyle/>
                    <a:p>
                      <a:pPr marL="171450" indent="-171450" algn="just">
                        <a:buFont typeface="Arial" panose="020B0604020202020204" pitchFamily="34" charset="0"/>
                        <a:buChar char="•"/>
                      </a:pPr>
                      <a:r>
                        <a:rPr lang="en-US" sz="1200" b="0" kern="1200" dirty="0">
                          <a:solidFill>
                            <a:schemeClr val="dk1"/>
                          </a:solidFill>
                          <a:effectLst/>
                          <a:latin typeface="Century Gothic" pitchFamily="34" charset="0"/>
                          <a:ea typeface="+mn-ea"/>
                          <a:cs typeface="+mn-cs"/>
                        </a:rPr>
                        <a:t>Can they create a presentation in a small group</a:t>
                      </a:r>
                      <a:r>
                        <a:rPr lang="en-US" sz="1200" b="0" kern="1200" baseline="0" dirty="0">
                          <a:solidFill>
                            <a:schemeClr val="dk1"/>
                          </a:solidFill>
                          <a:effectLst/>
                          <a:latin typeface="Century Gothic" pitchFamily="34" charset="0"/>
                          <a:ea typeface="+mn-ea"/>
                          <a:cs typeface="+mn-cs"/>
                        </a:rPr>
                        <a:t> and r</a:t>
                      </a:r>
                      <a:r>
                        <a:rPr lang="en-US" sz="1200" b="0" kern="1200" dirty="0">
                          <a:solidFill>
                            <a:schemeClr val="dk1"/>
                          </a:solidFill>
                          <a:effectLst/>
                          <a:latin typeface="Century Gothic" pitchFamily="34" charset="0"/>
                          <a:ea typeface="+mn-ea"/>
                          <a:cs typeface="+mn-cs"/>
                        </a:rPr>
                        <a:t>ecord the narration?</a:t>
                      </a:r>
                    </a:p>
                    <a:p>
                      <a:pPr marL="171450" lvl="0" indent="-171450" algn="just">
                        <a:buFont typeface="Arial" panose="020B0604020202020204" pitchFamily="34" charset="0"/>
                        <a:buChar char="•"/>
                      </a:pPr>
                      <a:r>
                        <a:rPr lang="en-US" sz="1200" b="0" kern="1200" dirty="0">
                          <a:solidFill>
                            <a:schemeClr val="dk1"/>
                          </a:solidFill>
                          <a:effectLst/>
                          <a:latin typeface="Century Gothic" pitchFamily="34" charset="0"/>
                          <a:ea typeface="+mn-ea"/>
                          <a:cs typeface="+mn-cs"/>
                        </a:rPr>
                        <a:t>Can</a:t>
                      </a:r>
                      <a:r>
                        <a:rPr lang="en-US" sz="1200" b="0" kern="1200" baseline="0" dirty="0">
                          <a:solidFill>
                            <a:schemeClr val="dk1"/>
                          </a:solidFill>
                          <a:effectLst/>
                          <a:latin typeface="Century Gothic" pitchFamily="34" charset="0"/>
                          <a:ea typeface="+mn-ea"/>
                          <a:cs typeface="+mn-cs"/>
                        </a:rPr>
                        <a:t> they r</a:t>
                      </a:r>
                      <a:r>
                        <a:rPr lang="en-US" sz="1200" b="0" kern="1200" dirty="0">
                          <a:solidFill>
                            <a:schemeClr val="dk1"/>
                          </a:solidFill>
                          <a:effectLst/>
                          <a:latin typeface="Century Gothic" pitchFamily="34" charset="0"/>
                          <a:ea typeface="+mn-ea"/>
                          <a:cs typeface="+mn-cs"/>
                        </a:rPr>
                        <a:t>ecord sounds into software and playback?</a:t>
                      </a:r>
                      <a:endParaRPr lang="en-GB" sz="1200" b="0" kern="1200" dirty="0">
                        <a:solidFill>
                          <a:schemeClr val="dk1"/>
                        </a:solidFill>
                        <a:effectLst/>
                        <a:latin typeface="Century Gothic" pitchFamily="34" charset="0"/>
                        <a:ea typeface="+mn-ea"/>
                        <a:cs typeface="+mn-cs"/>
                      </a:endParaRPr>
                    </a:p>
                    <a:p>
                      <a:pPr marL="171450" lvl="0" indent="-171450" algn="just">
                        <a:buFont typeface="Arial" panose="020B0604020202020204" pitchFamily="34" charset="0"/>
                        <a:buChar char="•"/>
                      </a:pPr>
                      <a:r>
                        <a:rPr lang="en-US" sz="1200" b="0" kern="1200" dirty="0">
                          <a:solidFill>
                            <a:schemeClr val="dk1"/>
                          </a:solidFill>
                          <a:effectLst/>
                          <a:latin typeface="Century Gothic" pitchFamily="34" charset="0"/>
                          <a:ea typeface="+mn-ea"/>
                          <a:cs typeface="+mn-cs"/>
                        </a:rPr>
                        <a:t>Can</a:t>
                      </a:r>
                      <a:r>
                        <a:rPr lang="en-US" sz="1200" b="0" kern="1200" baseline="0" dirty="0">
                          <a:solidFill>
                            <a:schemeClr val="dk1"/>
                          </a:solidFill>
                          <a:effectLst/>
                          <a:latin typeface="Century Gothic" pitchFamily="34" charset="0"/>
                          <a:ea typeface="+mn-ea"/>
                          <a:cs typeface="+mn-cs"/>
                        </a:rPr>
                        <a:t> they i</a:t>
                      </a:r>
                      <a:r>
                        <a:rPr lang="en-US" sz="1200" b="0" kern="1200" dirty="0">
                          <a:solidFill>
                            <a:schemeClr val="dk1"/>
                          </a:solidFill>
                          <a:effectLst/>
                          <a:latin typeface="Century Gothic" pitchFamily="34" charset="0"/>
                          <a:ea typeface="+mn-ea"/>
                          <a:cs typeface="+mn-cs"/>
                        </a:rPr>
                        <a:t>nsert prerecorded sounds into a presentation?</a:t>
                      </a:r>
                      <a:endParaRPr lang="en-GB" sz="1200" b="0" kern="1200" dirty="0">
                        <a:solidFill>
                          <a:schemeClr val="dk1"/>
                        </a:solidFill>
                        <a:effectLst/>
                        <a:latin typeface="Century Gothic" pitchFamily="34" charset="0"/>
                        <a:ea typeface="+mn-ea"/>
                        <a:cs typeface="+mn-cs"/>
                      </a:endParaRPr>
                    </a:p>
                    <a:p>
                      <a:pPr marL="171450" indent="-171450" algn="just">
                        <a:buFont typeface="Arial" panose="020B0604020202020204" pitchFamily="34" charset="0"/>
                        <a:buChar char="•"/>
                      </a:pPr>
                      <a:r>
                        <a:rPr lang="en-US" sz="1200" b="0" kern="1200" dirty="0">
                          <a:solidFill>
                            <a:schemeClr val="dk1"/>
                          </a:solidFill>
                          <a:effectLst/>
                          <a:latin typeface="Century Gothic" pitchFamily="34" charset="0"/>
                          <a:ea typeface="+mn-ea"/>
                          <a:cs typeface="+mn-cs"/>
                        </a:rPr>
                        <a:t>Can they capture still and moving images?</a:t>
                      </a:r>
                      <a:endParaRPr lang="en-GB" sz="1200" b="0" kern="1200" dirty="0">
                        <a:solidFill>
                          <a:schemeClr val="dk1"/>
                        </a:solidFill>
                        <a:effectLst/>
                        <a:latin typeface="Century Gothic" pitchFamily="34" charset="0"/>
                        <a:ea typeface="+mn-ea"/>
                        <a:cs typeface="+mn-cs"/>
                      </a:endParaRPr>
                    </a:p>
                  </a:txBody>
                  <a:tcPr marT="45701" marB="45701"/>
                </a:tc>
                <a:tc hMerge="1">
                  <a: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endParaRPr kumimoji="0" lang="en-GB" sz="1200" kern="1200" dirty="0">
                        <a:solidFill>
                          <a:schemeClr val="dk1"/>
                        </a:solidFill>
                        <a:latin typeface="Century Gothic" pitchFamily="34" charset="0"/>
                        <a:ea typeface="+mn-ea"/>
                        <a:cs typeface="+mn-cs"/>
                      </a:endParaRPr>
                    </a:p>
                  </a:txBody>
                  <a:tcPr marT="45701" marB="45701"/>
                </a:tc>
                <a:tc hMerge="1">
                  <a: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GB" sz="1200" dirty="0">
                        <a:latin typeface="Century Gothic" pitchFamily="34" charset="0"/>
                      </a:endParaRPr>
                    </a:p>
                  </a:txBody>
                  <a:tcPr marT="45701" marB="45701"/>
                </a:tc>
                <a:extLst>
                  <a:ext uri="{0D108BD9-81ED-4DB2-BD59-A6C34878D82A}">
                    <a16:rowId xmlns:a16="http://schemas.microsoft.com/office/drawing/2014/main" val="10005"/>
                  </a:ext>
                </a:extLst>
              </a:tr>
            </a:tbl>
          </a:graphicData>
        </a:graphic>
      </p:graphicFrame>
      <p:sp>
        <p:nvSpPr>
          <p:cNvPr id="2" name="Footer Placeholder 1">
            <a:extLst>
              <a:ext uri="{FF2B5EF4-FFF2-40B4-BE49-F238E27FC236}">
                <a16:creationId xmlns:a16="http://schemas.microsoft.com/office/drawing/2014/main" id="{FB9CB540-B798-417E-8D29-C4D8FFF0D18C}"/>
              </a:ext>
            </a:extLst>
          </p:cNvPr>
          <p:cNvSpPr>
            <a:spLocks noGrp="1"/>
          </p:cNvSpPr>
          <p:nvPr>
            <p:ph type="ftr" sz="quarter" idx="11"/>
          </p:nvPr>
        </p:nvSpPr>
        <p:spPr/>
        <p:txBody>
          <a:bodyPr/>
          <a:lstStyle/>
          <a:p>
            <a:r>
              <a:rPr lang="en-GB" smtClean="0"/>
              <a:t>© Focus Education (UK) Ltd</a:t>
            </a:r>
            <a:endParaRPr lang="en-GB" dirty="0"/>
          </a:p>
        </p:txBody>
      </p:sp>
    </p:spTree>
    <p:extLst>
      <p:ext uri="{BB962C8B-B14F-4D97-AF65-F5344CB8AC3E}">
        <p14:creationId xmlns:p14="http://schemas.microsoft.com/office/powerpoint/2010/main" val="26256702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66FCC657-E9A5-4F0E-911C-CF923C56F4C4}" type="slidenum">
              <a:rPr lang="en-GB"/>
              <a:pPr>
                <a:defRPr/>
              </a:pPr>
              <a:t>7</a:t>
            </a:fld>
            <a:endParaRPr lang="en-GB" dirty="0"/>
          </a:p>
        </p:txBody>
      </p:sp>
      <p:graphicFrame>
        <p:nvGraphicFramePr>
          <p:cNvPr id="6" name="Content Placeholder 5"/>
          <p:cNvGraphicFramePr>
            <a:graphicFrameLocks noGrp="1"/>
          </p:cNvGraphicFramePr>
          <p:nvPr>
            <p:ph sz="quarter" idx="1"/>
          </p:nvPr>
        </p:nvGraphicFramePr>
        <p:xfrm>
          <a:off x="507206" y="860726"/>
          <a:ext cx="8025234" cy="4007300"/>
        </p:xfrm>
        <a:graphic>
          <a:graphicData uri="http://schemas.openxmlformats.org/drawingml/2006/table">
            <a:tbl>
              <a:tblPr firstRow="1" bandRow="1">
                <a:tableStyleId>{5C22544A-7EE6-4342-B048-85BDC9FD1C3A}</a:tableStyleId>
              </a:tblPr>
              <a:tblGrid>
                <a:gridCol w="4012617">
                  <a:extLst>
                    <a:ext uri="{9D8B030D-6E8A-4147-A177-3AD203B41FA5}">
                      <a16:colId xmlns:a16="http://schemas.microsoft.com/office/drawing/2014/main" val="20000"/>
                    </a:ext>
                  </a:extLst>
                </a:gridCol>
                <a:gridCol w="4012617">
                  <a:extLst>
                    <a:ext uri="{9D8B030D-6E8A-4147-A177-3AD203B41FA5}">
                      <a16:colId xmlns:a16="http://schemas.microsoft.com/office/drawing/2014/main" val="20001"/>
                    </a:ext>
                  </a:extLst>
                </a:gridCol>
              </a:tblGrid>
              <a:tr h="396180">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000" dirty="0">
                          <a:solidFill>
                            <a:schemeClr val="bg1"/>
                          </a:solidFill>
                          <a:latin typeface="Century Gothic" pitchFamily="34" charset="0"/>
                        </a:rPr>
                        <a:t>E-safety in Key Stage 1</a:t>
                      </a:r>
                    </a:p>
                  </a:txBody>
                  <a:tcPr marT="45701" marB="45701"/>
                </a:tc>
                <a:tc hMerge="1">
                  <a:txBody>
                    <a:bodyPr/>
                    <a:lstStyle/>
                    <a:p>
                      <a:endParaRPr lang="en-GB"/>
                    </a:p>
                  </a:txBody>
                  <a:tcPr/>
                </a:tc>
                <a:extLst>
                  <a:ext uri="{0D108BD9-81ED-4DB2-BD59-A6C34878D82A}">
                    <a16:rowId xmlns:a16="http://schemas.microsoft.com/office/drawing/2014/main" val="10000"/>
                  </a:ext>
                </a:extLst>
              </a:tr>
              <a:tr h="227856">
                <a:tc>
                  <a:txBody>
                    <a:bodyPr/>
                    <a:lstStyle/>
                    <a:p>
                      <a:pPr algn="ctr">
                        <a:spcAft>
                          <a:spcPts val="0"/>
                        </a:spcAft>
                      </a:pPr>
                      <a:r>
                        <a:rPr lang="en-GB" sz="1400" b="1" dirty="0">
                          <a:latin typeface="Century Gothic" pitchFamily="34" charset="0"/>
                          <a:ea typeface="Times New Roman"/>
                          <a:cs typeface="Times New Roman"/>
                        </a:rPr>
                        <a:t>Knowledge &amp; understanding</a:t>
                      </a:r>
                    </a:p>
                  </a:txBody>
                  <a:tcPr marL="68580" marR="68580" marT="0" marB="0"/>
                </a:tc>
                <a:tc>
                  <a:txBody>
                    <a:bodyPr/>
                    <a:lstStyle/>
                    <a:p>
                      <a:pPr algn="ctr">
                        <a:spcAft>
                          <a:spcPts val="0"/>
                        </a:spcAft>
                      </a:pPr>
                      <a:r>
                        <a:rPr lang="en-GB" sz="1400" b="1" dirty="0">
                          <a:latin typeface="Century Gothic" pitchFamily="34" charset="0"/>
                          <a:ea typeface="Times New Roman"/>
                          <a:cs typeface="Times New Roman"/>
                        </a:rPr>
                        <a:t>Skills</a:t>
                      </a:r>
                    </a:p>
                  </a:txBody>
                  <a:tcPr marL="68580" marR="68580" marT="0" marB="0"/>
                </a:tc>
                <a:extLst>
                  <a:ext uri="{0D108BD9-81ED-4DB2-BD59-A6C34878D82A}">
                    <a16:rowId xmlns:a16="http://schemas.microsoft.com/office/drawing/2014/main" val="10001"/>
                  </a:ext>
                </a:extLst>
              </a:tr>
              <a:tr h="1229464">
                <a:tc>
                  <a:txBody>
                    <a:bodyPr/>
                    <a:lstStyle/>
                    <a:p>
                      <a:pPr marL="171450" lvl="0" indent="-171450">
                        <a:buFont typeface="Arial" pitchFamily="34" charset="0"/>
                        <a:buChar char="•"/>
                      </a:pPr>
                      <a:r>
                        <a:rPr kumimoji="0" lang="en-GB" sz="1200" kern="1200" dirty="0">
                          <a:solidFill>
                            <a:schemeClr val="dk1"/>
                          </a:solidFill>
                          <a:latin typeface="Century Gothic" pitchFamily="34" charset="0"/>
                          <a:ea typeface="+mn-ea"/>
                          <a:cs typeface="+mn-cs"/>
                        </a:rPr>
                        <a:t>Understand the different</a:t>
                      </a:r>
                      <a:r>
                        <a:rPr kumimoji="0" lang="en-GB" sz="1200" kern="1200" baseline="0" dirty="0">
                          <a:solidFill>
                            <a:schemeClr val="dk1"/>
                          </a:solidFill>
                          <a:latin typeface="Century Gothic" pitchFamily="34" charset="0"/>
                          <a:ea typeface="+mn-ea"/>
                          <a:cs typeface="+mn-cs"/>
                        </a:rPr>
                        <a:t> methods of communication (e.g. email, online forums etc).</a:t>
                      </a:r>
                    </a:p>
                    <a:p>
                      <a:pPr marL="171450" lvl="0" indent="-171450">
                        <a:buFont typeface="Arial" pitchFamily="34" charset="0"/>
                        <a:buChar char="•"/>
                      </a:pPr>
                      <a:r>
                        <a:rPr kumimoji="0" lang="en-GB" sz="1200" kern="1200" baseline="0" dirty="0">
                          <a:solidFill>
                            <a:schemeClr val="dk1"/>
                          </a:solidFill>
                          <a:latin typeface="Century Gothic" pitchFamily="34" charset="0"/>
                          <a:ea typeface="+mn-ea"/>
                          <a:cs typeface="+mn-cs"/>
                        </a:rPr>
                        <a:t>Know you should only open email from a known source.</a:t>
                      </a:r>
                    </a:p>
                    <a:p>
                      <a:pPr marL="171450" lvl="0" indent="-171450">
                        <a:buFont typeface="Arial" pitchFamily="34" charset="0"/>
                        <a:buChar char="•"/>
                      </a:pPr>
                      <a:r>
                        <a:rPr kumimoji="0" lang="en-GB" sz="1200" kern="1200" baseline="0" dirty="0">
                          <a:solidFill>
                            <a:schemeClr val="dk1"/>
                          </a:solidFill>
                          <a:latin typeface="Century Gothic" pitchFamily="34" charset="0"/>
                          <a:ea typeface="+mn-ea"/>
                          <a:cs typeface="+mn-cs"/>
                        </a:rPr>
                        <a:t>Know the difference between email and communication systems such as blogs and wikis.</a:t>
                      </a:r>
                    </a:p>
                    <a:p>
                      <a:pPr marL="171450" lvl="0" indent="-171450">
                        <a:buFont typeface="Arial" pitchFamily="34" charset="0"/>
                        <a:buChar char="•"/>
                      </a:pPr>
                      <a:r>
                        <a:rPr kumimoji="0" lang="en-GB" sz="1200" kern="1200" baseline="0" dirty="0">
                          <a:solidFill>
                            <a:schemeClr val="dk1"/>
                          </a:solidFill>
                          <a:latin typeface="Century Gothic" pitchFamily="34" charset="0"/>
                          <a:ea typeface="+mn-ea"/>
                          <a:cs typeface="+mn-cs"/>
                        </a:rPr>
                        <a:t>Know that websites sometimes include pop-ups that take them away from the main site.</a:t>
                      </a:r>
                    </a:p>
                    <a:p>
                      <a:pPr marL="171450" lvl="0" indent="-171450">
                        <a:buFont typeface="Arial" pitchFamily="34" charset="0"/>
                        <a:buChar char="•"/>
                      </a:pPr>
                      <a:r>
                        <a:rPr kumimoji="0" lang="en-GB" sz="1200" kern="1200" baseline="0" dirty="0">
                          <a:solidFill>
                            <a:schemeClr val="dk1"/>
                          </a:solidFill>
                          <a:latin typeface="Century Gothic" pitchFamily="34" charset="0"/>
                          <a:ea typeface="+mn-ea"/>
                          <a:cs typeface="+mn-cs"/>
                        </a:rPr>
                        <a:t>Know that bookmarking is a way to find safe sites again quickly.</a:t>
                      </a:r>
                    </a:p>
                    <a:p>
                      <a:pPr marL="171450" lvl="0" indent="-171450">
                        <a:buFont typeface="Arial" pitchFamily="34" charset="0"/>
                        <a:buChar char="•"/>
                      </a:pPr>
                      <a:r>
                        <a:rPr kumimoji="0" lang="en-GB" sz="1200" kern="1200" baseline="0" dirty="0">
                          <a:solidFill>
                            <a:schemeClr val="dk1"/>
                          </a:solidFill>
                          <a:latin typeface="Century Gothic" pitchFamily="34" charset="0"/>
                          <a:ea typeface="+mn-ea"/>
                          <a:cs typeface="+mn-cs"/>
                        </a:rPr>
                        <a:t>Begin to evaluate websites and know that everything on the internet is not true.</a:t>
                      </a:r>
                    </a:p>
                    <a:p>
                      <a:pPr marL="171450" lvl="0" indent="-171450">
                        <a:buFont typeface="Arial" pitchFamily="34" charset="0"/>
                        <a:buChar char="•"/>
                      </a:pPr>
                      <a:r>
                        <a:rPr kumimoji="0" lang="en-GB" sz="1200" kern="1200" baseline="0" dirty="0">
                          <a:solidFill>
                            <a:schemeClr val="dk1"/>
                          </a:solidFill>
                          <a:latin typeface="Century Gothic" pitchFamily="34" charset="0"/>
                          <a:ea typeface="+mn-ea"/>
                          <a:cs typeface="+mn-cs"/>
                        </a:rPr>
                        <a:t>Know that it is not always possible to copy some text and pictures from the internet. </a:t>
                      </a:r>
                    </a:p>
                    <a:p>
                      <a:pPr marL="171450" lvl="0" indent="-171450">
                        <a:buFont typeface="Arial" pitchFamily="34" charset="0"/>
                        <a:buChar char="•"/>
                      </a:pPr>
                      <a:r>
                        <a:rPr kumimoji="0" lang="en-GB" sz="1200" kern="1200" baseline="0" dirty="0">
                          <a:solidFill>
                            <a:schemeClr val="dk1"/>
                          </a:solidFill>
                          <a:latin typeface="Century Gothic" pitchFamily="34" charset="0"/>
                          <a:ea typeface="+mn-ea"/>
                          <a:cs typeface="+mn-cs"/>
                        </a:rPr>
                        <a:t>Know that personal information should not be shared online. </a:t>
                      </a:r>
                    </a:p>
                    <a:p>
                      <a:pPr marL="171450" lvl="0" indent="-171450">
                        <a:buFont typeface="Arial" pitchFamily="34" charset="0"/>
                        <a:buChar char="•"/>
                      </a:pPr>
                      <a:r>
                        <a:rPr kumimoji="0" lang="en-GB" sz="1200" kern="1200" baseline="0" dirty="0">
                          <a:solidFill>
                            <a:schemeClr val="dk1"/>
                          </a:solidFill>
                          <a:latin typeface="Century Gothic" pitchFamily="34" charset="0"/>
                          <a:ea typeface="+mn-ea"/>
                          <a:cs typeface="+mn-cs"/>
                        </a:rPr>
                        <a:t>Know they must tell a trusted adult immediately if anyone tries to meet them via the internet. </a:t>
                      </a:r>
                      <a:endParaRPr kumimoji="0" lang="en-GB" sz="1200" kern="1200" dirty="0">
                        <a:solidFill>
                          <a:schemeClr val="dk1"/>
                        </a:solidFill>
                        <a:latin typeface="Century Gothic" pitchFamily="34" charset="0"/>
                        <a:ea typeface="+mn-ea"/>
                        <a:cs typeface="+mn-cs"/>
                      </a:endParaRPr>
                    </a:p>
                  </a:txBody>
                  <a:tcPr marT="45701" marB="45701"/>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200" kern="1200" dirty="0">
                          <a:solidFill>
                            <a:schemeClr val="dk1"/>
                          </a:solidFill>
                          <a:latin typeface="Century Gothic" pitchFamily="34" charset="0"/>
                          <a:ea typeface="+mn-ea"/>
                          <a:cs typeface="+mn-cs"/>
                        </a:rPr>
                        <a:t>Follow the school’s safer internet rules.</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200" kern="1200" dirty="0">
                          <a:solidFill>
                            <a:schemeClr val="dk1"/>
                          </a:solidFill>
                          <a:latin typeface="Century Gothic" pitchFamily="34" charset="0"/>
                          <a:ea typeface="+mn-ea"/>
                          <a:cs typeface="+mn-cs"/>
                        </a:rPr>
                        <a:t>Use the search engines agreed by the school. </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200" b="0" dirty="0">
                          <a:latin typeface="Century Gothic" pitchFamily="34" charset="0"/>
                          <a:ea typeface="Times New Roman"/>
                          <a:cs typeface="Lucida Sans Unicode"/>
                        </a:rPr>
                        <a:t>Act if they find something inappropriate online</a:t>
                      </a:r>
                      <a:r>
                        <a:rPr lang="en-GB" sz="1200" b="0" baseline="0" dirty="0">
                          <a:latin typeface="Century Gothic" pitchFamily="34" charset="0"/>
                          <a:ea typeface="Times New Roman"/>
                          <a:cs typeface="Lucida Sans Unicode"/>
                        </a:rPr>
                        <a:t> or something they are unsure of (including identifying people who can help; minimising screen; online reporting using school system etc).</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200" b="0" baseline="0" dirty="0">
                          <a:latin typeface="Century Gothic" pitchFamily="34" charset="0"/>
                          <a:ea typeface="Times New Roman"/>
                          <a:cs typeface="Lucida Sans Unicode"/>
                        </a:rPr>
                        <a:t>Use the internet for learning and communicating with others, making choices when navigating through sites.</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200" b="0" baseline="0" dirty="0">
                          <a:latin typeface="Century Gothic" pitchFamily="34" charset="0"/>
                          <a:ea typeface="Times New Roman"/>
                          <a:cs typeface="Lucida Sans Unicode"/>
                        </a:rPr>
                        <a:t>Send and receive email as a class.</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200" b="0" baseline="0" dirty="0">
                          <a:latin typeface="Century Gothic" pitchFamily="34" charset="0"/>
                          <a:ea typeface="Times New Roman"/>
                          <a:cs typeface="Lucida Sans Unicode"/>
                        </a:rPr>
                        <a:t>Recognise advertising on websites and learn to ignore it.</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GB" sz="1200" b="0" baseline="0" dirty="0">
                          <a:latin typeface="Century Gothic" pitchFamily="34" charset="0"/>
                          <a:ea typeface="Times New Roman"/>
                          <a:cs typeface="Lucida Sans Unicode"/>
                        </a:rPr>
                        <a:t>Use a password to access the secure network. </a:t>
                      </a:r>
                      <a:endParaRPr lang="en-GB" sz="1200" b="0" dirty="0">
                        <a:latin typeface="Century Gothic" pitchFamily="34" charset="0"/>
                        <a:ea typeface="Times New Roman"/>
                        <a:cs typeface="Lucida Sans Unicode"/>
                      </a:endParaRPr>
                    </a:p>
                  </a:txBody>
                  <a:tcPr marT="45701" marB="45701"/>
                </a:tc>
                <a:extLst>
                  <a:ext uri="{0D108BD9-81ED-4DB2-BD59-A6C34878D82A}">
                    <a16:rowId xmlns:a16="http://schemas.microsoft.com/office/drawing/2014/main" val="10002"/>
                  </a:ext>
                </a:extLst>
              </a:tr>
            </a:tbl>
          </a:graphicData>
        </a:graphic>
      </p:graphicFrame>
      <p:sp>
        <p:nvSpPr>
          <p:cNvPr id="3" name="TextBox 2"/>
          <p:cNvSpPr txBox="1"/>
          <p:nvPr/>
        </p:nvSpPr>
        <p:spPr>
          <a:xfrm>
            <a:off x="467544" y="5919663"/>
            <a:ext cx="8219256" cy="461665"/>
          </a:xfrm>
          <a:prstGeom prst="rect">
            <a:avLst/>
          </a:prstGeom>
          <a:noFill/>
        </p:spPr>
        <p:txBody>
          <a:bodyPr wrap="square" rtlCol="0">
            <a:spAutoFit/>
          </a:bodyPr>
          <a:lstStyle/>
          <a:p>
            <a:pPr algn="ctr"/>
            <a:r>
              <a:rPr lang="en-GB" sz="1200" dirty="0">
                <a:latin typeface="Century Gothic" panose="020B0502020202020204" pitchFamily="34" charset="0"/>
              </a:rPr>
              <a:t>Schools will need to review and amend their approaches to e-safety in order to take on board </a:t>
            </a:r>
          </a:p>
          <a:p>
            <a:pPr algn="ctr"/>
            <a:r>
              <a:rPr lang="en-GB" sz="1200" dirty="0">
                <a:latin typeface="Century Gothic" panose="020B0502020202020204" pitchFamily="34" charset="0"/>
              </a:rPr>
              <a:t>and address changes to technology. </a:t>
            </a:r>
          </a:p>
        </p:txBody>
      </p:sp>
      <p:sp>
        <p:nvSpPr>
          <p:cNvPr id="2" name="Footer Placeholder 1">
            <a:extLst>
              <a:ext uri="{FF2B5EF4-FFF2-40B4-BE49-F238E27FC236}">
                <a16:creationId xmlns:a16="http://schemas.microsoft.com/office/drawing/2014/main" id="{8536EB9E-36DE-4CAA-BCD4-F5BAA2E7CDF1}"/>
              </a:ext>
            </a:extLst>
          </p:cNvPr>
          <p:cNvSpPr>
            <a:spLocks noGrp="1"/>
          </p:cNvSpPr>
          <p:nvPr>
            <p:ph type="ftr" sz="quarter" idx="11"/>
          </p:nvPr>
        </p:nvSpPr>
        <p:spPr/>
        <p:txBody>
          <a:bodyPr/>
          <a:lstStyle/>
          <a:p>
            <a:r>
              <a:rPr lang="en-GB" smtClean="0"/>
              <a:t>© Focus Education (UK) Ltd</a:t>
            </a:r>
            <a:endParaRPr lang="en-GB" dirty="0"/>
          </a:p>
        </p:txBody>
      </p:sp>
    </p:spTree>
    <p:extLst>
      <p:ext uri="{BB962C8B-B14F-4D97-AF65-F5344CB8AC3E}">
        <p14:creationId xmlns:p14="http://schemas.microsoft.com/office/powerpoint/2010/main" val="42185461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2239731764"/>
              </p:ext>
            </p:extLst>
          </p:nvPr>
        </p:nvGraphicFramePr>
        <p:xfrm>
          <a:off x="287525" y="343015"/>
          <a:ext cx="8568951" cy="6106810"/>
        </p:xfrm>
        <a:graphic>
          <a:graphicData uri="http://schemas.openxmlformats.org/drawingml/2006/table">
            <a:tbl>
              <a:tblPr firstRow="1" bandRow="1">
                <a:tableStyleId>{5C22544A-7EE6-4342-B048-85BDC9FD1C3A}</a:tableStyleId>
              </a:tblPr>
              <a:tblGrid>
                <a:gridCol w="2856317">
                  <a:extLst>
                    <a:ext uri="{9D8B030D-6E8A-4147-A177-3AD203B41FA5}">
                      <a16:colId xmlns:a16="http://schemas.microsoft.com/office/drawing/2014/main" val="20000"/>
                    </a:ext>
                  </a:extLst>
                </a:gridCol>
                <a:gridCol w="2856317">
                  <a:extLst>
                    <a:ext uri="{9D8B030D-6E8A-4147-A177-3AD203B41FA5}">
                      <a16:colId xmlns:a16="http://schemas.microsoft.com/office/drawing/2014/main" val="20001"/>
                    </a:ext>
                  </a:extLst>
                </a:gridCol>
                <a:gridCol w="2856317">
                  <a:extLst>
                    <a:ext uri="{9D8B030D-6E8A-4147-A177-3AD203B41FA5}">
                      <a16:colId xmlns:a16="http://schemas.microsoft.com/office/drawing/2014/main" val="20002"/>
                    </a:ext>
                  </a:extLst>
                </a:gridCol>
              </a:tblGrid>
              <a:tr h="396290">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000" dirty="0">
                          <a:solidFill>
                            <a:schemeClr val="bg1"/>
                          </a:solidFill>
                          <a:latin typeface="Century Gothic" pitchFamily="34" charset="0"/>
                        </a:rPr>
                        <a:t>Knowledge, Skills and Understanding breakdown for</a:t>
                      </a:r>
                      <a:r>
                        <a:rPr lang="en-GB" sz="2000" baseline="0" dirty="0">
                          <a:solidFill>
                            <a:schemeClr val="bg1"/>
                          </a:solidFill>
                          <a:latin typeface="Century Gothic" pitchFamily="34" charset="0"/>
                        </a:rPr>
                        <a:t> </a:t>
                      </a:r>
                    </a:p>
                    <a:p>
                      <a:pPr algn="ctr"/>
                      <a:r>
                        <a:rPr lang="en-GB" sz="2000" dirty="0">
                          <a:solidFill>
                            <a:schemeClr val="bg1"/>
                          </a:solidFill>
                          <a:latin typeface="Century Gothic" pitchFamily="34" charset="0"/>
                        </a:rPr>
                        <a:t>Computing: Year 3</a:t>
                      </a:r>
                    </a:p>
                  </a:txBody>
                  <a:tcPr marT="45726" marB="45726"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370886">
                <a:tc>
                  <a:txBody>
                    <a:bodyPr/>
                    <a:lstStyle/>
                    <a:p>
                      <a:pPr algn="ctr">
                        <a:spcAft>
                          <a:spcPts val="0"/>
                        </a:spcAft>
                      </a:pPr>
                      <a:r>
                        <a:rPr lang="en-GB" sz="1400" b="1" dirty="0">
                          <a:latin typeface="Century Gothic" pitchFamily="34" charset="0"/>
                          <a:ea typeface="Times New Roman"/>
                          <a:cs typeface="Times New Roman"/>
                        </a:rPr>
                        <a:t>Algorithms and Programs</a:t>
                      </a:r>
                    </a:p>
                  </a:txBody>
                  <a:tcPr marL="68580" marR="68580" marT="0" marB="0" anchor="ctr"/>
                </a:tc>
                <a:tc>
                  <a:txBody>
                    <a:bodyPr/>
                    <a:lstStyle/>
                    <a:p>
                      <a:pPr algn="ctr">
                        <a:spcAft>
                          <a:spcPts val="0"/>
                        </a:spcAft>
                      </a:pPr>
                      <a:r>
                        <a:rPr lang="en-GB" sz="1400" b="1" dirty="0">
                          <a:latin typeface="Century Gothic" pitchFamily="34" charset="0"/>
                          <a:ea typeface="Times New Roman"/>
                          <a:cs typeface="Times New Roman"/>
                        </a:rPr>
                        <a:t>Data Retrieving and Organising</a:t>
                      </a:r>
                      <a:endParaRPr lang="en-GB" sz="1400" dirty="0">
                        <a:latin typeface="Century Gothic" pitchFamily="34" charset="0"/>
                        <a:ea typeface="Times New Roman"/>
                        <a:cs typeface="Times New Roman"/>
                      </a:endParaRPr>
                    </a:p>
                  </a:txBody>
                  <a:tcPr marL="68580" marR="68580" marT="0" marB="0" anchor="ctr"/>
                </a:tc>
                <a:tc>
                  <a:txBody>
                    <a:bodyPr/>
                    <a:lstStyle/>
                    <a:p>
                      <a:pPr algn="ctr">
                        <a:spcAft>
                          <a:spcPts val="0"/>
                        </a:spcAft>
                      </a:pPr>
                      <a:r>
                        <a:rPr lang="en-GB" sz="1400" b="1" dirty="0">
                          <a:latin typeface="Century Gothic" pitchFamily="34" charset="0"/>
                          <a:ea typeface="Times New Roman"/>
                          <a:cs typeface="Times New Roman"/>
                        </a:rPr>
                        <a:t>Communicating</a:t>
                      </a:r>
                      <a:endParaRPr lang="en-GB" sz="1400" dirty="0">
                        <a:latin typeface="Century Gothic" pitchFamily="34" charset="0"/>
                        <a:ea typeface="Times New Roman"/>
                        <a:cs typeface="Times New Roman"/>
                      </a:endParaRPr>
                    </a:p>
                  </a:txBody>
                  <a:tcPr marL="68580" marR="68580" marT="0" marB="0" anchor="ctr"/>
                </a:tc>
                <a:extLst>
                  <a:ext uri="{0D108BD9-81ED-4DB2-BD59-A6C34878D82A}">
                    <a16:rowId xmlns:a16="http://schemas.microsoft.com/office/drawing/2014/main" val="10001"/>
                  </a:ext>
                </a:extLst>
              </a:tr>
              <a:tr h="878162">
                <a:tc>
                  <a:txBody>
                    <a:bodyPr/>
                    <a:lstStyle/>
                    <a:p>
                      <a:pPr marL="171450" indent="-171450">
                        <a:buFont typeface="Arial" pitchFamily="34" charset="0"/>
                        <a:buChar char="•"/>
                      </a:pPr>
                      <a:r>
                        <a:rPr lang="en-US" sz="1050" kern="1200" dirty="0">
                          <a:solidFill>
                            <a:schemeClr val="dk1"/>
                          </a:solidFill>
                          <a:effectLst/>
                          <a:latin typeface="Century Gothic" pitchFamily="34" charset="0"/>
                          <a:ea typeface="+mn-ea"/>
                          <a:cs typeface="+mn-cs"/>
                        </a:rPr>
                        <a:t>Can</a:t>
                      </a:r>
                      <a:r>
                        <a:rPr lang="en-US" sz="1050" kern="1200" baseline="0" dirty="0">
                          <a:solidFill>
                            <a:schemeClr val="dk1"/>
                          </a:solidFill>
                          <a:effectLst/>
                          <a:latin typeface="Century Gothic" pitchFamily="34" charset="0"/>
                          <a:ea typeface="+mn-ea"/>
                          <a:cs typeface="+mn-cs"/>
                        </a:rPr>
                        <a:t> they e</a:t>
                      </a:r>
                      <a:r>
                        <a:rPr lang="en-US" sz="1050" kern="1200" dirty="0">
                          <a:solidFill>
                            <a:schemeClr val="dk1"/>
                          </a:solidFill>
                          <a:effectLst/>
                          <a:latin typeface="Century Gothic" pitchFamily="34" charset="0"/>
                          <a:ea typeface="+mn-ea"/>
                          <a:cs typeface="+mn-cs"/>
                        </a:rPr>
                        <a:t>xperiment with variables to control models?</a:t>
                      </a:r>
                      <a:endParaRPr lang="en-GB" sz="1050" kern="1200" dirty="0">
                        <a:solidFill>
                          <a:schemeClr val="dk1"/>
                        </a:solidFill>
                        <a:effectLst/>
                        <a:latin typeface="Century Gothic" pitchFamily="34" charset="0"/>
                        <a:ea typeface="+mn-ea"/>
                        <a:cs typeface="+mn-cs"/>
                      </a:endParaRPr>
                    </a:p>
                    <a:p>
                      <a:pPr marL="171450" indent="-171450">
                        <a:buFont typeface="Arial" pitchFamily="34" charset="0"/>
                        <a:buChar char="•"/>
                      </a:pPr>
                      <a:r>
                        <a:rPr lang="en-US" sz="1050" kern="1200" dirty="0">
                          <a:solidFill>
                            <a:schemeClr val="dk1"/>
                          </a:solidFill>
                          <a:effectLst/>
                          <a:latin typeface="Century Gothic" pitchFamily="34" charset="0"/>
                          <a:ea typeface="+mn-ea"/>
                          <a:cs typeface="+mn-cs"/>
                        </a:rPr>
                        <a:t>Can</a:t>
                      </a:r>
                      <a:r>
                        <a:rPr lang="en-US" sz="1050" kern="1200" baseline="0" dirty="0">
                          <a:solidFill>
                            <a:schemeClr val="dk1"/>
                          </a:solidFill>
                          <a:effectLst/>
                          <a:latin typeface="Century Gothic" pitchFamily="34" charset="0"/>
                          <a:ea typeface="+mn-ea"/>
                          <a:cs typeface="+mn-cs"/>
                        </a:rPr>
                        <a:t> they u</a:t>
                      </a:r>
                      <a:r>
                        <a:rPr lang="en-US" sz="1050" kern="1200" dirty="0">
                          <a:solidFill>
                            <a:schemeClr val="dk1"/>
                          </a:solidFill>
                          <a:effectLst/>
                          <a:latin typeface="Century Gothic" pitchFamily="34" charset="0"/>
                          <a:ea typeface="+mn-ea"/>
                          <a:cs typeface="+mn-cs"/>
                        </a:rPr>
                        <a:t>se 90 degree and 45 degree turns?</a:t>
                      </a:r>
                      <a:endParaRPr lang="en-GB" sz="1050" kern="1200" dirty="0">
                        <a:solidFill>
                          <a:schemeClr val="dk1"/>
                        </a:solidFill>
                        <a:effectLst/>
                        <a:latin typeface="Century Gothic" pitchFamily="34" charset="0"/>
                        <a:ea typeface="+mn-ea"/>
                        <a:cs typeface="+mn-cs"/>
                      </a:endParaRPr>
                    </a:p>
                    <a:p>
                      <a:pPr marL="171450" indent="-171450">
                        <a:buFont typeface="Arial" pitchFamily="34" charset="0"/>
                        <a:buChar char="•"/>
                      </a:pPr>
                      <a:r>
                        <a:rPr lang="en-US" sz="1050" kern="1200" dirty="0">
                          <a:solidFill>
                            <a:schemeClr val="dk1"/>
                          </a:solidFill>
                          <a:effectLst/>
                          <a:latin typeface="Century Gothic" pitchFamily="34" charset="0"/>
                          <a:ea typeface="+mn-ea"/>
                          <a:cs typeface="+mn-cs"/>
                        </a:rPr>
                        <a:t>Can</a:t>
                      </a:r>
                      <a:r>
                        <a:rPr lang="en-US" sz="1050" kern="1200" baseline="0" dirty="0">
                          <a:solidFill>
                            <a:schemeClr val="dk1"/>
                          </a:solidFill>
                          <a:effectLst/>
                          <a:latin typeface="Century Gothic" pitchFamily="34" charset="0"/>
                          <a:ea typeface="+mn-ea"/>
                          <a:cs typeface="+mn-cs"/>
                        </a:rPr>
                        <a:t> they g</a:t>
                      </a:r>
                      <a:r>
                        <a:rPr lang="en-US" sz="1050" kern="1200" dirty="0">
                          <a:solidFill>
                            <a:schemeClr val="dk1"/>
                          </a:solidFill>
                          <a:effectLst/>
                          <a:latin typeface="Century Gothic" pitchFamily="34" charset="0"/>
                          <a:ea typeface="+mn-ea"/>
                          <a:cs typeface="+mn-cs"/>
                        </a:rPr>
                        <a:t>ive an on-screen robot directional instructions?</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050" kern="1200" dirty="0">
                          <a:solidFill>
                            <a:schemeClr val="dk1"/>
                          </a:solidFill>
                          <a:latin typeface="Century Gothic" pitchFamily="34" charset="0"/>
                          <a:ea typeface="+mn-ea"/>
                          <a:cs typeface="+mn-cs"/>
                        </a:rPr>
                        <a:t>Can they draw a square, rectangle and other regular shapes on screen, using commands?</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050" kern="1200" dirty="0">
                          <a:solidFill>
                            <a:schemeClr val="dk1"/>
                          </a:solidFill>
                          <a:latin typeface="Century Gothic" pitchFamily="34" charset="0"/>
                          <a:ea typeface="+mn-ea"/>
                          <a:cs typeface="+mn-cs"/>
                        </a:rPr>
                        <a:t>Can they write more complex programs?</a:t>
                      </a:r>
                    </a:p>
                  </a:txBody>
                  <a:tcPr marT="45726" marB="45726"/>
                </a:tc>
                <a:tc>
                  <a:txBody>
                    <a:bodyPr/>
                    <a:lstStyle/>
                    <a:p>
                      <a:pPr marL="171450" lvl="0" indent="-171450">
                        <a:buFont typeface="Arial" pitchFamily="34" charset="0"/>
                        <a:buChar char="•"/>
                      </a:pPr>
                      <a:r>
                        <a:rPr lang="en-US" sz="1050" kern="1200" dirty="0">
                          <a:solidFill>
                            <a:schemeClr val="dk1"/>
                          </a:solidFill>
                          <a:effectLst/>
                          <a:latin typeface="Century Gothic" pitchFamily="34" charset="0"/>
                          <a:ea typeface="+mn-ea"/>
                          <a:cs typeface="+mn-cs"/>
                        </a:rPr>
                        <a:t>Can</a:t>
                      </a:r>
                      <a:r>
                        <a:rPr lang="en-US" sz="1050" kern="1200" baseline="0" dirty="0">
                          <a:solidFill>
                            <a:schemeClr val="dk1"/>
                          </a:solidFill>
                          <a:effectLst/>
                          <a:latin typeface="Century Gothic" pitchFamily="34" charset="0"/>
                          <a:ea typeface="+mn-ea"/>
                          <a:cs typeface="+mn-cs"/>
                        </a:rPr>
                        <a:t> they r</a:t>
                      </a:r>
                      <a:r>
                        <a:rPr lang="en-US" sz="1050" kern="1200" dirty="0">
                          <a:solidFill>
                            <a:schemeClr val="dk1"/>
                          </a:solidFill>
                          <a:effectLst/>
                          <a:latin typeface="Century Gothic" pitchFamily="34" charset="0"/>
                          <a:ea typeface="+mn-ea"/>
                          <a:cs typeface="+mn-cs"/>
                        </a:rPr>
                        <a:t>eview images on a camera and delete unwanted images?</a:t>
                      </a:r>
                      <a:endParaRPr lang="en-GB" sz="1050" kern="1200" dirty="0">
                        <a:solidFill>
                          <a:schemeClr val="dk1"/>
                        </a:solidFill>
                        <a:effectLst/>
                        <a:latin typeface="Century Gothic" pitchFamily="34" charset="0"/>
                        <a:ea typeface="+mn-ea"/>
                        <a:cs typeface="+mn-cs"/>
                      </a:endParaRPr>
                    </a:p>
                    <a:p>
                      <a:pPr marL="171450" lvl="0" indent="-171450">
                        <a:buFont typeface="Arial" pitchFamily="34" charset="0"/>
                        <a:buChar char="•"/>
                      </a:pPr>
                      <a:r>
                        <a:rPr lang="en-US" sz="1050" kern="1200" dirty="0">
                          <a:solidFill>
                            <a:schemeClr val="dk1"/>
                          </a:solidFill>
                          <a:effectLst/>
                          <a:latin typeface="Century Gothic" pitchFamily="34" charset="0"/>
                          <a:ea typeface="+mn-ea"/>
                          <a:cs typeface="+mn-cs"/>
                        </a:rPr>
                        <a:t>Have</a:t>
                      </a:r>
                      <a:r>
                        <a:rPr lang="en-US" sz="1050" kern="1200" baseline="0" dirty="0">
                          <a:solidFill>
                            <a:schemeClr val="dk1"/>
                          </a:solidFill>
                          <a:effectLst/>
                          <a:latin typeface="Century Gothic" pitchFamily="34" charset="0"/>
                          <a:ea typeface="+mn-ea"/>
                          <a:cs typeface="+mn-cs"/>
                        </a:rPr>
                        <a:t> they</a:t>
                      </a:r>
                      <a:r>
                        <a:rPr lang="en-US" sz="1050" kern="1200" dirty="0">
                          <a:solidFill>
                            <a:schemeClr val="dk1"/>
                          </a:solidFill>
                          <a:effectLst/>
                          <a:latin typeface="Century Gothic" pitchFamily="34" charset="0"/>
                          <a:ea typeface="+mn-ea"/>
                          <a:cs typeface="+mn-cs"/>
                        </a:rPr>
                        <a:t> experienced downloading images from a camera into files on the computer?</a:t>
                      </a:r>
                      <a:endParaRPr lang="en-GB" sz="1050" kern="1200" dirty="0">
                        <a:solidFill>
                          <a:schemeClr val="dk1"/>
                        </a:solidFill>
                        <a:effectLst/>
                        <a:latin typeface="Century Gothic" pitchFamily="34" charset="0"/>
                        <a:ea typeface="+mn-ea"/>
                        <a:cs typeface="+mn-cs"/>
                      </a:endParaRPr>
                    </a:p>
                    <a:p>
                      <a:pPr marL="171450" lvl="0" indent="-171450">
                        <a:buFont typeface="Arial" pitchFamily="34" charset="0"/>
                        <a:buChar char="•"/>
                      </a:pPr>
                      <a:r>
                        <a:rPr lang="en-US" sz="1050" kern="1200" dirty="0">
                          <a:solidFill>
                            <a:schemeClr val="dk1"/>
                          </a:solidFill>
                          <a:effectLst/>
                          <a:latin typeface="Century Gothic" pitchFamily="34" charset="0"/>
                          <a:ea typeface="+mn-ea"/>
                          <a:cs typeface="+mn-cs"/>
                        </a:rPr>
                        <a:t>Can</a:t>
                      </a:r>
                      <a:r>
                        <a:rPr lang="en-US" sz="1050" kern="1200" baseline="0" dirty="0">
                          <a:solidFill>
                            <a:schemeClr val="dk1"/>
                          </a:solidFill>
                          <a:effectLst/>
                          <a:latin typeface="Century Gothic" pitchFamily="34" charset="0"/>
                          <a:ea typeface="+mn-ea"/>
                          <a:cs typeface="+mn-cs"/>
                        </a:rPr>
                        <a:t> they u</a:t>
                      </a:r>
                      <a:r>
                        <a:rPr lang="en-US" sz="1050" kern="1200" dirty="0">
                          <a:solidFill>
                            <a:schemeClr val="dk1"/>
                          </a:solidFill>
                          <a:effectLst/>
                          <a:latin typeface="Century Gothic" pitchFamily="34" charset="0"/>
                          <a:ea typeface="+mn-ea"/>
                          <a:cs typeface="+mn-cs"/>
                        </a:rPr>
                        <a:t>se photo editing software to crop photos and add effects?</a:t>
                      </a:r>
                      <a:endParaRPr lang="en-GB" sz="1050" kern="1200" dirty="0">
                        <a:solidFill>
                          <a:schemeClr val="dk1"/>
                        </a:solidFill>
                        <a:effectLst/>
                        <a:latin typeface="Century Gothic" pitchFamily="34" charset="0"/>
                        <a:ea typeface="+mn-ea"/>
                        <a:cs typeface="+mn-cs"/>
                      </a:endParaRPr>
                    </a:p>
                    <a:p>
                      <a:pPr marL="171450" indent="-171450">
                        <a:buFont typeface="Arial" pitchFamily="34" charset="0"/>
                        <a:buChar char="•"/>
                      </a:pPr>
                      <a:r>
                        <a:rPr lang="en-US" sz="1050" kern="1200" dirty="0">
                          <a:solidFill>
                            <a:schemeClr val="dk1"/>
                          </a:solidFill>
                          <a:effectLst/>
                          <a:latin typeface="Century Gothic" pitchFamily="34" charset="0"/>
                          <a:ea typeface="+mn-ea"/>
                          <a:cs typeface="+mn-cs"/>
                        </a:rPr>
                        <a:t>Can</a:t>
                      </a:r>
                      <a:r>
                        <a:rPr lang="en-US" sz="1050" kern="1200" baseline="0" dirty="0">
                          <a:solidFill>
                            <a:schemeClr val="dk1"/>
                          </a:solidFill>
                          <a:effectLst/>
                          <a:latin typeface="Century Gothic" pitchFamily="34" charset="0"/>
                          <a:ea typeface="+mn-ea"/>
                          <a:cs typeface="+mn-cs"/>
                        </a:rPr>
                        <a:t> they m</a:t>
                      </a:r>
                      <a:r>
                        <a:rPr lang="en-US" sz="1050" kern="1200" dirty="0">
                          <a:solidFill>
                            <a:schemeClr val="dk1"/>
                          </a:solidFill>
                          <a:effectLst/>
                          <a:latin typeface="Century Gothic" pitchFamily="34" charset="0"/>
                          <a:ea typeface="+mn-ea"/>
                          <a:cs typeface="+mn-cs"/>
                        </a:rPr>
                        <a:t>anipulate sound when  using simple recording story boarding?</a:t>
                      </a:r>
                      <a:endParaRPr lang="en-GB" sz="1050" dirty="0">
                        <a:latin typeface="Century Gothic" pitchFamily="34" charset="0"/>
                      </a:endParaRPr>
                    </a:p>
                  </a:txBody>
                  <a:tcPr marT="45726" marB="45726"/>
                </a:tc>
                <a:tc>
                  <a:txBody>
                    <a:bodyPr/>
                    <a:lstStyle/>
                    <a:p>
                      <a:pPr marL="171450" lvl="0" indent="-171450">
                        <a:buFont typeface="Arial" pitchFamily="34" charset="0"/>
                        <a:buChar char="•"/>
                      </a:pPr>
                      <a:r>
                        <a:rPr lang="en-US" sz="1050" kern="1200" dirty="0">
                          <a:solidFill>
                            <a:schemeClr val="dk1"/>
                          </a:solidFill>
                          <a:effectLst/>
                          <a:latin typeface="Century Gothic" pitchFamily="34" charset="0"/>
                          <a:ea typeface="+mn-ea"/>
                          <a:cs typeface="+mn-cs"/>
                        </a:rPr>
                        <a:t>Can</a:t>
                      </a:r>
                      <a:r>
                        <a:rPr lang="en-US" sz="1050" kern="1200" baseline="0" dirty="0">
                          <a:solidFill>
                            <a:schemeClr val="dk1"/>
                          </a:solidFill>
                          <a:effectLst/>
                          <a:latin typeface="Century Gothic" pitchFamily="34" charset="0"/>
                          <a:ea typeface="+mn-ea"/>
                          <a:cs typeface="+mn-cs"/>
                        </a:rPr>
                        <a:t> they u</a:t>
                      </a:r>
                      <a:r>
                        <a:rPr lang="en-US" sz="1050" kern="1200" dirty="0">
                          <a:solidFill>
                            <a:schemeClr val="dk1"/>
                          </a:solidFill>
                          <a:effectLst/>
                          <a:latin typeface="Century Gothic" pitchFamily="34" charset="0"/>
                          <a:ea typeface="+mn-ea"/>
                          <a:cs typeface="+mn-cs"/>
                        </a:rPr>
                        <a:t>se the email address book?</a:t>
                      </a:r>
                      <a:endParaRPr lang="en-GB" sz="1050" kern="1200" dirty="0">
                        <a:solidFill>
                          <a:schemeClr val="dk1"/>
                        </a:solidFill>
                        <a:effectLst/>
                        <a:latin typeface="Century Gothic" pitchFamily="34" charset="0"/>
                        <a:ea typeface="+mn-ea"/>
                        <a:cs typeface="+mn-cs"/>
                      </a:endParaRPr>
                    </a:p>
                    <a:p>
                      <a:pPr marL="171450" lvl="0" indent="-171450">
                        <a:buFont typeface="Arial" pitchFamily="34" charset="0"/>
                        <a:buChar char="•"/>
                      </a:pPr>
                      <a:r>
                        <a:rPr lang="en-US" sz="1050" kern="1200" dirty="0">
                          <a:solidFill>
                            <a:schemeClr val="dk1"/>
                          </a:solidFill>
                          <a:effectLst/>
                          <a:latin typeface="Century Gothic" pitchFamily="34" charset="0"/>
                          <a:ea typeface="+mn-ea"/>
                          <a:cs typeface="+mn-cs"/>
                        </a:rPr>
                        <a:t>Can</a:t>
                      </a:r>
                      <a:r>
                        <a:rPr lang="en-US" sz="1050" kern="1200" baseline="0" dirty="0">
                          <a:solidFill>
                            <a:schemeClr val="dk1"/>
                          </a:solidFill>
                          <a:effectLst/>
                          <a:latin typeface="Century Gothic" pitchFamily="34" charset="0"/>
                          <a:ea typeface="+mn-ea"/>
                          <a:cs typeface="+mn-cs"/>
                        </a:rPr>
                        <a:t> they o</a:t>
                      </a:r>
                      <a:r>
                        <a:rPr lang="en-US" sz="1050" kern="1200" dirty="0">
                          <a:solidFill>
                            <a:schemeClr val="dk1"/>
                          </a:solidFill>
                          <a:effectLst/>
                          <a:latin typeface="Century Gothic" pitchFamily="34" charset="0"/>
                          <a:ea typeface="+mn-ea"/>
                          <a:cs typeface="+mn-cs"/>
                        </a:rPr>
                        <a:t>pen and send an attachment?</a:t>
                      </a:r>
                      <a:endParaRPr lang="en-GB" sz="1050" kern="1200" dirty="0">
                        <a:solidFill>
                          <a:schemeClr val="dk1"/>
                        </a:solidFill>
                        <a:effectLst/>
                        <a:latin typeface="Century Gothic" pitchFamily="34" charset="0"/>
                        <a:ea typeface="+mn-ea"/>
                        <a:cs typeface="+mn-cs"/>
                      </a:endParaRPr>
                    </a:p>
                  </a:txBody>
                  <a:tcPr marT="45726" marB="45726"/>
                </a:tc>
                <a:extLst>
                  <a:ext uri="{0D108BD9-81ED-4DB2-BD59-A6C34878D82A}">
                    <a16:rowId xmlns:a16="http://schemas.microsoft.com/office/drawing/2014/main" val="10002"/>
                  </a:ext>
                </a:extLst>
              </a:tr>
              <a:tr h="380008">
                <a:tc>
                  <a:txBody>
                    <a:bodyPr/>
                    <a:lstStyle/>
                    <a:p>
                      <a:pPr algn="ctr">
                        <a:buFont typeface="Arial" pitchFamily="34" charset="0"/>
                        <a:buNone/>
                      </a:pPr>
                      <a:r>
                        <a:rPr kumimoji="0" lang="en-GB" sz="1400" b="1" i="0" kern="1200" dirty="0">
                          <a:solidFill>
                            <a:schemeClr val="dk1"/>
                          </a:solidFill>
                          <a:latin typeface="Century Gothic" pitchFamily="34" charset="0"/>
                          <a:ea typeface="+mn-ea"/>
                          <a:cs typeface="+mn-cs"/>
                        </a:rPr>
                        <a:t>Using the Internet</a:t>
                      </a:r>
                    </a:p>
                  </a:txBody>
                  <a:tcPr marT="45726" marB="45726" anchor="ctr"/>
                </a:tc>
                <a:tc>
                  <a:txBody>
                    <a:bodyPr/>
                    <a:lstStyle/>
                    <a:p>
                      <a:pPr algn="ctr"/>
                      <a:r>
                        <a:rPr lang="en-GB" sz="1400" b="1" dirty="0">
                          <a:latin typeface="Century Gothic" pitchFamily="34" charset="0"/>
                        </a:rPr>
                        <a:t>Databases</a:t>
                      </a:r>
                    </a:p>
                  </a:txBody>
                  <a:tcPr marT="45726" marB="45726" anchor="ctr"/>
                </a:tc>
                <a:tc>
                  <a:txBody>
                    <a:bodyPr/>
                    <a:lstStyle/>
                    <a:p>
                      <a:pPr algn="ctr"/>
                      <a:r>
                        <a:rPr lang="en-GB" sz="1400" b="1" dirty="0">
                          <a:latin typeface="Century Gothic" pitchFamily="34" charset="0"/>
                        </a:rPr>
                        <a:t>Presentation</a:t>
                      </a:r>
                    </a:p>
                  </a:txBody>
                  <a:tcPr marT="45726" marB="45726" anchor="ctr"/>
                </a:tc>
                <a:extLst>
                  <a:ext uri="{0D108BD9-81ED-4DB2-BD59-A6C34878D82A}">
                    <a16:rowId xmlns:a16="http://schemas.microsoft.com/office/drawing/2014/main" val="10003"/>
                  </a:ext>
                </a:extLst>
              </a:tr>
              <a:tr h="380008">
                <a:tc>
                  <a:txBody>
                    <a:bodyPr/>
                    <a:lstStyle/>
                    <a:p>
                      <a:pPr marL="171450" lvl="0" indent="-171450">
                        <a:buFont typeface="Arial" pitchFamily="34" charset="0"/>
                        <a:buChar char="•"/>
                      </a:pPr>
                      <a:r>
                        <a:rPr lang="en-US" sz="1050" kern="1200" dirty="0">
                          <a:solidFill>
                            <a:schemeClr val="dk1"/>
                          </a:solidFill>
                          <a:effectLst/>
                          <a:latin typeface="Century Gothic" pitchFamily="34" charset="0"/>
                          <a:ea typeface="+mn-ea"/>
                          <a:cs typeface="+mn-cs"/>
                        </a:rPr>
                        <a:t>Can</a:t>
                      </a:r>
                      <a:r>
                        <a:rPr lang="en-US" sz="1050" kern="1200" baseline="0" dirty="0">
                          <a:solidFill>
                            <a:schemeClr val="dk1"/>
                          </a:solidFill>
                          <a:effectLst/>
                          <a:latin typeface="Century Gothic" pitchFamily="34" charset="0"/>
                          <a:ea typeface="+mn-ea"/>
                          <a:cs typeface="+mn-cs"/>
                        </a:rPr>
                        <a:t> they f</a:t>
                      </a:r>
                      <a:r>
                        <a:rPr lang="en-US" sz="1050" kern="1200" dirty="0">
                          <a:solidFill>
                            <a:schemeClr val="dk1"/>
                          </a:solidFill>
                          <a:effectLst/>
                          <a:latin typeface="Century Gothic" pitchFamily="34" charset="0"/>
                          <a:ea typeface="+mn-ea"/>
                          <a:cs typeface="+mn-cs"/>
                        </a:rPr>
                        <a:t>ind relevant information by browsing a menu.</a:t>
                      </a:r>
                      <a:endParaRPr lang="en-GB" sz="1050" kern="1200" dirty="0">
                        <a:solidFill>
                          <a:schemeClr val="dk1"/>
                        </a:solidFill>
                        <a:effectLst/>
                        <a:latin typeface="Century Gothic" pitchFamily="34" charset="0"/>
                        <a:ea typeface="+mn-ea"/>
                        <a:cs typeface="+mn-cs"/>
                      </a:endParaRPr>
                    </a:p>
                    <a:p>
                      <a:pPr marL="171450" lvl="0" indent="-171450">
                        <a:buFont typeface="Arial" pitchFamily="34" charset="0"/>
                        <a:buChar char="•"/>
                      </a:pPr>
                      <a:r>
                        <a:rPr lang="en-US" sz="1050" kern="1200" dirty="0">
                          <a:solidFill>
                            <a:schemeClr val="dk1"/>
                          </a:solidFill>
                          <a:effectLst/>
                          <a:latin typeface="Century Gothic" pitchFamily="34" charset="0"/>
                          <a:ea typeface="+mn-ea"/>
                          <a:cs typeface="+mn-cs"/>
                        </a:rPr>
                        <a:t>Can</a:t>
                      </a:r>
                      <a:r>
                        <a:rPr lang="en-US" sz="1050" kern="1200" baseline="0" dirty="0">
                          <a:solidFill>
                            <a:schemeClr val="dk1"/>
                          </a:solidFill>
                          <a:effectLst/>
                          <a:latin typeface="Century Gothic" pitchFamily="34" charset="0"/>
                          <a:ea typeface="+mn-ea"/>
                          <a:cs typeface="+mn-cs"/>
                        </a:rPr>
                        <a:t> they s</a:t>
                      </a:r>
                      <a:r>
                        <a:rPr lang="en-US" sz="1050" kern="1200" dirty="0">
                          <a:solidFill>
                            <a:schemeClr val="dk1"/>
                          </a:solidFill>
                          <a:effectLst/>
                          <a:latin typeface="Century Gothic" pitchFamily="34" charset="0"/>
                          <a:ea typeface="+mn-ea"/>
                          <a:cs typeface="+mn-cs"/>
                        </a:rPr>
                        <a:t>earch for an image, copy and paste it into a document?</a:t>
                      </a:r>
                      <a:endParaRPr lang="en-GB" sz="1050" kern="1200" dirty="0">
                        <a:solidFill>
                          <a:schemeClr val="dk1"/>
                        </a:solidFill>
                        <a:effectLst/>
                        <a:latin typeface="Century Gothic" pitchFamily="34" charset="0"/>
                        <a:ea typeface="+mn-ea"/>
                        <a:cs typeface="+mn-cs"/>
                      </a:endParaRPr>
                    </a:p>
                    <a:p>
                      <a:pPr marL="171450" lvl="0" indent="-171450">
                        <a:buFont typeface="Arial" pitchFamily="34" charset="0"/>
                        <a:buChar char="•"/>
                      </a:pPr>
                      <a:r>
                        <a:rPr lang="en-US" sz="1050" kern="1200" dirty="0">
                          <a:solidFill>
                            <a:schemeClr val="dk1"/>
                          </a:solidFill>
                          <a:effectLst/>
                          <a:latin typeface="Century Gothic" pitchFamily="34" charset="0"/>
                          <a:ea typeface="+mn-ea"/>
                          <a:cs typeface="+mn-cs"/>
                        </a:rPr>
                        <a:t>Can</a:t>
                      </a:r>
                      <a:r>
                        <a:rPr lang="en-US" sz="1050" kern="1200" baseline="0" dirty="0">
                          <a:solidFill>
                            <a:schemeClr val="dk1"/>
                          </a:solidFill>
                          <a:effectLst/>
                          <a:latin typeface="Century Gothic" pitchFamily="34" charset="0"/>
                          <a:ea typeface="+mn-ea"/>
                          <a:cs typeface="+mn-cs"/>
                        </a:rPr>
                        <a:t> they u</a:t>
                      </a:r>
                      <a:r>
                        <a:rPr lang="en-US" sz="1050" kern="1200" dirty="0">
                          <a:solidFill>
                            <a:schemeClr val="dk1"/>
                          </a:solidFill>
                          <a:effectLst/>
                          <a:latin typeface="Century Gothic" pitchFamily="34" charset="0"/>
                          <a:ea typeface="+mn-ea"/>
                          <a:cs typeface="+mn-cs"/>
                        </a:rPr>
                        <a:t>se ‘Save picture as‘ to save an image to the computer?</a:t>
                      </a:r>
                      <a:endParaRPr lang="en-GB" sz="1050" kern="1200" dirty="0">
                        <a:solidFill>
                          <a:schemeClr val="dk1"/>
                        </a:solidFill>
                        <a:effectLst/>
                        <a:latin typeface="Century Gothic" pitchFamily="34" charset="0"/>
                        <a:ea typeface="+mn-ea"/>
                        <a:cs typeface="+mn-cs"/>
                      </a:endParaRPr>
                    </a:p>
                    <a:p>
                      <a:pPr marL="171450" lvl="0" indent="-171450">
                        <a:buFont typeface="Arial" pitchFamily="34" charset="0"/>
                        <a:buChar char="•"/>
                      </a:pPr>
                      <a:r>
                        <a:rPr lang="en-US" sz="1050" kern="1200" dirty="0">
                          <a:solidFill>
                            <a:schemeClr val="dk1"/>
                          </a:solidFill>
                          <a:effectLst/>
                          <a:latin typeface="Century Gothic" pitchFamily="34" charset="0"/>
                          <a:ea typeface="+mn-ea"/>
                          <a:cs typeface="+mn-cs"/>
                        </a:rPr>
                        <a:t>Can they copy and paste text into a document?</a:t>
                      </a:r>
                      <a:endParaRPr lang="en-GB" sz="1050" kern="1200" dirty="0">
                        <a:solidFill>
                          <a:schemeClr val="dk1"/>
                        </a:solidFill>
                        <a:effectLst/>
                        <a:latin typeface="Century Gothic" pitchFamily="34" charset="0"/>
                        <a:ea typeface="+mn-ea"/>
                        <a:cs typeface="+mn-cs"/>
                      </a:endParaRPr>
                    </a:p>
                    <a:p>
                      <a:pPr marL="171450" lvl="0" indent="-171450">
                        <a:buFont typeface="Arial" pitchFamily="34" charset="0"/>
                        <a:buChar char="•"/>
                      </a:pPr>
                      <a:r>
                        <a:rPr lang="en-US" sz="1050" kern="1200" dirty="0">
                          <a:solidFill>
                            <a:schemeClr val="dk1"/>
                          </a:solidFill>
                          <a:effectLst/>
                          <a:latin typeface="Century Gothic" pitchFamily="34" charset="0"/>
                          <a:ea typeface="+mn-ea"/>
                          <a:cs typeface="+mn-cs"/>
                        </a:rPr>
                        <a:t>Do</a:t>
                      </a:r>
                      <a:r>
                        <a:rPr lang="en-US" sz="1050" kern="1200" baseline="0" dirty="0">
                          <a:solidFill>
                            <a:schemeClr val="dk1"/>
                          </a:solidFill>
                          <a:effectLst/>
                          <a:latin typeface="Century Gothic" pitchFamily="34" charset="0"/>
                          <a:ea typeface="+mn-ea"/>
                          <a:cs typeface="+mn-cs"/>
                        </a:rPr>
                        <a:t> they b</a:t>
                      </a:r>
                      <a:r>
                        <a:rPr lang="en-US" sz="1050" kern="1200" dirty="0">
                          <a:solidFill>
                            <a:schemeClr val="dk1"/>
                          </a:solidFill>
                          <a:effectLst/>
                          <a:latin typeface="Century Gothic" pitchFamily="34" charset="0"/>
                          <a:ea typeface="+mn-ea"/>
                          <a:cs typeface="+mn-cs"/>
                        </a:rPr>
                        <a:t>egin to use note making skills to decide what text to copy?</a:t>
                      </a:r>
                      <a:endParaRPr lang="en-GB" sz="1050" kern="1200" dirty="0">
                        <a:solidFill>
                          <a:schemeClr val="dk1"/>
                        </a:solidFill>
                        <a:effectLst/>
                        <a:latin typeface="Century Gothic" pitchFamily="34" charset="0"/>
                        <a:ea typeface="+mn-ea"/>
                        <a:cs typeface="+mn-cs"/>
                      </a:endParaRPr>
                    </a:p>
                  </a:txBody>
                  <a:tcPr marT="45726" marB="45726"/>
                </a:tc>
                <a:tc>
                  <a:txBody>
                    <a:bodyPr/>
                    <a:lstStyle/>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a:solidFill>
                            <a:schemeClr val="dk1"/>
                          </a:solidFill>
                          <a:effectLst/>
                          <a:latin typeface="Century Gothic" pitchFamily="34" charset="0"/>
                          <a:ea typeface="+mn-ea"/>
                          <a:cs typeface="+mn-cs"/>
                        </a:rPr>
                        <a:t>Can</a:t>
                      </a:r>
                      <a:r>
                        <a:rPr lang="en-US" sz="1200" kern="1200" baseline="0" dirty="0">
                          <a:solidFill>
                            <a:schemeClr val="dk1"/>
                          </a:solidFill>
                          <a:effectLst/>
                          <a:latin typeface="Century Gothic" pitchFamily="34" charset="0"/>
                          <a:ea typeface="+mn-ea"/>
                          <a:cs typeface="+mn-cs"/>
                        </a:rPr>
                        <a:t> they i</a:t>
                      </a:r>
                      <a:r>
                        <a:rPr lang="en-US" sz="1200" kern="1200" dirty="0">
                          <a:solidFill>
                            <a:schemeClr val="dk1"/>
                          </a:solidFill>
                          <a:effectLst/>
                          <a:latin typeface="Century Gothic" pitchFamily="34" charset="0"/>
                          <a:ea typeface="+mn-ea"/>
                          <a:cs typeface="+mn-cs"/>
                        </a:rPr>
                        <a:t>nput data into a prepared database?</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a:solidFill>
                            <a:schemeClr val="dk1"/>
                          </a:solidFill>
                          <a:effectLst/>
                          <a:latin typeface="Century Gothic" pitchFamily="34" charset="0"/>
                          <a:ea typeface="+mn-ea"/>
                          <a:cs typeface="+mn-cs"/>
                        </a:rPr>
                        <a:t>Can</a:t>
                      </a:r>
                      <a:r>
                        <a:rPr lang="en-US" sz="1200" kern="1200" baseline="0" dirty="0">
                          <a:solidFill>
                            <a:schemeClr val="dk1"/>
                          </a:solidFill>
                          <a:effectLst/>
                          <a:latin typeface="Century Gothic" pitchFamily="34" charset="0"/>
                          <a:ea typeface="+mn-ea"/>
                          <a:cs typeface="+mn-cs"/>
                        </a:rPr>
                        <a:t> they s</a:t>
                      </a:r>
                      <a:r>
                        <a:rPr lang="en-US" sz="1200" kern="1200" dirty="0">
                          <a:solidFill>
                            <a:schemeClr val="dk1"/>
                          </a:solidFill>
                          <a:effectLst/>
                          <a:latin typeface="Century Gothic" pitchFamily="34" charset="0"/>
                          <a:ea typeface="+mn-ea"/>
                          <a:cs typeface="+mn-cs"/>
                        </a:rPr>
                        <a:t>ort and search a database to answer simple questions?</a:t>
                      </a:r>
                      <a:endParaRPr lang="en-GB" sz="1200" kern="1200" dirty="0">
                        <a:solidFill>
                          <a:schemeClr val="dk1"/>
                        </a:solidFill>
                        <a:effectLst/>
                        <a:latin typeface="Century Gothic" pitchFamily="34" charset="0"/>
                        <a:ea typeface="+mn-ea"/>
                        <a:cs typeface="+mn-cs"/>
                      </a:endParaRPr>
                    </a:p>
                    <a:p>
                      <a:pPr marL="171450" indent="-171450">
                        <a:buFont typeface="Arial" pitchFamily="34" charset="0"/>
                        <a:buChar char="•"/>
                      </a:pPr>
                      <a:r>
                        <a:rPr lang="en-GB" sz="1200" dirty="0">
                          <a:latin typeface="Century Gothic" pitchFamily="34" charset="0"/>
                        </a:rPr>
                        <a:t>Can they use a branching database?</a:t>
                      </a:r>
                    </a:p>
                  </a:txBody>
                  <a:tcPr marT="45726" marB="45726"/>
                </a:tc>
                <a:tc>
                  <a:txBody>
                    <a:bodyPr/>
                    <a:lstStyle/>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50" kern="1200" dirty="0">
                          <a:solidFill>
                            <a:schemeClr val="dk1"/>
                          </a:solidFill>
                          <a:effectLst/>
                          <a:latin typeface="Century Gothic" pitchFamily="34" charset="0"/>
                          <a:ea typeface="+mn-ea"/>
                          <a:cs typeface="+mn-cs"/>
                        </a:rPr>
                        <a:t>Can they create a presentation that moves from slide to slide and is aimed at a specific audience?</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50" kern="1200" dirty="0">
                          <a:solidFill>
                            <a:schemeClr val="dk1"/>
                          </a:solidFill>
                          <a:effectLst/>
                          <a:latin typeface="Century Gothic" pitchFamily="34" charset="0"/>
                          <a:ea typeface="+mn-ea"/>
                          <a:cs typeface="+mn-cs"/>
                        </a:rPr>
                        <a:t>Can they combine text, images and sounds</a:t>
                      </a:r>
                      <a:r>
                        <a:rPr lang="en-US" sz="1050" kern="1200" baseline="0" dirty="0">
                          <a:solidFill>
                            <a:schemeClr val="dk1"/>
                          </a:solidFill>
                          <a:effectLst/>
                          <a:latin typeface="Century Gothic" pitchFamily="34" charset="0"/>
                          <a:ea typeface="+mn-ea"/>
                          <a:cs typeface="+mn-cs"/>
                        </a:rPr>
                        <a:t> and s</a:t>
                      </a:r>
                      <a:r>
                        <a:rPr lang="en-US" sz="1050" kern="1200" dirty="0">
                          <a:solidFill>
                            <a:schemeClr val="dk1"/>
                          </a:solidFill>
                          <a:effectLst/>
                          <a:latin typeface="Century Gothic" pitchFamily="34" charset="0"/>
                          <a:ea typeface="+mn-ea"/>
                          <a:cs typeface="+mn-cs"/>
                        </a:rPr>
                        <a:t>how awareness of audience?</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50" kern="1200" dirty="0">
                          <a:solidFill>
                            <a:schemeClr val="dk1"/>
                          </a:solidFill>
                          <a:effectLst/>
                          <a:latin typeface="Century Gothic" pitchFamily="34" charset="0"/>
                          <a:ea typeface="+mn-ea"/>
                          <a:cs typeface="+mn-cs"/>
                        </a:rPr>
                        <a:t>Do</a:t>
                      </a:r>
                      <a:r>
                        <a:rPr lang="en-US" sz="1050" kern="1200" baseline="0" dirty="0">
                          <a:solidFill>
                            <a:schemeClr val="dk1"/>
                          </a:solidFill>
                          <a:effectLst/>
                          <a:latin typeface="Century Gothic" pitchFamily="34" charset="0"/>
                          <a:ea typeface="+mn-ea"/>
                          <a:cs typeface="+mn-cs"/>
                        </a:rPr>
                        <a:t> they know </a:t>
                      </a:r>
                      <a:r>
                        <a:rPr lang="en-US" sz="1050" kern="1200" dirty="0">
                          <a:solidFill>
                            <a:schemeClr val="dk1"/>
                          </a:solidFill>
                          <a:effectLst/>
                          <a:latin typeface="Century Gothic" pitchFamily="34" charset="0"/>
                          <a:ea typeface="+mn-ea"/>
                          <a:cs typeface="+mn-cs"/>
                        </a:rPr>
                        <a:t> how to manipulate text, underline text, centre text, change font and size  and save text to a folder?</a:t>
                      </a:r>
                      <a:endParaRPr lang="en-GB" sz="1050" kern="1200" dirty="0">
                        <a:solidFill>
                          <a:schemeClr val="dk1"/>
                        </a:solidFill>
                        <a:effectLst/>
                        <a:latin typeface="Century Gothic" pitchFamily="34" charset="0"/>
                        <a:ea typeface="+mn-ea"/>
                        <a:cs typeface="+mn-cs"/>
                      </a:endParaRPr>
                    </a:p>
                  </a:txBody>
                  <a:tcPr marT="45726" marB="45726"/>
                </a:tc>
                <a:extLst>
                  <a:ext uri="{0D108BD9-81ED-4DB2-BD59-A6C34878D82A}">
                    <a16:rowId xmlns:a16="http://schemas.microsoft.com/office/drawing/2014/main" val="10004"/>
                  </a:ext>
                </a:extLst>
              </a:tr>
              <a:tr h="380008">
                <a:tc gridSpan="3">
                  <a:txBody>
                    <a:bodyPr/>
                    <a:lstStyle/>
                    <a:p>
                      <a:pPr algn="ctr">
                        <a:buFont typeface="Arial" pitchFamily="34" charset="0"/>
                        <a:buNone/>
                      </a:pPr>
                      <a:r>
                        <a:rPr kumimoji="0" lang="en-GB" sz="1800" b="1" i="0" kern="1200" dirty="0">
                          <a:solidFill>
                            <a:schemeClr val="dk1"/>
                          </a:solidFill>
                          <a:latin typeface="Century Gothic" pitchFamily="34" charset="0"/>
                          <a:ea typeface="+mn-ea"/>
                          <a:cs typeface="+mn-cs"/>
                        </a:rPr>
                        <a:t>Year 3 (Challenging)</a:t>
                      </a:r>
                    </a:p>
                  </a:txBody>
                  <a:tcPr marT="45726" marB="45726" anchor="ctr"/>
                </a:tc>
                <a:tc hMerge="1">
                  <a:txBody>
                    <a:bodyPr/>
                    <a:lstStyle/>
                    <a:p>
                      <a:endParaRPr lang="en-GB" dirty="0"/>
                    </a:p>
                  </a:txBody>
                  <a:tcPr marT="45726" marB="45726"/>
                </a:tc>
                <a:tc hMerge="1">
                  <a:txBody>
                    <a:bodyPr/>
                    <a:lstStyle/>
                    <a:p>
                      <a:endParaRPr lang="en-GB" dirty="0"/>
                    </a:p>
                  </a:txBody>
                  <a:tcPr marT="45726" marB="45726"/>
                </a:tc>
                <a:extLst>
                  <a:ext uri="{0D108BD9-81ED-4DB2-BD59-A6C34878D82A}">
                    <a16:rowId xmlns:a16="http://schemas.microsoft.com/office/drawing/2014/main" val="10005"/>
                  </a:ext>
                </a:extLst>
              </a:tr>
              <a:tr h="380008">
                <a:tc gridSpan="3">
                  <a:txBody>
                    <a:bodyPr/>
                    <a:lstStyle/>
                    <a:p>
                      <a:pPr marL="171450" lvl="0" indent="-171450" algn="just">
                        <a:buFont typeface="Arial" pitchFamily="34" charset="0"/>
                        <a:buChar char="•"/>
                      </a:pPr>
                      <a:r>
                        <a:rPr lang="en-US" sz="1050" kern="1200" dirty="0">
                          <a:solidFill>
                            <a:schemeClr val="dk1"/>
                          </a:solidFill>
                          <a:effectLst/>
                          <a:latin typeface="Century Gothic" pitchFamily="34" charset="0"/>
                          <a:ea typeface="+mn-ea"/>
                          <a:cs typeface="+mn-cs"/>
                        </a:rPr>
                        <a:t>Can</a:t>
                      </a:r>
                      <a:r>
                        <a:rPr lang="en-US" sz="1050" kern="1200" baseline="0" dirty="0">
                          <a:solidFill>
                            <a:schemeClr val="dk1"/>
                          </a:solidFill>
                          <a:effectLst/>
                          <a:latin typeface="Century Gothic" pitchFamily="34" charset="0"/>
                          <a:ea typeface="+mn-ea"/>
                          <a:cs typeface="+mn-cs"/>
                        </a:rPr>
                        <a:t> they s</a:t>
                      </a:r>
                      <a:r>
                        <a:rPr lang="en-US" sz="1050" kern="1200" dirty="0">
                          <a:solidFill>
                            <a:schemeClr val="dk1"/>
                          </a:solidFill>
                          <a:effectLst/>
                          <a:latin typeface="Century Gothic" pitchFamily="34" charset="0"/>
                          <a:ea typeface="+mn-ea"/>
                          <a:cs typeface="+mn-cs"/>
                        </a:rPr>
                        <a:t>earch by keyword using a child friendly search engine</a:t>
                      </a:r>
                      <a:r>
                        <a:rPr lang="en-GB" sz="1050" kern="1200" dirty="0">
                          <a:solidFill>
                            <a:schemeClr val="dk1"/>
                          </a:solidFill>
                          <a:effectLst/>
                          <a:latin typeface="Century Gothic" pitchFamily="34" charset="0"/>
                          <a:ea typeface="+mn-ea"/>
                          <a:cs typeface="+mn-cs"/>
                        </a:rPr>
                        <a:t>?</a:t>
                      </a:r>
                    </a:p>
                    <a:p>
                      <a:pPr marL="171450" lvl="0" indent="-171450" algn="just">
                        <a:buFont typeface="Arial" pitchFamily="34" charset="0"/>
                        <a:buChar char="•"/>
                      </a:pPr>
                      <a:r>
                        <a:rPr lang="en-GB" sz="1050" kern="1200" dirty="0">
                          <a:solidFill>
                            <a:schemeClr val="dk1"/>
                          </a:solidFill>
                          <a:effectLst/>
                          <a:latin typeface="Century Gothic" pitchFamily="34" charset="0"/>
                          <a:ea typeface="+mn-ea"/>
                          <a:cs typeface="+mn-cs"/>
                        </a:rPr>
                        <a:t>Can</a:t>
                      </a:r>
                      <a:r>
                        <a:rPr lang="en-GB" sz="1050" kern="1200" baseline="0" dirty="0">
                          <a:solidFill>
                            <a:schemeClr val="dk1"/>
                          </a:solidFill>
                          <a:effectLst/>
                          <a:latin typeface="Century Gothic" pitchFamily="34" charset="0"/>
                          <a:ea typeface="+mn-ea"/>
                          <a:cs typeface="+mn-cs"/>
                        </a:rPr>
                        <a:t> they</a:t>
                      </a:r>
                      <a:r>
                        <a:rPr lang="en-GB" sz="1050" kern="1200" dirty="0">
                          <a:solidFill>
                            <a:schemeClr val="dk1"/>
                          </a:solidFill>
                          <a:effectLst/>
                          <a:latin typeface="Century Gothic" pitchFamily="34" charset="0"/>
                          <a:ea typeface="+mn-ea"/>
                          <a:cs typeface="+mn-cs"/>
                        </a:rPr>
                        <a:t> b</a:t>
                      </a:r>
                      <a:r>
                        <a:rPr lang="en-US" sz="1050" kern="1200" dirty="0">
                          <a:solidFill>
                            <a:schemeClr val="dk1"/>
                          </a:solidFill>
                          <a:effectLst/>
                          <a:latin typeface="Century Gothic" pitchFamily="34" charset="0"/>
                          <a:ea typeface="+mn-ea"/>
                          <a:cs typeface="+mn-cs"/>
                        </a:rPr>
                        <a:t>ookmark a page into your favourites?</a:t>
                      </a:r>
                      <a:endParaRPr lang="en-GB" sz="1050" kern="1200" dirty="0">
                        <a:solidFill>
                          <a:schemeClr val="dk1"/>
                        </a:solidFill>
                        <a:effectLst/>
                        <a:latin typeface="Century Gothic" pitchFamily="34" charset="0"/>
                        <a:ea typeface="+mn-ea"/>
                        <a:cs typeface="+mn-cs"/>
                      </a:endParaRPr>
                    </a:p>
                    <a:p>
                      <a:pPr marL="171450" lvl="0" indent="-171450" algn="just">
                        <a:buFont typeface="Arial" pitchFamily="34" charset="0"/>
                        <a:buChar char="•"/>
                      </a:pPr>
                      <a:r>
                        <a:rPr lang="en-US" sz="1050" kern="1200" dirty="0">
                          <a:solidFill>
                            <a:schemeClr val="dk1"/>
                          </a:solidFill>
                          <a:effectLst/>
                          <a:latin typeface="Century Gothic" pitchFamily="34" charset="0"/>
                          <a:ea typeface="+mn-ea"/>
                          <a:cs typeface="+mn-cs"/>
                        </a:rPr>
                        <a:t>Can they contribute to a class blog?</a:t>
                      </a:r>
                    </a:p>
                    <a:p>
                      <a:pPr marL="171450" marR="0" lvl="0" indent="-171450" algn="just"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050" kern="1200" dirty="0">
                          <a:solidFill>
                            <a:schemeClr val="dk1"/>
                          </a:solidFill>
                          <a:latin typeface="Century Gothic" pitchFamily="34" charset="0"/>
                          <a:ea typeface="+mn-ea"/>
                          <a:cs typeface="+mn-cs"/>
                        </a:rPr>
                        <a:t>Can they use repeat command in logo to create a pattern?</a:t>
                      </a:r>
                    </a:p>
                  </a:txBody>
                  <a:tcPr marT="45726" marB="45726"/>
                </a:tc>
                <a:tc hMerge="1">
                  <a:txBody>
                    <a:bodyPr/>
                    <a:lstStyle/>
                    <a:p>
                      <a:endParaRPr lang="en-GB" dirty="0"/>
                    </a:p>
                  </a:txBody>
                  <a:tcPr marT="45726" marB="45726"/>
                </a:tc>
                <a:tc hMerge="1">
                  <a:txBody>
                    <a:bodyPr/>
                    <a:lstStyle/>
                    <a:p>
                      <a:endParaRPr lang="en-GB" dirty="0"/>
                    </a:p>
                  </a:txBody>
                  <a:tcPr marT="45726" marB="45726"/>
                </a:tc>
                <a:extLst>
                  <a:ext uri="{0D108BD9-81ED-4DB2-BD59-A6C34878D82A}">
                    <a16:rowId xmlns:a16="http://schemas.microsoft.com/office/drawing/2014/main" val="10006"/>
                  </a:ext>
                </a:extLst>
              </a:tr>
            </a:tbl>
          </a:graphicData>
        </a:graphic>
      </p:graphicFrame>
      <p:sp>
        <p:nvSpPr>
          <p:cNvPr id="4" name="Slide Number Placeholder 3"/>
          <p:cNvSpPr>
            <a:spLocks noGrp="1"/>
          </p:cNvSpPr>
          <p:nvPr>
            <p:ph type="sldNum" sz="quarter" idx="12"/>
          </p:nvPr>
        </p:nvSpPr>
        <p:spPr/>
        <p:txBody>
          <a:bodyPr/>
          <a:lstStyle/>
          <a:p>
            <a:pPr>
              <a:defRPr/>
            </a:pPr>
            <a:fld id="{8DFF851D-600C-4836-8A63-FF66BEA05B4E}" type="slidenum">
              <a:rPr lang="en-GB"/>
              <a:pPr>
                <a:defRPr/>
              </a:pPr>
              <a:t>8</a:t>
            </a:fld>
            <a:endParaRPr lang="en-GB" dirty="0"/>
          </a:p>
        </p:txBody>
      </p:sp>
      <p:sp>
        <p:nvSpPr>
          <p:cNvPr id="2" name="Footer Placeholder 1">
            <a:extLst>
              <a:ext uri="{FF2B5EF4-FFF2-40B4-BE49-F238E27FC236}">
                <a16:creationId xmlns:a16="http://schemas.microsoft.com/office/drawing/2014/main" id="{47E5CF91-B928-41C4-A44A-0E71BA52ADD9}"/>
              </a:ext>
            </a:extLst>
          </p:cNvPr>
          <p:cNvSpPr>
            <a:spLocks noGrp="1"/>
          </p:cNvSpPr>
          <p:nvPr>
            <p:ph type="ftr" sz="quarter" idx="11"/>
          </p:nvPr>
        </p:nvSpPr>
        <p:spPr/>
        <p:txBody>
          <a:bodyPr/>
          <a:lstStyle/>
          <a:p>
            <a:r>
              <a:rPr lang="en-GB" smtClean="0"/>
              <a:t>© Focus Education (UK) Ltd</a:t>
            </a:r>
            <a:endParaRPr lang="en-GB" dirty="0"/>
          </a:p>
        </p:txBody>
      </p:sp>
    </p:spTree>
    <p:extLst>
      <p:ext uri="{BB962C8B-B14F-4D97-AF65-F5344CB8AC3E}">
        <p14:creationId xmlns:p14="http://schemas.microsoft.com/office/powerpoint/2010/main" val="29107015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4195827708"/>
              </p:ext>
            </p:extLst>
          </p:nvPr>
        </p:nvGraphicFramePr>
        <p:xfrm>
          <a:off x="287525" y="188640"/>
          <a:ext cx="8568951" cy="6183010"/>
        </p:xfrm>
        <a:graphic>
          <a:graphicData uri="http://schemas.openxmlformats.org/drawingml/2006/table">
            <a:tbl>
              <a:tblPr firstRow="1" bandRow="1">
                <a:tableStyleId>{5C22544A-7EE6-4342-B048-85BDC9FD1C3A}</a:tableStyleId>
              </a:tblPr>
              <a:tblGrid>
                <a:gridCol w="2856317">
                  <a:extLst>
                    <a:ext uri="{9D8B030D-6E8A-4147-A177-3AD203B41FA5}">
                      <a16:colId xmlns:a16="http://schemas.microsoft.com/office/drawing/2014/main" val="20000"/>
                    </a:ext>
                  </a:extLst>
                </a:gridCol>
                <a:gridCol w="2856317">
                  <a:extLst>
                    <a:ext uri="{9D8B030D-6E8A-4147-A177-3AD203B41FA5}">
                      <a16:colId xmlns:a16="http://schemas.microsoft.com/office/drawing/2014/main" val="20001"/>
                    </a:ext>
                  </a:extLst>
                </a:gridCol>
                <a:gridCol w="2856317">
                  <a:extLst>
                    <a:ext uri="{9D8B030D-6E8A-4147-A177-3AD203B41FA5}">
                      <a16:colId xmlns:a16="http://schemas.microsoft.com/office/drawing/2014/main" val="20002"/>
                    </a:ext>
                  </a:extLst>
                </a:gridCol>
              </a:tblGrid>
              <a:tr h="396290">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000" dirty="0">
                          <a:solidFill>
                            <a:schemeClr val="bg1"/>
                          </a:solidFill>
                          <a:latin typeface="Century Gothic" pitchFamily="34" charset="0"/>
                        </a:rPr>
                        <a:t>Knowledge, Skills and Understanding breakdown for</a:t>
                      </a:r>
                      <a:r>
                        <a:rPr lang="en-GB" sz="2000" baseline="0" dirty="0">
                          <a:solidFill>
                            <a:schemeClr val="bg1"/>
                          </a:solidFill>
                          <a:latin typeface="Century Gothic" pitchFamily="34" charset="0"/>
                        </a:rPr>
                        <a:t> </a:t>
                      </a:r>
                    </a:p>
                    <a:p>
                      <a:pPr algn="ctr"/>
                      <a:r>
                        <a:rPr lang="en-GB" sz="2000" dirty="0">
                          <a:solidFill>
                            <a:schemeClr val="bg1"/>
                          </a:solidFill>
                          <a:latin typeface="Century Gothic" pitchFamily="34" charset="0"/>
                        </a:rPr>
                        <a:t>Computing:</a:t>
                      </a:r>
                      <a:r>
                        <a:rPr lang="en-GB" sz="2000" baseline="0" dirty="0">
                          <a:solidFill>
                            <a:schemeClr val="bg1"/>
                          </a:solidFill>
                          <a:latin typeface="Century Gothic" pitchFamily="34" charset="0"/>
                        </a:rPr>
                        <a:t> </a:t>
                      </a:r>
                      <a:r>
                        <a:rPr lang="en-GB" sz="2000" dirty="0">
                          <a:solidFill>
                            <a:schemeClr val="bg1"/>
                          </a:solidFill>
                          <a:latin typeface="Century Gothic" pitchFamily="34" charset="0"/>
                        </a:rPr>
                        <a:t>Year 4</a:t>
                      </a:r>
                    </a:p>
                  </a:txBody>
                  <a:tcPr marT="45726" marB="45726"/>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370886">
                <a:tc>
                  <a:txBody>
                    <a:bodyPr/>
                    <a:lstStyle/>
                    <a:p>
                      <a:pPr algn="ctr">
                        <a:spcAft>
                          <a:spcPts val="0"/>
                        </a:spcAft>
                      </a:pPr>
                      <a:r>
                        <a:rPr lang="en-GB" sz="1400" b="1" dirty="0">
                          <a:latin typeface="Century Gothic" pitchFamily="34" charset="0"/>
                          <a:ea typeface="Times New Roman"/>
                          <a:cs typeface="Times New Roman"/>
                        </a:rPr>
                        <a:t>Algorithms and Programs</a:t>
                      </a:r>
                    </a:p>
                  </a:txBody>
                  <a:tcPr marL="68580" marR="68580" marT="0" marB="0" anchor="ctr"/>
                </a:tc>
                <a:tc>
                  <a:txBody>
                    <a:bodyPr/>
                    <a:lstStyle/>
                    <a:p>
                      <a:pPr algn="ctr">
                        <a:spcAft>
                          <a:spcPts val="0"/>
                        </a:spcAft>
                      </a:pPr>
                      <a:r>
                        <a:rPr lang="en-GB" sz="1400" b="1" dirty="0">
                          <a:latin typeface="Century Gothic" pitchFamily="34" charset="0"/>
                          <a:ea typeface="Times New Roman"/>
                          <a:cs typeface="Times New Roman"/>
                        </a:rPr>
                        <a:t>Data Retrieving and Organising</a:t>
                      </a:r>
                      <a:endParaRPr lang="en-GB" sz="1400" dirty="0">
                        <a:latin typeface="Century Gothic" pitchFamily="34" charset="0"/>
                        <a:ea typeface="Times New Roman"/>
                        <a:cs typeface="Times New Roman"/>
                      </a:endParaRPr>
                    </a:p>
                  </a:txBody>
                  <a:tcPr marL="68580" marR="68580" marT="0" marB="0" anchor="ctr"/>
                </a:tc>
                <a:tc>
                  <a:txBody>
                    <a:bodyPr/>
                    <a:lstStyle/>
                    <a:p>
                      <a:pPr algn="ctr">
                        <a:spcAft>
                          <a:spcPts val="0"/>
                        </a:spcAft>
                      </a:pPr>
                      <a:r>
                        <a:rPr lang="en-GB" sz="1400" b="1" dirty="0">
                          <a:latin typeface="Century Gothic" pitchFamily="34" charset="0"/>
                          <a:ea typeface="Times New Roman"/>
                          <a:cs typeface="Times New Roman"/>
                        </a:rPr>
                        <a:t>Communicating</a:t>
                      </a:r>
                      <a:endParaRPr lang="en-GB" sz="1400" dirty="0">
                        <a:latin typeface="Century Gothic" pitchFamily="34" charset="0"/>
                        <a:ea typeface="Times New Roman"/>
                        <a:cs typeface="Times New Roman"/>
                      </a:endParaRPr>
                    </a:p>
                  </a:txBody>
                  <a:tcPr marL="68580" marR="68580" marT="0" marB="0" anchor="ctr"/>
                </a:tc>
                <a:extLst>
                  <a:ext uri="{0D108BD9-81ED-4DB2-BD59-A6C34878D82A}">
                    <a16:rowId xmlns:a16="http://schemas.microsoft.com/office/drawing/2014/main" val="10001"/>
                  </a:ext>
                </a:extLst>
              </a:tr>
              <a:tr h="878162">
                <a:tc>
                  <a:txBody>
                    <a:bodyPr/>
                    <a:lstStyle/>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000" kern="1200" dirty="0">
                          <a:solidFill>
                            <a:schemeClr val="dk1"/>
                          </a:solidFill>
                          <a:latin typeface="Century Gothic" pitchFamily="34" charset="0"/>
                          <a:ea typeface="+mn-ea"/>
                          <a:cs typeface="+mn-cs"/>
                        </a:rPr>
                        <a:t>Can they use repeat instructions to draw regular shapes on screen, using commands?</a:t>
                      </a:r>
                    </a:p>
                    <a:p>
                      <a:pPr marL="171450" lvl="0" indent="-171450">
                        <a:buFont typeface="Arial" pitchFamily="34" charset="0"/>
                        <a:buChar char="•"/>
                      </a:pPr>
                      <a:r>
                        <a:rPr lang="en-US" sz="1000" kern="1200" dirty="0">
                          <a:solidFill>
                            <a:schemeClr val="dk1"/>
                          </a:solidFill>
                          <a:effectLst/>
                          <a:latin typeface="Century Gothic" pitchFamily="34" charset="0"/>
                          <a:ea typeface="+mn-ea"/>
                          <a:cs typeface="+mn-cs"/>
                        </a:rPr>
                        <a:t>Can they experiment with variables to control models?</a:t>
                      </a:r>
                      <a:endParaRPr lang="en-GB" sz="1000" kern="1200" dirty="0">
                        <a:solidFill>
                          <a:schemeClr val="dk1"/>
                        </a:solidFill>
                        <a:effectLst/>
                        <a:latin typeface="Century Gothic" pitchFamily="34" charset="0"/>
                        <a:ea typeface="+mn-ea"/>
                        <a:cs typeface="+mn-cs"/>
                      </a:endParaRPr>
                    </a:p>
                    <a:p>
                      <a:pPr marL="171450" lvl="0" indent="-171450">
                        <a:buFont typeface="Arial" pitchFamily="34" charset="0"/>
                        <a:buChar char="•"/>
                      </a:pPr>
                      <a:r>
                        <a:rPr lang="en-US" sz="1000" kern="1200" dirty="0">
                          <a:solidFill>
                            <a:schemeClr val="dk1"/>
                          </a:solidFill>
                          <a:effectLst/>
                          <a:latin typeface="Century Gothic" pitchFamily="34" charset="0"/>
                          <a:ea typeface="+mn-ea"/>
                          <a:cs typeface="+mn-cs"/>
                        </a:rPr>
                        <a:t>Can</a:t>
                      </a:r>
                      <a:r>
                        <a:rPr lang="en-US" sz="1000" kern="1200" baseline="0" dirty="0">
                          <a:solidFill>
                            <a:schemeClr val="dk1"/>
                          </a:solidFill>
                          <a:effectLst/>
                          <a:latin typeface="Century Gothic" pitchFamily="34" charset="0"/>
                          <a:ea typeface="+mn-ea"/>
                          <a:cs typeface="+mn-cs"/>
                        </a:rPr>
                        <a:t> they make turns specifying the degrees? </a:t>
                      </a:r>
                    </a:p>
                    <a:p>
                      <a:pPr marL="171450" lvl="0" indent="-171450">
                        <a:buFont typeface="Arial" pitchFamily="34" charset="0"/>
                        <a:buChar char="•"/>
                      </a:pPr>
                      <a:r>
                        <a:rPr lang="en-US" sz="1000" kern="1200" dirty="0">
                          <a:solidFill>
                            <a:schemeClr val="dk1"/>
                          </a:solidFill>
                          <a:effectLst/>
                          <a:latin typeface="Century Gothic" pitchFamily="34" charset="0"/>
                          <a:ea typeface="+mn-ea"/>
                          <a:cs typeface="+mn-cs"/>
                        </a:rPr>
                        <a:t>Can</a:t>
                      </a:r>
                      <a:r>
                        <a:rPr lang="en-US" sz="1000" kern="1200" baseline="0" dirty="0">
                          <a:solidFill>
                            <a:schemeClr val="dk1"/>
                          </a:solidFill>
                          <a:effectLst/>
                          <a:latin typeface="Century Gothic" pitchFamily="34" charset="0"/>
                          <a:ea typeface="+mn-ea"/>
                          <a:cs typeface="+mn-cs"/>
                        </a:rPr>
                        <a:t> they g</a:t>
                      </a:r>
                      <a:r>
                        <a:rPr lang="en-US" sz="1000" kern="1200" dirty="0">
                          <a:solidFill>
                            <a:schemeClr val="dk1"/>
                          </a:solidFill>
                          <a:effectLst/>
                          <a:latin typeface="Century Gothic" pitchFamily="34" charset="0"/>
                          <a:ea typeface="+mn-ea"/>
                          <a:cs typeface="+mn-cs"/>
                        </a:rPr>
                        <a:t>ive an on-screen robot specific directional instructions</a:t>
                      </a:r>
                      <a:r>
                        <a:rPr lang="en-US" sz="1000" kern="1200" baseline="0" dirty="0">
                          <a:solidFill>
                            <a:schemeClr val="dk1"/>
                          </a:solidFill>
                          <a:effectLst/>
                          <a:latin typeface="Century Gothic" pitchFamily="34" charset="0"/>
                          <a:ea typeface="+mn-ea"/>
                          <a:cs typeface="+mn-cs"/>
                        </a:rPr>
                        <a:t> that takes them from x to y?</a:t>
                      </a:r>
                    </a:p>
                    <a:p>
                      <a:pPr marL="171450" lvl="0" indent="-171450">
                        <a:buFont typeface="Arial" pitchFamily="34" charset="0"/>
                        <a:buChar char="•"/>
                      </a:pPr>
                      <a:r>
                        <a:rPr lang="en-US" sz="1000" kern="1200" baseline="0" dirty="0">
                          <a:solidFill>
                            <a:schemeClr val="dk1"/>
                          </a:solidFill>
                          <a:effectLst/>
                          <a:latin typeface="Century Gothic" pitchFamily="34" charset="0"/>
                          <a:ea typeface="+mn-ea"/>
                          <a:cs typeface="+mn-cs"/>
                        </a:rPr>
                        <a:t>Can they make accurate predictions </a:t>
                      </a:r>
                      <a:r>
                        <a:rPr lang="en-GB" sz="1000" kern="1200" baseline="0" dirty="0">
                          <a:solidFill>
                            <a:schemeClr val="dk1"/>
                          </a:solidFill>
                          <a:effectLst/>
                          <a:latin typeface="Century Gothic" pitchFamily="34" charset="0"/>
                          <a:ea typeface="+mn-ea"/>
                          <a:cs typeface="Lucida Sans Unicode"/>
                        </a:rPr>
                        <a:t>about the outcome of a program they have written?</a:t>
                      </a:r>
                      <a:endParaRPr lang="en-US" sz="1000" kern="1200" baseline="0" dirty="0">
                        <a:solidFill>
                          <a:schemeClr val="dk1"/>
                        </a:solidFill>
                        <a:effectLst/>
                        <a:latin typeface="Century Gothic" pitchFamily="34" charset="0"/>
                        <a:ea typeface="+mn-ea"/>
                        <a:cs typeface="+mn-cs"/>
                      </a:endParaRPr>
                    </a:p>
                  </a:txBody>
                  <a:tcPr marT="45726" marB="45726"/>
                </a:tc>
                <a:tc>
                  <a:txBody>
                    <a:bodyPr/>
                    <a:lstStyle/>
                    <a:p>
                      <a:pPr marL="171450" lvl="0" indent="-171450">
                        <a:buFont typeface="Arial" pitchFamily="34" charset="0"/>
                        <a:buChar char="•"/>
                      </a:pPr>
                      <a:r>
                        <a:rPr lang="en-US" sz="1000" kern="1200" dirty="0">
                          <a:solidFill>
                            <a:schemeClr val="dk1"/>
                          </a:solidFill>
                          <a:effectLst/>
                          <a:latin typeface="Century Gothic" pitchFamily="34" charset="0"/>
                          <a:ea typeface="+mn-ea"/>
                          <a:cs typeface="+mn-cs"/>
                        </a:rPr>
                        <a:t>Can they capture images using webcams, screen capture, scanning, visualiser and internet?</a:t>
                      </a:r>
                      <a:endParaRPr lang="en-GB" sz="1000" kern="1200" dirty="0">
                        <a:solidFill>
                          <a:schemeClr val="dk1"/>
                        </a:solidFill>
                        <a:effectLst/>
                        <a:latin typeface="Century Gothic" pitchFamily="34" charset="0"/>
                        <a:ea typeface="+mn-ea"/>
                        <a:cs typeface="+mn-cs"/>
                      </a:endParaRPr>
                    </a:p>
                    <a:p>
                      <a:pPr marL="171450" lvl="0" indent="-171450">
                        <a:buFont typeface="Arial" pitchFamily="34" charset="0"/>
                        <a:buChar char="•"/>
                      </a:pPr>
                      <a:r>
                        <a:rPr lang="en-US" sz="1000" kern="1200" dirty="0">
                          <a:solidFill>
                            <a:schemeClr val="dk1"/>
                          </a:solidFill>
                          <a:effectLst/>
                          <a:latin typeface="Century Gothic" pitchFamily="34" charset="0"/>
                          <a:ea typeface="+mn-ea"/>
                          <a:cs typeface="+mn-cs"/>
                        </a:rPr>
                        <a:t>Can they choose images and download into a file?</a:t>
                      </a:r>
                      <a:endParaRPr lang="en-GB" sz="1000" kern="1200" dirty="0">
                        <a:solidFill>
                          <a:schemeClr val="dk1"/>
                        </a:solidFill>
                        <a:effectLst/>
                        <a:latin typeface="Century Gothic" pitchFamily="34" charset="0"/>
                        <a:ea typeface="+mn-ea"/>
                        <a:cs typeface="+mn-cs"/>
                      </a:endParaRPr>
                    </a:p>
                    <a:p>
                      <a:pPr marL="171450" lvl="0" indent="-171450">
                        <a:buFont typeface="Arial" pitchFamily="34" charset="0"/>
                        <a:buChar char="•"/>
                      </a:pPr>
                      <a:r>
                        <a:rPr lang="en-US" sz="1000" kern="1200" dirty="0">
                          <a:solidFill>
                            <a:schemeClr val="dk1"/>
                          </a:solidFill>
                          <a:effectLst/>
                          <a:latin typeface="Century Gothic" pitchFamily="34" charset="0"/>
                          <a:ea typeface="+mn-ea"/>
                          <a:cs typeface="+mn-cs"/>
                        </a:rPr>
                        <a:t>Can</a:t>
                      </a:r>
                      <a:r>
                        <a:rPr lang="en-US" sz="1000" kern="1200" baseline="0" dirty="0">
                          <a:solidFill>
                            <a:schemeClr val="dk1"/>
                          </a:solidFill>
                          <a:effectLst/>
                          <a:latin typeface="Century Gothic" pitchFamily="34" charset="0"/>
                          <a:ea typeface="+mn-ea"/>
                          <a:cs typeface="+mn-cs"/>
                        </a:rPr>
                        <a:t> they d</a:t>
                      </a:r>
                      <a:r>
                        <a:rPr lang="en-US" sz="1000" kern="1200" dirty="0">
                          <a:solidFill>
                            <a:schemeClr val="dk1"/>
                          </a:solidFill>
                          <a:effectLst/>
                          <a:latin typeface="Century Gothic" pitchFamily="34" charset="0"/>
                          <a:ea typeface="+mn-ea"/>
                          <a:cs typeface="+mn-cs"/>
                        </a:rPr>
                        <a:t>ownload images from the camera into files on the computer?</a:t>
                      </a:r>
                      <a:endParaRPr lang="en-GB" sz="1000" kern="1200" dirty="0">
                        <a:solidFill>
                          <a:schemeClr val="dk1"/>
                        </a:solidFill>
                        <a:effectLst/>
                        <a:latin typeface="Century Gothic"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000" kern="1200" dirty="0">
                          <a:solidFill>
                            <a:schemeClr val="dk1"/>
                          </a:solidFill>
                          <a:latin typeface="Century Gothic" pitchFamily="34" charset="0"/>
                          <a:ea typeface="+mn-ea"/>
                          <a:cs typeface="+mn-cs"/>
                        </a:rPr>
                        <a:t>Can they copy graphics from a range of sources and paste into a desktop publishing program?</a:t>
                      </a:r>
                    </a:p>
                  </a:txBody>
                  <a:tcPr marT="45726" marB="45726"/>
                </a:tc>
                <a:tc>
                  <a:txBody>
                    <a:bodyPr/>
                    <a:lstStyle/>
                    <a:p>
                      <a:pPr marL="171450" lvl="0" indent="-171450">
                        <a:buFont typeface="Arial" pitchFamily="34" charset="0"/>
                        <a:buChar char="•"/>
                      </a:pPr>
                      <a:r>
                        <a:rPr lang="en-US" sz="1000" kern="1200" dirty="0">
                          <a:solidFill>
                            <a:schemeClr val="dk1"/>
                          </a:solidFill>
                          <a:effectLst/>
                          <a:latin typeface="Century Gothic" pitchFamily="34" charset="0"/>
                          <a:ea typeface="+mn-ea"/>
                          <a:cs typeface="+mn-cs"/>
                        </a:rPr>
                        <a:t>Do they appreciate the benefits of ICT to send messages and to communicate?</a:t>
                      </a:r>
                    </a:p>
                    <a:p>
                      <a:pPr marL="171450" marR="0" lvl="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000" kern="1200" dirty="0">
                          <a:solidFill>
                            <a:schemeClr val="dk1"/>
                          </a:solidFill>
                          <a:latin typeface="Century Gothic" pitchFamily="34" charset="0"/>
                          <a:ea typeface="+mn-ea"/>
                          <a:cs typeface="+mn-cs"/>
                        </a:rPr>
                        <a:t>Can they use the automatic spell checker to edit spellings?</a:t>
                      </a:r>
                    </a:p>
                  </a:txBody>
                  <a:tcPr marT="45726" marB="45726"/>
                </a:tc>
                <a:extLst>
                  <a:ext uri="{0D108BD9-81ED-4DB2-BD59-A6C34878D82A}">
                    <a16:rowId xmlns:a16="http://schemas.microsoft.com/office/drawing/2014/main" val="10002"/>
                  </a:ext>
                </a:extLst>
              </a:tr>
              <a:tr h="380008">
                <a:tc>
                  <a:txBody>
                    <a:bodyPr/>
                    <a:lstStyle/>
                    <a:p>
                      <a:pPr algn="ctr">
                        <a:buFont typeface="Arial" pitchFamily="34" charset="0"/>
                        <a:buNone/>
                      </a:pPr>
                      <a:r>
                        <a:rPr kumimoji="0" lang="en-GB" sz="1400" b="1" i="0" kern="1200" dirty="0">
                          <a:solidFill>
                            <a:schemeClr val="dk1"/>
                          </a:solidFill>
                          <a:latin typeface="Century Gothic" pitchFamily="34" charset="0"/>
                          <a:ea typeface="+mn-ea"/>
                          <a:cs typeface="+mn-cs"/>
                        </a:rPr>
                        <a:t>Using the Internet</a:t>
                      </a:r>
                    </a:p>
                  </a:txBody>
                  <a:tcPr marT="45726" marB="45726" anchor="ctr"/>
                </a:tc>
                <a:tc>
                  <a:txBody>
                    <a:bodyPr/>
                    <a:lstStyle/>
                    <a:p>
                      <a:pPr algn="ctr"/>
                      <a:r>
                        <a:rPr lang="en-GB" sz="1400" b="1" dirty="0">
                          <a:latin typeface="Century Gothic" pitchFamily="34" charset="0"/>
                        </a:rPr>
                        <a:t>Databases</a:t>
                      </a:r>
                    </a:p>
                  </a:txBody>
                  <a:tcPr marT="45726" marB="45726" anchor="ctr"/>
                </a:tc>
                <a:tc>
                  <a:txBody>
                    <a:bodyPr/>
                    <a:lstStyle/>
                    <a:p>
                      <a:pPr algn="ctr"/>
                      <a:r>
                        <a:rPr lang="en-GB" sz="1400" b="1" dirty="0">
                          <a:latin typeface="Century Gothic" pitchFamily="34" charset="0"/>
                        </a:rPr>
                        <a:t>Presentation</a:t>
                      </a:r>
                    </a:p>
                  </a:txBody>
                  <a:tcPr marT="45726" marB="45726" anchor="ctr"/>
                </a:tc>
                <a:extLst>
                  <a:ext uri="{0D108BD9-81ED-4DB2-BD59-A6C34878D82A}">
                    <a16:rowId xmlns:a16="http://schemas.microsoft.com/office/drawing/2014/main" val="10003"/>
                  </a:ext>
                </a:extLst>
              </a:tr>
              <a:tr h="380008">
                <a:tc>
                  <a:txBody>
                    <a:bodyPr/>
                    <a:lstStyle/>
                    <a:p>
                      <a:pPr marL="171450" lvl="0" indent="-171450">
                        <a:buFont typeface="Arial" pitchFamily="34" charset="0"/>
                        <a:buChar char="•"/>
                      </a:pPr>
                      <a:r>
                        <a:rPr lang="en-US" sz="950" kern="1200" dirty="0">
                          <a:solidFill>
                            <a:schemeClr val="dk1"/>
                          </a:solidFill>
                          <a:effectLst/>
                          <a:latin typeface="Century Gothic" pitchFamily="34" charset="0"/>
                          <a:ea typeface="+mn-ea"/>
                          <a:cs typeface="+mn-cs"/>
                        </a:rPr>
                        <a:t>Can</a:t>
                      </a:r>
                      <a:r>
                        <a:rPr lang="en-US" sz="950" kern="1200" baseline="0" dirty="0">
                          <a:solidFill>
                            <a:schemeClr val="dk1"/>
                          </a:solidFill>
                          <a:effectLst/>
                          <a:latin typeface="Century Gothic" pitchFamily="34" charset="0"/>
                          <a:ea typeface="+mn-ea"/>
                          <a:cs typeface="+mn-cs"/>
                        </a:rPr>
                        <a:t> they u</a:t>
                      </a:r>
                      <a:r>
                        <a:rPr lang="en-US" sz="950" kern="1200" dirty="0">
                          <a:solidFill>
                            <a:schemeClr val="dk1"/>
                          </a:solidFill>
                          <a:effectLst/>
                          <a:latin typeface="Century Gothic" pitchFamily="34" charset="0"/>
                          <a:ea typeface="+mn-ea"/>
                          <a:cs typeface="+mn-cs"/>
                        </a:rPr>
                        <a:t>se a search engine to find a specific website?</a:t>
                      </a:r>
                      <a:endParaRPr lang="en-GB" sz="950" kern="1200" dirty="0">
                        <a:solidFill>
                          <a:schemeClr val="dk1"/>
                        </a:solidFill>
                        <a:effectLst/>
                        <a:latin typeface="Century Gothic" pitchFamily="34" charset="0"/>
                        <a:ea typeface="+mn-ea"/>
                        <a:cs typeface="+mn-cs"/>
                      </a:endParaRPr>
                    </a:p>
                    <a:p>
                      <a:pPr marL="171450" lvl="0" indent="-171450">
                        <a:buFont typeface="Arial" pitchFamily="34" charset="0"/>
                        <a:buChar char="•"/>
                      </a:pPr>
                      <a:r>
                        <a:rPr lang="en-US" sz="950" kern="1200" dirty="0">
                          <a:solidFill>
                            <a:schemeClr val="dk1"/>
                          </a:solidFill>
                          <a:effectLst/>
                          <a:latin typeface="Century Gothic" pitchFamily="34" charset="0"/>
                          <a:ea typeface="+mn-ea"/>
                          <a:cs typeface="+mn-cs"/>
                        </a:rPr>
                        <a:t>Can</a:t>
                      </a:r>
                      <a:r>
                        <a:rPr lang="en-US" sz="950" kern="1200" baseline="0" dirty="0">
                          <a:solidFill>
                            <a:schemeClr val="dk1"/>
                          </a:solidFill>
                          <a:effectLst/>
                          <a:latin typeface="Century Gothic" pitchFamily="34" charset="0"/>
                          <a:ea typeface="+mn-ea"/>
                          <a:cs typeface="+mn-cs"/>
                        </a:rPr>
                        <a:t> they u</a:t>
                      </a:r>
                      <a:r>
                        <a:rPr lang="en-US" sz="950" kern="1200" dirty="0">
                          <a:solidFill>
                            <a:schemeClr val="dk1"/>
                          </a:solidFill>
                          <a:effectLst/>
                          <a:latin typeface="Century Gothic" pitchFamily="34" charset="0"/>
                          <a:ea typeface="+mn-ea"/>
                          <a:cs typeface="+mn-cs"/>
                        </a:rPr>
                        <a:t>se note-taking skills to decide which text to copy and paste into a document?</a:t>
                      </a:r>
                      <a:endParaRPr lang="en-GB" sz="950" kern="1200" dirty="0">
                        <a:solidFill>
                          <a:schemeClr val="dk1"/>
                        </a:solidFill>
                        <a:effectLst/>
                        <a:latin typeface="Century Gothic" pitchFamily="34" charset="0"/>
                        <a:ea typeface="+mn-ea"/>
                        <a:cs typeface="+mn-cs"/>
                      </a:endParaRPr>
                    </a:p>
                    <a:p>
                      <a:pPr marL="171450" lvl="0" indent="-171450">
                        <a:buFont typeface="Arial" pitchFamily="34" charset="0"/>
                        <a:buChar char="•"/>
                      </a:pPr>
                      <a:r>
                        <a:rPr lang="en-US" sz="950" kern="1200" dirty="0">
                          <a:solidFill>
                            <a:schemeClr val="dk1"/>
                          </a:solidFill>
                          <a:effectLst/>
                          <a:latin typeface="Century Gothic" pitchFamily="34" charset="0"/>
                          <a:ea typeface="+mn-ea"/>
                          <a:cs typeface="+mn-cs"/>
                        </a:rPr>
                        <a:t>Can</a:t>
                      </a:r>
                      <a:r>
                        <a:rPr lang="en-US" sz="950" kern="1200" baseline="0" dirty="0">
                          <a:solidFill>
                            <a:schemeClr val="dk1"/>
                          </a:solidFill>
                          <a:effectLst/>
                          <a:latin typeface="Century Gothic" pitchFamily="34" charset="0"/>
                          <a:ea typeface="+mn-ea"/>
                          <a:cs typeface="+mn-cs"/>
                        </a:rPr>
                        <a:t> they u</a:t>
                      </a:r>
                      <a:r>
                        <a:rPr lang="en-US" sz="950" kern="1200" dirty="0">
                          <a:solidFill>
                            <a:schemeClr val="dk1"/>
                          </a:solidFill>
                          <a:effectLst/>
                          <a:latin typeface="Century Gothic" pitchFamily="34" charset="0"/>
                          <a:ea typeface="+mn-ea"/>
                          <a:cs typeface="+mn-cs"/>
                        </a:rPr>
                        <a:t>se tabbed browsing to open two or more web pages at the same time?</a:t>
                      </a:r>
                      <a:endParaRPr lang="en-GB" sz="950" kern="1200" dirty="0">
                        <a:solidFill>
                          <a:schemeClr val="dk1"/>
                        </a:solidFill>
                        <a:effectLst/>
                        <a:latin typeface="Century Gothic" pitchFamily="34" charset="0"/>
                        <a:ea typeface="+mn-ea"/>
                        <a:cs typeface="+mn-cs"/>
                      </a:endParaRPr>
                    </a:p>
                    <a:p>
                      <a:pPr marL="171450" lvl="0" indent="-171450">
                        <a:buFont typeface="Arial" pitchFamily="34" charset="0"/>
                        <a:buChar char="•"/>
                      </a:pPr>
                      <a:r>
                        <a:rPr lang="en-US" sz="950" kern="1200" dirty="0">
                          <a:solidFill>
                            <a:schemeClr val="dk1"/>
                          </a:solidFill>
                          <a:effectLst/>
                          <a:latin typeface="Century Gothic" pitchFamily="34" charset="0"/>
                          <a:ea typeface="+mn-ea"/>
                          <a:cs typeface="+mn-cs"/>
                        </a:rPr>
                        <a:t>Can</a:t>
                      </a:r>
                      <a:r>
                        <a:rPr lang="en-US" sz="950" kern="1200" baseline="0" dirty="0">
                          <a:solidFill>
                            <a:schemeClr val="dk1"/>
                          </a:solidFill>
                          <a:effectLst/>
                          <a:latin typeface="Century Gothic" pitchFamily="34" charset="0"/>
                          <a:ea typeface="+mn-ea"/>
                          <a:cs typeface="+mn-cs"/>
                        </a:rPr>
                        <a:t> they o</a:t>
                      </a:r>
                      <a:r>
                        <a:rPr lang="en-US" sz="950" kern="1200" dirty="0">
                          <a:solidFill>
                            <a:schemeClr val="dk1"/>
                          </a:solidFill>
                          <a:effectLst/>
                          <a:latin typeface="Century Gothic" pitchFamily="34" charset="0"/>
                          <a:ea typeface="+mn-ea"/>
                          <a:cs typeface="+mn-cs"/>
                        </a:rPr>
                        <a:t>pen a link to a new window?</a:t>
                      </a:r>
                      <a:endParaRPr lang="en-GB" sz="950" kern="1200" dirty="0">
                        <a:solidFill>
                          <a:schemeClr val="dk1"/>
                        </a:solidFill>
                        <a:effectLst/>
                        <a:latin typeface="Century Gothic" pitchFamily="34" charset="0"/>
                        <a:ea typeface="+mn-ea"/>
                        <a:cs typeface="+mn-cs"/>
                      </a:endParaRPr>
                    </a:p>
                    <a:p>
                      <a:pPr marL="171450" lvl="0" indent="-171450">
                        <a:buFont typeface="Arial" pitchFamily="34" charset="0"/>
                        <a:buChar char="•"/>
                      </a:pPr>
                      <a:r>
                        <a:rPr lang="en-US" sz="950" kern="1200" dirty="0">
                          <a:solidFill>
                            <a:schemeClr val="dk1"/>
                          </a:solidFill>
                          <a:effectLst/>
                          <a:latin typeface="Century Gothic" pitchFamily="34" charset="0"/>
                          <a:ea typeface="+mn-ea"/>
                          <a:cs typeface="+mn-cs"/>
                        </a:rPr>
                        <a:t>Can</a:t>
                      </a:r>
                      <a:r>
                        <a:rPr lang="en-US" sz="950" kern="1200" baseline="0" dirty="0">
                          <a:solidFill>
                            <a:schemeClr val="dk1"/>
                          </a:solidFill>
                          <a:effectLst/>
                          <a:latin typeface="Century Gothic" pitchFamily="34" charset="0"/>
                          <a:ea typeface="+mn-ea"/>
                          <a:cs typeface="+mn-cs"/>
                        </a:rPr>
                        <a:t> they o</a:t>
                      </a:r>
                      <a:r>
                        <a:rPr lang="en-US" sz="950" kern="1200" dirty="0">
                          <a:solidFill>
                            <a:schemeClr val="dk1"/>
                          </a:solidFill>
                          <a:effectLst/>
                          <a:latin typeface="Century Gothic" pitchFamily="34" charset="0"/>
                          <a:ea typeface="+mn-ea"/>
                          <a:cs typeface="+mn-cs"/>
                        </a:rPr>
                        <a:t>pen a document (pdf) and view it?</a:t>
                      </a:r>
                      <a:endParaRPr lang="en-GB" sz="950" kern="1200" dirty="0">
                        <a:solidFill>
                          <a:schemeClr val="dk1"/>
                        </a:solidFill>
                        <a:effectLst/>
                        <a:latin typeface="Century Gothic" pitchFamily="34" charset="0"/>
                        <a:ea typeface="+mn-ea"/>
                        <a:cs typeface="+mn-cs"/>
                      </a:endParaRPr>
                    </a:p>
                  </a:txBody>
                  <a:tcPr marT="45726" marB="45726"/>
                </a:tc>
                <a:tc>
                  <a:txBody>
                    <a:bodyPr/>
                    <a:lstStyle/>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00" kern="1200" dirty="0">
                          <a:solidFill>
                            <a:schemeClr val="dk1"/>
                          </a:solidFill>
                          <a:effectLst/>
                          <a:latin typeface="Century Gothic" pitchFamily="34" charset="0"/>
                          <a:ea typeface="+mn-ea"/>
                          <a:cs typeface="+mn-cs"/>
                        </a:rPr>
                        <a:t>Can</a:t>
                      </a:r>
                      <a:r>
                        <a:rPr lang="en-US" sz="1000" kern="1200" baseline="0" dirty="0">
                          <a:solidFill>
                            <a:schemeClr val="dk1"/>
                          </a:solidFill>
                          <a:effectLst/>
                          <a:latin typeface="Century Gothic" pitchFamily="34" charset="0"/>
                          <a:ea typeface="+mn-ea"/>
                          <a:cs typeface="+mn-cs"/>
                        </a:rPr>
                        <a:t> they i</a:t>
                      </a:r>
                      <a:r>
                        <a:rPr lang="en-US" sz="1000" kern="1200" dirty="0">
                          <a:solidFill>
                            <a:schemeClr val="dk1"/>
                          </a:solidFill>
                          <a:effectLst/>
                          <a:latin typeface="Century Gothic" pitchFamily="34" charset="0"/>
                          <a:ea typeface="+mn-ea"/>
                          <a:cs typeface="+mn-cs"/>
                        </a:rPr>
                        <a:t>nput data into a prepared database?</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00" kern="1200" dirty="0">
                          <a:solidFill>
                            <a:schemeClr val="dk1"/>
                          </a:solidFill>
                          <a:effectLst/>
                          <a:latin typeface="Century Gothic" pitchFamily="34" charset="0"/>
                          <a:ea typeface="+mn-ea"/>
                          <a:cs typeface="+mn-cs"/>
                        </a:rPr>
                        <a:t>Can they sort and search a database to answer simple questions?</a:t>
                      </a:r>
                    </a:p>
                    <a:p>
                      <a:pPr marL="171450" lvl="0" indent="-171450">
                        <a:buFont typeface="Arial" pitchFamily="34" charset="0"/>
                        <a:buChar char="•"/>
                      </a:pPr>
                      <a:r>
                        <a:rPr kumimoji="0" lang="en-GB" sz="1000" kern="1200" dirty="0">
                          <a:solidFill>
                            <a:schemeClr val="dk1"/>
                          </a:solidFill>
                          <a:latin typeface="Century Gothic" pitchFamily="34" charset="0"/>
                          <a:ea typeface="+mn-ea"/>
                          <a:cs typeface="+mn-cs"/>
                        </a:rPr>
                        <a:t>Do they recognise what a spread sheet is? </a:t>
                      </a:r>
                    </a:p>
                    <a:p>
                      <a:pPr marL="171450" lvl="0" indent="-171450">
                        <a:buFont typeface="Arial" pitchFamily="34" charset="0"/>
                        <a:buChar char="•"/>
                      </a:pPr>
                      <a:r>
                        <a:rPr kumimoji="0" lang="en-GB" sz="1000" kern="1200" dirty="0">
                          <a:solidFill>
                            <a:schemeClr val="dk1"/>
                          </a:solidFill>
                          <a:latin typeface="Century Gothic" pitchFamily="34" charset="0"/>
                          <a:ea typeface="+mn-ea"/>
                          <a:cs typeface="+mn-cs"/>
                        </a:rPr>
                        <a:t>Can they use the terms cells, rows and columns?</a:t>
                      </a:r>
                    </a:p>
                    <a:p>
                      <a:pPr marL="171450" lvl="0" indent="-171450">
                        <a:buFont typeface="Arial" pitchFamily="34" charset="0"/>
                        <a:buChar char="•"/>
                      </a:pPr>
                      <a:r>
                        <a:rPr kumimoji="0" lang="en-GB" sz="1000" kern="1200" dirty="0">
                          <a:solidFill>
                            <a:schemeClr val="dk1"/>
                          </a:solidFill>
                          <a:latin typeface="Century Gothic" pitchFamily="34" charset="0"/>
                          <a:ea typeface="+mn-ea"/>
                          <a:cs typeface="+mn-cs"/>
                        </a:rPr>
                        <a:t>Can they enter data, highlight it and make bar charts?</a:t>
                      </a:r>
                    </a:p>
                  </a:txBody>
                  <a:tcPr marT="45726" marB="45726"/>
                </a:tc>
                <a:tc>
                  <a:txBody>
                    <a:bodyPr/>
                    <a:lstStyle/>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00" kern="1200" dirty="0">
                          <a:solidFill>
                            <a:schemeClr val="dk1"/>
                          </a:solidFill>
                          <a:effectLst/>
                          <a:latin typeface="Century Gothic" pitchFamily="34" charset="0"/>
                          <a:ea typeface="+mn-ea"/>
                          <a:cs typeface="+mn-cs"/>
                        </a:rPr>
                        <a:t>Can they create a lengthy presentation that moves from slide to slide and is aimed at a specific audience?</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00" kern="1200" dirty="0">
                          <a:solidFill>
                            <a:schemeClr val="dk1"/>
                          </a:solidFill>
                          <a:effectLst/>
                          <a:latin typeface="Century Gothic" pitchFamily="34" charset="0"/>
                          <a:ea typeface="+mn-ea"/>
                          <a:cs typeface="+mn-cs"/>
                        </a:rPr>
                        <a:t>Can</a:t>
                      </a:r>
                      <a:r>
                        <a:rPr lang="en-US" sz="1000" kern="1200" baseline="0" dirty="0">
                          <a:solidFill>
                            <a:schemeClr val="dk1"/>
                          </a:solidFill>
                          <a:effectLst/>
                          <a:latin typeface="Century Gothic" pitchFamily="34" charset="0"/>
                          <a:ea typeface="+mn-ea"/>
                          <a:cs typeface="+mn-cs"/>
                        </a:rPr>
                        <a:t> they i</a:t>
                      </a:r>
                      <a:r>
                        <a:rPr lang="en-US" sz="1000" kern="1200" dirty="0">
                          <a:solidFill>
                            <a:schemeClr val="dk1"/>
                          </a:solidFill>
                          <a:effectLst/>
                          <a:latin typeface="Century Gothic" pitchFamily="34" charset="0"/>
                          <a:ea typeface="+mn-ea"/>
                          <a:cs typeface="+mn-cs"/>
                        </a:rPr>
                        <a:t>nsert sound recordings into a multi media presentation?</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000" kern="1200" dirty="0">
                          <a:solidFill>
                            <a:schemeClr val="dk1"/>
                          </a:solidFill>
                          <a:effectLst/>
                          <a:latin typeface="Century Gothic" pitchFamily="34" charset="0"/>
                          <a:ea typeface="+mn-ea"/>
                          <a:cs typeface="+mn-cs"/>
                        </a:rPr>
                        <a:t>Do</a:t>
                      </a:r>
                      <a:r>
                        <a:rPr lang="en-US" sz="1000" kern="1200" baseline="0" dirty="0">
                          <a:solidFill>
                            <a:schemeClr val="dk1"/>
                          </a:solidFill>
                          <a:effectLst/>
                          <a:latin typeface="Century Gothic" pitchFamily="34" charset="0"/>
                          <a:ea typeface="+mn-ea"/>
                          <a:cs typeface="+mn-cs"/>
                        </a:rPr>
                        <a:t> they</a:t>
                      </a:r>
                      <a:r>
                        <a:rPr lang="en-US" sz="1000" kern="1200" dirty="0">
                          <a:solidFill>
                            <a:schemeClr val="dk1"/>
                          </a:solidFill>
                          <a:effectLst/>
                          <a:latin typeface="Century Gothic" pitchFamily="34" charset="0"/>
                          <a:ea typeface="+mn-ea"/>
                          <a:cs typeface="+mn-cs"/>
                        </a:rPr>
                        <a:t> know how to manipulate text, underline text, centre text, change font and size  and save text to a folder?</a:t>
                      </a:r>
                      <a:endParaRPr lang="en-GB" sz="1000" dirty="0">
                        <a:latin typeface="Century Gothic" pitchFamily="34" charset="0"/>
                      </a:endParaRPr>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endParaRPr lang="en-GB" sz="1000" kern="1200" dirty="0">
                        <a:solidFill>
                          <a:schemeClr val="dk1"/>
                        </a:solidFill>
                        <a:effectLst/>
                        <a:latin typeface="Century Gothic" pitchFamily="34" charset="0"/>
                        <a:ea typeface="+mn-ea"/>
                        <a:cs typeface="+mn-cs"/>
                      </a:endParaRPr>
                    </a:p>
                  </a:txBody>
                  <a:tcPr marT="45726" marB="45726"/>
                </a:tc>
                <a:extLst>
                  <a:ext uri="{0D108BD9-81ED-4DB2-BD59-A6C34878D82A}">
                    <a16:rowId xmlns:a16="http://schemas.microsoft.com/office/drawing/2014/main" val="10004"/>
                  </a:ext>
                </a:extLst>
              </a:tr>
              <a:tr h="380008">
                <a:tc gridSpan="3">
                  <a:txBody>
                    <a:bodyPr/>
                    <a:lstStyle/>
                    <a:p>
                      <a:pPr algn="ctr">
                        <a:buFont typeface="Arial" pitchFamily="34" charset="0"/>
                        <a:buNone/>
                      </a:pPr>
                      <a:r>
                        <a:rPr kumimoji="0" lang="en-GB" sz="1800" b="1" i="0" kern="1200" dirty="0">
                          <a:solidFill>
                            <a:schemeClr val="dk1"/>
                          </a:solidFill>
                          <a:latin typeface="Century Gothic" pitchFamily="34" charset="0"/>
                          <a:ea typeface="+mn-ea"/>
                          <a:cs typeface="+mn-cs"/>
                        </a:rPr>
                        <a:t>Year 4 (Challenging)</a:t>
                      </a:r>
                    </a:p>
                  </a:txBody>
                  <a:tcPr marT="45726" marB="45726" anchor="ctr"/>
                </a:tc>
                <a:tc hMerge="1">
                  <a:txBody>
                    <a:bodyPr/>
                    <a:lstStyle/>
                    <a:p>
                      <a:endParaRPr lang="en-GB" dirty="0"/>
                    </a:p>
                  </a:txBody>
                  <a:tcPr marT="45726" marB="45726"/>
                </a:tc>
                <a:tc hMerge="1">
                  <a:txBody>
                    <a:bodyPr/>
                    <a:lstStyle/>
                    <a:p>
                      <a:endParaRPr lang="en-GB" dirty="0"/>
                    </a:p>
                  </a:txBody>
                  <a:tcPr marT="45726" marB="45726"/>
                </a:tc>
                <a:extLst>
                  <a:ext uri="{0D108BD9-81ED-4DB2-BD59-A6C34878D82A}">
                    <a16:rowId xmlns:a16="http://schemas.microsoft.com/office/drawing/2014/main" val="10005"/>
                  </a:ext>
                </a:extLst>
              </a:tr>
              <a:tr h="380008">
                <a:tc gridSpan="3">
                  <a:txBody>
                    <a:bodyPr/>
                    <a:lstStyle/>
                    <a:p>
                      <a:pPr marL="171450" marR="0" lvl="0" indent="-171450" algn="just" defTabSz="914400" rtl="0" eaLnBrk="1" fontAlgn="auto" latinLnBrk="0" hangingPunct="1">
                        <a:lnSpc>
                          <a:spcPct val="100000"/>
                        </a:lnSpc>
                        <a:spcBef>
                          <a:spcPts val="0"/>
                        </a:spcBef>
                        <a:spcAft>
                          <a:spcPts val="0"/>
                        </a:spcAft>
                        <a:buClrTx/>
                        <a:buSzTx/>
                        <a:buFont typeface="Arial" pitchFamily="34" charset="0"/>
                        <a:buChar char="•"/>
                        <a:tabLst/>
                        <a:defRPr/>
                      </a:pPr>
                      <a:r>
                        <a:rPr lang="en-US" sz="1100" kern="1200" dirty="0">
                          <a:solidFill>
                            <a:schemeClr val="dk1"/>
                          </a:solidFill>
                          <a:effectLst/>
                          <a:latin typeface="Century Gothic" pitchFamily="34" charset="0"/>
                          <a:ea typeface="+mn-ea"/>
                          <a:cs typeface="+mn-cs"/>
                        </a:rPr>
                        <a:t>Can</a:t>
                      </a:r>
                      <a:r>
                        <a:rPr lang="en-US" sz="1100" kern="1200" baseline="0" dirty="0">
                          <a:solidFill>
                            <a:schemeClr val="dk1"/>
                          </a:solidFill>
                          <a:effectLst/>
                          <a:latin typeface="Century Gothic" pitchFamily="34" charset="0"/>
                          <a:ea typeface="+mn-ea"/>
                          <a:cs typeface="+mn-cs"/>
                        </a:rPr>
                        <a:t> they u</a:t>
                      </a:r>
                      <a:r>
                        <a:rPr lang="en-US" sz="1100" kern="1200" dirty="0">
                          <a:solidFill>
                            <a:schemeClr val="dk1"/>
                          </a:solidFill>
                          <a:effectLst/>
                          <a:latin typeface="Century Gothic" pitchFamily="34" charset="0"/>
                          <a:ea typeface="+mn-ea"/>
                          <a:cs typeface="+mn-cs"/>
                        </a:rPr>
                        <a:t>se photo editing software to crop photographs and add effects?</a:t>
                      </a:r>
                    </a:p>
                    <a:p>
                      <a:pPr marL="171450" marR="0" lvl="0" indent="-171450" algn="just"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100" kern="1200" dirty="0">
                          <a:solidFill>
                            <a:schemeClr val="dk1"/>
                          </a:solidFill>
                          <a:latin typeface="Century Gothic" pitchFamily="34" charset="0"/>
                          <a:ea typeface="+mn-ea"/>
                          <a:cs typeface="+mn-cs"/>
                        </a:rPr>
                        <a:t>Can they copy and paste the graph/bar chart and use it in a WP document?</a:t>
                      </a:r>
                    </a:p>
                    <a:p>
                      <a:pPr marL="171450" marR="0" lvl="0" indent="-171450" algn="just"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100" kern="1200" dirty="0">
                          <a:solidFill>
                            <a:schemeClr val="dk1"/>
                          </a:solidFill>
                          <a:latin typeface="Century Gothic" pitchFamily="34" charset="0"/>
                          <a:ea typeface="+mn-ea"/>
                          <a:cs typeface="+mn-cs"/>
                        </a:rPr>
                        <a:t>Can they use animation in their presentation? </a:t>
                      </a:r>
                    </a:p>
                  </a:txBody>
                  <a:tcPr marT="45726" marB="45726"/>
                </a:tc>
                <a:tc hMerge="1">
                  <a:txBody>
                    <a:bodyPr/>
                    <a:lstStyle/>
                    <a:p>
                      <a:endParaRPr lang="en-GB" dirty="0"/>
                    </a:p>
                  </a:txBody>
                  <a:tcPr marT="45726" marB="45726"/>
                </a:tc>
                <a:tc hMerge="1">
                  <a:txBody>
                    <a:bodyPr/>
                    <a:lstStyle/>
                    <a:p>
                      <a:endParaRPr lang="en-GB" dirty="0"/>
                    </a:p>
                  </a:txBody>
                  <a:tcPr marT="45726" marB="45726"/>
                </a:tc>
                <a:extLst>
                  <a:ext uri="{0D108BD9-81ED-4DB2-BD59-A6C34878D82A}">
                    <a16:rowId xmlns:a16="http://schemas.microsoft.com/office/drawing/2014/main" val="10006"/>
                  </a:ext>
                </a:extLst>
              </a:tr>
            </a:tbl>
          </a:graphicData>
        </a:graphic>
      </p:graphicFrame>
      <p:sp>
        <p:nvSpPr>
          <p:cNvPr id="4" name="Slide Number Placeholder 3"/>
          <p:cNvSpPr>
            <a:spLocks noGrp="1"/>
          </p:cNvSpPr>
          <p:nvPr>
            <p:ph type="sldNum" sz="quarter" idx="12"/>
          </p:nvPr>
        </p:nvSpPr>
        <p:spPr/>
        <p:txBody>
          <a:bodyPr/>
          <a:lstStyle/>
          <a:p>
            <a:pPr>
              <a:defRPr/>
            </a:pPr>
            <a:fld id="{8DFF851D-600C-4836-8A63-FF66BEA05B4E}" type="slidenum">
              <a:rPr lang="en-GB"/>
              <a:pPr>
                <a:defRPr/>
              </a:pPr>
              <a:t>9</a:t>
            </a:fld>
            <a:endParaRPr lang="en-GB" dirty="0"/>
          </a:p>
        </p:txBody>
      </p:sp>
      <p:sp>
        <p:nvSpPr>
          <p:cNvPr id="2" name="Footer Placeholder 1">
            <a:extLst>
              <a:ext uri="{FF2B5EF4-FFF2-40B4-BE49-F238E27FC236}">
                <a16:creationId xmlns:a16="http://schemas.microsoft.com/office/drawing/2014/main" id="{7485A285-C2E7-4B42-90F8-E9192A080A36}"/>
              </a:ext>
            </a:extLst>
          </p:cNvPr>
          <p:cNvSpPr>
            <a:spLocks noGrp="1"/>
          </p:cNvSpPr>
          <p:nvPr>
            <p:ph type="ftr" sz="quarter" idx="11"/>
          </p:nvPr>
        </p:nvSpPr>
        <p:spPr/>
        <p:txBody>
          <a:bodyPr/>
          <a:lstStyle/>
          <a:p>
            <a:r>
              <a:rPr lang="en-GB" smtClean="0"/>
              <a:t>© Focus Education (UK) Ltd</a:t>
            </a:r>
            <a:endParaRPr lang="en-GB" dirty="0"/>
          </a:p>
        </p:txBody>
      </p:sp>
    </p:spTree>
    <p:extLst>
      <p:ext uri="{BB962C8B-B14F-4D97-AF65-F5344CB8AC3E}">
        <p14:creationId xmlns:p14="http://schemas.microsoft.com/office/powerpoint/2010/main" val="29418711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6709</TotalTime>
  <Words>3960</Words>
  <Application>Microsoft Office PowerPoint</Application>
  <PresentationFormat>On-screen Show (4:3)</PresentationFormat>
  <Paragraphs>370</Paragraphs>
  <Slides>13</Slides>
  <Notes>10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13</vt:i4>
      </vt:variant>
    </vt:vector>
  </HeadingPairs>
  <TitlesOfParts>
    <vt:vector size="23" baseType="lpstr">
      <vt:lpstr>Aldhabi</vt:lpstr>
      <vt:lpstr>Arial</vt:lpstr>
      <vt:lpstr>Calibri</vt:lpstr>
      <vt:lpstr>Calibri Light</vt:lpstr>
      <vt:lpstr>Century Gothic</vt:lpstr>
      <vt:lpstr>Comic Sans MS</vt:lpstr>
      <vt:lpstr>Lucida Sans Unicode</vt:lpstr>
      <vt:lpstr>Roboto</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Subject Leadership – Geography</dc:title>
  <dc:creator>Tim Nelson</dc:creator>
  <cp:lastModifiedBy>Rudd, Sarah</cp:lastModifiedBy>
  <cp:revision>41</cp:revision>
  <dcterms:created xsi:type="dcterms:W3CDTF">2019-05-08T10:59:27Z</dcterms:created>
  <dcterms:modified xsi:type="dcterms:W3CDTF">2019-11-29T09:16:03Z</dcterms:modified>
</cp:coreProperties>
</file>