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729" r:id="rId2"/>
    <p:sldId id="730" r:id="rId3"/>
    <p:sldId id="731" r:id="rId4"/>
    <p:sldId id="722" r:id="rId5"/>
    <p:sldId id="723" r:id="rId6"/>
    <p:sldId id="725" r:id="rId7"/>
    <p:sldId id="726" r:id="rId8"/>
    <p:sldId id="727" r:id="rId9"/>
    <p:sldId id="72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5502-AA08-4CF5-82E2-BC309D7688C1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A5C2A-F50E-498B-8416-1DAB4A761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0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A5C2A-F50E-498B-8416-1DAB4A761A8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A9CC-F14E-4591-9FC5-345102C4A1BA}" type="datetime1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63AE8FA3-EEAC-4A69-A937-97D55627DA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8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40DD-9EF2-45C2-9C36-90A77B0B294E}" type="datetime1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63AE8FA3-EEAC-4A69-A937-97D55627DA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05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8C6-157E-4269-B3BB-FE765E752A8D}" type="datetime1">
              <a:rPr lang="en-GB" smtClean="0"/>
              <a:t>29/11/2019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(c) Focus Education (UK) Ltd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63AE8FA3-EEAC-4A69-A937-97D55627DA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5997-44D6-4C45-82BD-991C0BE2F0FF}" type="datetime1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3AE8FA3-EEAC-4A69-A937-97D55627DA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2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3949" y="654993"/>
            <a:ext cx="8091401" cy="4648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95"/>
              </a:spcBef>
              <a:spcAft>
                <a:spcPts val="0"/>
              </a:spcAft>
            </a:pPr>
            <a:r>
              <a:rPr lang="en-GB" sz="2400" b="1" dirty="0">
                <a:solidFill>
                  <a:srgbClr val="0082C9"/>
                </a:solidFill>
                <a:latin typeface="Comic Sans MS" panose="030F0702030302020204" pitchFamily="66" charset="0"/>
                <a:ea typeface="Roboto"/>
                <a:cs typeface="Roboto"/>
              </a:rPr>
              <a:t>Mathematics in EYFS</a:t>
            </a:r>
            <a:r>
              <a:rPr lang="en-GB" sz="2400" b="1" dirty="0" smtClean="0">
                <a:solidFill>
                  <a:srgbClr val="0082C9"/>
                </a:solidFill>
                <a:latin typeface="Comic Sans MS" panose="030F0702030302020204" pitchFamily="66" charset="0"/>
                <a:ea typeface="Roboto"/>
                <a:cs typeface="Roboto"/>
              </a:rPr>
              <a:t>:</a:t>
            </a:r>
          </a:p>
          <a:p>
            <a:pPr>
              <a:spcBef>
                <a:spcPts val="295"/>
              </a:spcBef>
              <a:spcAft>
                <a:spcPts val="0"/>
              </a:spcAft>
            </a:pPr>
            <a:endParaRPr lang="en-GB" sz="1600" dirty="0">
              <a:latin typeface="Roboto"/>
              <a:ea typeface="Roboto"/>
              <a:cs typeface="Roboto"/>
            </a:endParaRPr>
          </a:p>
          <a:p>
            <a:pPr marL="67310" marR="80010" algn="just">
              <a:lnSpc>
                <a:spcPct val="105000"/>
              </a:lnSpc>
              <a:spcBef>
                <a:spcPts val="57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 following document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demonstrates which early years outcomes are prerequisite skills for mathematics within the national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curriculum.</a:t>
            </a:r>
            <a:r>
              <a:rPr lang="en-GB" sz="1600" spc="-8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endParaRPr lang="en-GB" sz="1600" spc="-85" dirty="0" smtClean="0">
              <a:solidFill>
                <a:srgbClr val="292526"/>
              </a:solidFill>
              <a:latin typeface="Comic Sans MS" panose="030F0702030302020204" pitchFamily="66" charset="0"/>
              <a:ea typeface="Roboto"/>
              <a:cs typeface="Roboto"/>
            </a:endParaRPr>
          </a:p>
          <a:p>
            <a:pPr marL="67310" marR="80010" algn="just">
              <a:lnSpc>
                <a:spcPct val="105000"/>
              </a:lnSpc>
              <a:spcBef>
                <a:spcPts val="570"/>
              </a:spcBef>
              <a:spcAft>
                <a:spcPts val="0"/>
              </a:spcAft>
            </a:pPr>
            <a:endParaRPr lang="en-GB" sz="1600" spc="-85" dirty="0" smtClean="0">
              <a:solidFill>
                <a:srgbClr val="292526"/>
              </a:solidFill>
              <a:latin typeface="Comic Sans MS" panose="030F0702030302020204" pitchFamily="66" charset="0"/>
              <a:ea typeface="Roboto"/>
              <a:cs typeface="Roboto"/>
            </a:endParaRPr>
          </a:p>
          <a:p>
            <a:pPr marL="67310" marR="80010" algn="just">
              <a:lnSpc>
                <a:spcPct val="105000"/>
              </a:lnSpc>
              <a:spcBef>
                <a:spcPts val="57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</a:t>
            </a:r>
            <a:r>
              <a:rPr lang="en-GB" sz="1600" spc="-65" dirty="0" smtClean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table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below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outlines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most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relevant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early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years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outcomes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from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30-50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months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to</a:t>
            </a:r>
            <a:r>
              <a:rPr lang="en-GB" sz="1600" spc="-6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spc="-1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ELG,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brought</a:t>
            </a:r>
            <a:r>
              <a:rPr lang="en-GB" sz="1600" spc="-4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together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from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different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areas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of</a:t>
            </a:r>
            <a:r>
              <a:rPr lang="en-GB" sz="1600" spc="-4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Early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Years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Foundation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Stage</a:t>
            </a:r>
            <a:r>
              <a:rPr lang="en-GB" sz="1600" spc="-4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to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match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programme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of</a:t>
            </a:r>
            <a:r>
              <a:rPr lang="en-GB" sz="1600" spc="-4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study</a:t>
            </a:r>
            <a:r>
              <a:rPr lang="en-GB" sz="1600" spc="-35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for mathematics</a:t>
            </a:r>
            <a:r>
              <a:rPr lang="en-GB" sz="1600" dirty="0" smtClean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.</a:t>
            </a:r>
          </a:p>
          <a:p>
            <a:pPr marL="67310" marR="80010" algn="just">
              <a:lnSpc>
                <a:spcPct val="105000"/>
              </a:lnSpc>
              <a:spcBef>
                <a:spcPts val="570"/>
              </a:spcBef>
              <a:spcAft>
                <a:spcPts val="0"/>
              </a:spcAft>
            </a:pPr>
            <a:endParaRPr lang="en-GB" sz="1600" dirty="0">
              <a:latin typeface="Roboto"/>
              <a:ea typeface="Roboto"/>
              <a:cs typeface="Roboto"/>
            </a:endParaRPr>
          </a:p>
          <a:p>
            <a:pPr marL="67310" algn="just">
              <a:spcBef>
                <a:spcPts val="570"/>
              </a:spcBef>
              <a:spcAft>
                <a:spcPts val="0"/>
              </a:spcAft>
            </a:pPr>
            <a:r>
              <a:rPr lang="en-GB" sz="1600" dirty="0">
                <a:solidFill>
                  <a:srgbClr val="292526"/>
                </a:solidFill>
                <a:latin typeface="Comic Sans MS" panose="030F0702030302020204" pitchFamily="66" charset="0"/>
                <a:ea typeface="Roboto"/>
                <a:cs typeface="Roboto"/>
              </a:rPr>
              <a:t>The most relevant early years outcomes for mathematics are taken from the following areas of learning:</a:t>
            </a:r>
            <a:endParaRPr lang="en-GB" sz="1600" dirty="0">
              <a:latin typeface="Roboto"/>
              <a:ea typeface="Roboto"/>
              <a:cs typeface="Roboto"/>
            </a:endParaRPr>
          </a:p>
          <a:p>
            <a:pPr marL="67310" algn="just">
              <a:spcBef>
                <a:spcPts val="570"/>
              </a:spcBef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Roboto"/>
                <a:cs typeface="Roboto"/>
              </a:rPr>
              <a:t> </a:t>
            </a:r>
            <a:endParaRPr lang="en-GB" sz="1600" dirty="0" smtClean="0">
              <a:latin typeface="Comic Sans MS" panose="030F0702030302020204" pitchFamily="66" charset="0"/>
              <a:ea typeface="Roboto"/>
              <a:cs typeface="Roboto"/>
            </a:endParaRPr>
          </a:p>
          <a:p>
            <a:pPr marL="67310" algn="just">
              <a:spcBef>
                <a:spcPts val="570"/>
              </a:spcBef>
              <a:spcAft>
                <a:spcPts val="0"/>
              </a:spcAft>
            </a:pPr>
            <a:endParaRPr lang="en-GB" sz="1600" dirty="0">
              <a:latin typeface="Roboto"/>
              <a:ea typeface="Roboto"/>
              <a:cs typeface="Roboto"/>
            </a:endParaRPr>
          </a:p>
          <a:p>
            <a:pPr marL="342900" lvl="0" indent="-342900">
              <a:spcBef>
                <a:spcPts val="36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Roboto"/>
              <a:buChar char="•"/>
              <a:tabLst>
                <a:tab pos="571500" algn="l"/>
              </a:tabLst>
            </a:pPr>
            <a:r>
              <a:rPr lang="en-GB" sz="1600" spc="-55" dirty="0">
                <a:solidFill>
                  <a:srgbClr val="231F20"/>
                </a:solidFill>
                <a:latin typeface="Comic Sans MS" panose="030F0702030302020204" pitchFamily="66" charset="0"/>
                <a:ea typeface="Roboto"/>
                <a:cs typeface="Roboto"/>
              </a:rPr>
              <a:t>Communication and</a:t>
            </a:r>
            <a:r>
              <a:rPr lang="en-GB" sz="1600" spc="-115" dirty="0">
                <a:solidFill>
                  <a:srgbClr val="231F20"/>
                </a:solidFill>
                <a:latin typeface="Comic Sans MS" panose="030F0702030302020204" pitchFamily="66" charset="0"/>
                <a:ea typeface="Roboto"/>
                <a:cs typeface="Roboto"/>
              </a:rPr>
              <a:t> </a:t>
            </a:r>
            <a:r>
              <a:rPr lang="en-GB" sz="1600" spc="-55" dirty="0">
                <a:solidFill>
                  <a:srgbClr val="231F20"/>
                </a:solidFill>
                <a:latin typeface="Comic Sans MS" panose="030F0702030302020204" pitchFamily="66" charset="0"/>
                <a:ea typeface="Roboto"/>
                <a:cs typeface="Roboto"/>
              </a:rPr>
              <a:t>Language</a:t>
            </a:r>
            <a:endParaRPr lang="en-GB" sz="1600" spc="-55" dirty="0">
              <a:latin typeface="Roboto"/>
              <a:ea typeface="Roboto"/>
              <a:cs typeface="Roboto"/>
            </a:endParaRPr>
          </a:p>
          <a:p>
            <a:pPr marL="342900" lvl="0" indent="-342900">
              <a:spcBef>
                <a:spcPts val="19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Roboto"/>
              <a:buChar char="•"/>
              <a:tabLst>
                <a:tab pos="571500" algn="l"/>
              </a:tabLst>
            </a:pPr>
            <a:r>
              <a:rPr lang="en-GB" sz="1600" spc="-55" dirty="0">
                <a:solidFill>
                  <a:srgbClr val="231F20"/>
                </a:solidFill>
                <a:latin typeface="Comic Sans MS" panose="030F0702030302020204" pitchFamily="66" charset="0"/>
                <a:ea typeface="Roboto"/>
                <a:cs typeface="Roboto"/>
              </a:rPr>
              <a:t>Mathematics</a:t>
            </a:r>
            <a:endParaRPr lang="en-GB" sz="1600" spc="-55" dirty="0">
              <a:effectLst/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4825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48463"/>
              </p:ext>
            </p:extLst>
          </p:nvPr>
        </p:nvGraphicFramePr>
        <p:xfrm>
          <a:off x="402129" y="831273"/>
          <a:ext cx="8113221" cy="41898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8580">
                  <a:extLst>
                    <a:ext uri="{9D8B030D-6E8A-4147-A177-3AD203B41FA5}">
                      <a16:colId xmlns:a16="http://schemas.microsoft.com/office/drawing/2014/main" val="813284625"/>
                    </a:ext>
                  </a:extLst>
                </a:gridCol>
                <a:gridCol w="1269269">
                  <a:extLst>
                    <a:ext uri="{9D8B030D-6E8A-4147-A177-3AD203B41FA5}">
                      <a16:colId xmlns:a16="http://schemas.microsoft.com/office/drawing/2014/main" val="1874856536"/>
                    </a:ext>
                  </a:extLst>
                </a:gridCol>
                <a:gridCol w="1269269">
                  <a:extLst>
                    <a:ext uri="{9D8B030D-6E8A-4147-A177-3AD203B41FA5}">
                      <a16:colId xmlns:a16="http://schemas.microsoft.com/office/drawing/2014/main" val="65566037"/>
                    </a:ext>
                  </a:extLst>
                </a:gridCol>
                <a:gridCol w="4456103">
                  <a:extLst>
                    <a:ext uri="{9D8B030D-6E8A-4147-A177-3AD203B41FA5}">
                      <a16:colId xmlns:a16="http://schemas.microsoft.com/office/drawing/2014/main" val="3684965935"/>
                    </a:ext>
                  </a:extLst>
                </a:gridCol>
              </a:tblGrid>
              <a:tr h="305240">
                <a:tc gridSpan="4">
                  <a:txBody>
                    <a:bodyPr/>
                    <a:lstStyle/>
                    <a:p>
                      <a:pPr marL="114300">
                        <a:lnSpc>
                          <a:spcPct val="107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Mathematical Vocabulary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05277"/>
                  </a:ext>
                </a:extLst>
              </a:tr>
              <a:tr h="404218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</a:rPr>
                        <a:t>30-50 Months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Communication and Language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Speaking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build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vocabulary that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reflects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breadth of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their</a:t>
                      </a:r>
                    </a:p>
                    <a:p>
                      <a:pPr marL="179705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experiences.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5505979"/>
                  </a:ext>
                </a:extLst>
              </a:tr>
              <a:tr h="440237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</a:rPr>
                        <a:t>40-60 Months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Communication and Language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Speaking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extend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vocabulary, especially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grouping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and naming,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exploring the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meaning and sounds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words.</a:t>
                      </a:r>
                      <a:endParaRPr lang="en-GB" sz="900" b="0" spc="-55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7155866"/>
                  </a:ext>
                </a:extLst>
              </a:tr>
              <a:tr h="330178">
                <a:tc gridSpan="4">
                  <a:txBody>
                    <a:bodyPr/>
                    <a:lstStyle/>
                    <a:p>
                      <a:pPr marL="114300">
                        <a:lnSpc>
                          <a:spcPct val="107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Number and Place Value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24821"/>
                  </a:ext>
                </a:extLst>
              </a:tr>
              <a:tr h="238796">
                <a:tc gridSpan="4"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Counting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142374"/>
                  </a:ext>
                </a:extLst>
              </a:tr>
              <a:tr h="605891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</a:rPr>
                        <a:t>30-50 Months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Numbers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recite numbers in order to 10.</a:t>
                      </a:r>
                    </a:p>
                    <a:p>
                      <a:pPr marL="342900" marR="490220" lvl="0" indent="-342900">
                        <a:lnSpc>
                          <a:spcPct val="111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realise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not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only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objects,</a:t>
                      </a:r>
                      <a:r>
                        <a:rPr lang="en-GB" sz="900" b="0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but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anything</a:t>
                      </a:r>
                      <a:r>
                        <a:rPr lang="en-GB" sz="900" b="0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counted including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steps, claps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or jumps.</a:t>
                      </a:r>
                      <a:endParaRPr lang="en-GB" sz="900" b="0" spc="-5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4266563"/>
                  </a:ext>
                </a:extLst>
              </a:tr>
              <a:tr h="1639148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40-60 Months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Numbers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377190" lvl="0" indent="-342900">
                        <a:lnSpc>
                          <a:spcPct val="111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count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three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four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objects</a:t>
                      </a:r>
                      <a:r>
                        <a:rPr lang="en-GB" sz="900" b="0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saying</a:t>
                      </a:r>
                      <a:r>
                        <a:rPr lang="en-GB" sz="900" b="0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one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number name for each</a:t>
                      </a:r>
                      <a:r>
                        <a:rPr lang="en-GB" sz="900" b="0" spc="-1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item.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count out up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 six objects from a larger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group.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count actions or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objects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which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cannot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moved.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count objects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 10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and beginning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 count beyond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count an irregular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arrangement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of up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 ten objects.</a:t>
                      </a:r>
                    </a:p>
                    <a:p>
                      <a:pPr marL="342900" marR="386080" lvl="0" indent="-342900">
                        <a:lnSpc>
                          <a:spcPct val="111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estimate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how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many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objects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they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see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check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by counting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them.</a:t>
                      </a:r>
                      <a:endParaRPr lang="en-GB" sz="900" b="0" spc="-55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699012"/>
                  </a:ext>
                </a:extLst>
              </a:tr>
              <a:tr h="226121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ELG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Numbers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 count</a:t>
                      </a:r>
                      <a:r>
                        <a:rPr lang="en-GB" sz="900" b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reliably</a:t>
                      </a:r>
                      <a:r>
                        <a:rPr lang="en-GB" sz="900" b="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with numbers</a:t>
                      </a:r>
                      <a:r>
                        <a:rPr lang="en-GB" sz="900" b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from one to</a:t>
                      </a:r>
                      <a:r>
                        <a:rPr lang="en-GB" sz="900" b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20.</a:t>
                      </a:r>
                      <a:endParaRPr lang="en-GB" sz="900" b="0" spc="-55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18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79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26769"/>
              </p:ext>
            </p:extLst>
          </p:nvPr>
        </p:nvGraphicFramePr>
        <p:xfrm>
          <a:off x="598516" y="1005841"/>
          <a:ext cx="7946967" cy="33196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3975">
                  <a:extLst>
                    <a:ext uri="{9D8B030D-6E8A-4147-A177-3AD203B41FA5}">
                      <a16:colId xmlns:a16="http://schemas.microsoft.com/office/drawing/2014/main" val="2682306438"/>
                    </a:ext>
                  </a:extLst>
                </a:gridCol>
                <a:gridCol w="1229377">
                  <a:extLst>
                    <a:ext uri="{9D8B030D-6E8A-4147-A177-3AD203B41FA5}">
                      <a16:colId xmlns:a16="http://schemas.microsoft.com/office/drawing/2014/main" val="4242438112"/>
                    </a:ext>
                  </a:extLst>
                </a:gridCol>
                <a:gridCol w="1229377">
                  <a:extLst>
                    <a:ext uri="{9D8B030D-6E8A-4147-A177-3AD203B41FA5}">
                      <a16:colId xmlns:a16="http://schemas.microsoft.com/office/drawing/2014/main" val="195837964"/>
                    </a:ext>
                  </a:extLst>
                </a:gridCol>
                <a:gridCol w="4404238">
                  <a:extLst>
                    <a:ext uri="{9D8B030D-6E8A-4147-A177-3AD203B41FA5}">
                      <a16:colId xmlns:a16="http://schemas.microsoft.com/office/drawing/2014/main" val="3724797283"/>
                    </a:ext>
                  </a:extLst>
                </a:gridCol>
              </a:tblGrid>
              <a:tr h="487539">
                <a:tc gridSpan="4">
                  <a:txBody>
                    <a:bodyPr/>
                    <a:lstStyle/>
                    <a:p>
                      <a:pPr marL="114300">
                        <a:lnSpc>
                          <a:spcPct val="107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Properties of Shapes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15383"/>
                  </a:ext>
                </a:extLst>
              </a:tr>
              <a:tr h="240030">
                <a:tc gridSpan="4"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Recognise 2D and 3D Shapes and their Properties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22110"/>
                  </a:ext>
                </a:extLst>
              </a:tr>
              <a:tr h="1582420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30-50 Months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209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Shape, Space and Measure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93980" lvl="0" indent="-342900">
                        <a:lnSpc>
                          <a:spcPct val="111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show an interest in shape and space by playing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 or making arrangements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with objects.</a:t>
                      </a:r>
                    </a:p>
                    <a:p>
                      <a:pPr marL="342900" marR="104775" lvl="0" indent="-342900">
                        <a:lnSpc>
                          <a:spcPct val="111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show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interest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 by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sustained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construction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activity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or by talking about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arrangements.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show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interest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 in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environment.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 use shapes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appropriately for tasks.</a:t>
                      </a:r>
                    </a:p>
                    <a:p>
                      <a:pPr marL="342900" marR="179705" lvl="0" indent="-342900">
                        <a:lnSpc>
                          <a:spcPct val="111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r>
                        <a:rPr lang="en-GB" sz="900" b="0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talk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about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everyday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objects,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e.g.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‘round’ and</a:t>
                      </a:r>
                      <a:r>
                        <a:rPr lang="en-GB" sz="900" b="0" spc="-5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‘tall’.</a:t>
                      </a:r>
                      <a:endParaRPr lang="en-GB" sz="900" b="0" spc="-55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04038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40-60 Months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209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Shape, Space and Measure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use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mathematical</a:t>
                      </a:r>
                      <a:r>
                        <a:rPr lang="en-GB" sz="900" b="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names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for ‘solid’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3D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</a:t>
                      </a:r>
                      <a:r>
                        <a:rPr lang="en-GB" sz="900" b="0" spc="-6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</a:p>
                    <a:p>
                      <a:pPr marL="139700" marR="13906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‘flat’ 2D shapes, and mathematical terms to describe shapes.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>
                          <a:solidFill>
                            <a:schemeClr val="tx1"/>
                          </a:solidFill>
                          <a:effectLst/>
                        </a:rPr>
                        <a:t>To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select particular named</a:t>
                      </a:r>
                      <a:r>
                        <a:rPr lang="en-GB" sz="900" b="0" spc="-17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>
                          <a:solidFill>
                            <a:schemeClr val="tx1"/>
                          </a:solidFill>
                          <a:effectLst/>
                        </a:rPr>
                        <a:t>shapes.</a:t>
                      </a:r>
                      <a:endParaRPr lang="en-GB" sz="900" b="0" spc="-55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600947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ELG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2090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Shape, Space and Measure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06045" lvl="0" indent="-342900">
                        <a:lnSpc>
                          <a:spcPct val="111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000"/>
                        <a:buFont typeface="Roboto"/>
                        <a:buChar char="•"/>
                        <a:tabLst>
                          <a:tab pos="180340" algn="l"/>
                        </a:tabLst>
                      </a:pPr>
                      <a:r>
                        <a:rPr lang="en-GB" sz="900" b="0" spc="-25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900" b="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explore</a:t>
                      </a:r>
                      <a:r>
                        <a:rPr lang="en-GB" sz="900" b="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characteristics</a:t>
                      </a:r>
                      <a:r>
                        <a:rPr lang="en-GB" sz="900" b="0" spc="-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GB" sz="900" b="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everyday</a:t>
                      </a:r>
                      <a:r>
                        <a:rPr lang="en-GB" sz="900" b="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objects</a:t>
                      </a:r>
                      <a:r>
                        <a:rPr lang="en-GB" sz="900" b="0" spc="-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GB" sz="900" b="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shapes</a:t>
                      </a:r>
                      <a:r>
                        <a:rPr lang="en-GB" sz="900" b="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and use</a:t>
                      </a:r>
                      <a:r>
                        <a:rPr lang="en-GB" sz="900" b="0" spc="-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mathematical language to</a:t>
                      </a:r>
                      <a:r>
                        <a:rPr lang="en-GB" sz="900" b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describe</a:t>
                      </a:r>
                      <a:r>
                        <a:rPr lang="en-GB" sz="900" b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spc="-55" dirty="0">
                          <a:solidFill>
                            <a:schemeClr val="tx1"/>
                          </a:solidFill>
                          <a:effectLst/>
                        </a:rPr>
                        <a:t>them.</a:t>
                      </a:r>
                      <a:endParaRPr lang="en-GB" sz="900" b="0" spc="-55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255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0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766" y="396781"/>
            <a:ext cx="3242207" cy="584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1</a:t>
            </a:r>
          </a:p>
          <a:p>
            <a:endParaRPr lang="en-GB" sz="788" b="1" dirty="0">
              <a:latin typeface="Century Gothic" panose="020B0502020202020204" pitchFamily="34" charset="0"/>
            </a:endParaRPr>
          </a:p>
          <a:p>
            <a:r>
              <a:rPr lang="en-GB" sz="90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count to and across 100, forwards and backwards, beginning with 0 or 1, or from any given number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count, read and write numbers to 100 in numerals; count in multiples of twos, fives and tens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given a number, identify one more and one less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identify and represent numbers using objects and pictorial representations including the number line, and use the language of: equal to, more than, less than (fewer), most, least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read and write numbers from 1 to 20 in numerals and words.</a:t>
            </a:r>
          </a:p>
          <a:p>
            <a:endParaRPr lang="en-GB" sz="900" dirty="0">
              <a:latin typeface="Century Gothic" panose="020B0502020202020204" pitchFamily="34" charset="0"/>
            </a:endParaRPr>
          </a:p>
          <a:p>
            <a:endParaRPr lang="en-GB" sz="900" dirty="0">
              <a:latin typeface="Century Gothic" panose="020B0502020202020204" pitchFamily="34" charset="0"/>
            </a:endParaRPr>
          </a:p>
          <a:p>
            <a:pPr lvl="0"/>
            <a:r>
              <a:rPr lang="en-GB" sz="900" b="1" dirty="0">
                <a:latin typeface="Century Gothic" panose="020B0502020202020204" pitchFamily="34" charset="0"/>
              </a:rPr>
              <a:t>Number –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read, write and interpret mathematical statements involving addition (+), subtraction (–) and equals (=) signs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represent and use number bonds and related subtraction facts within 20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add and subtract one-digit and two-digit numbers to 20, including zero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solve one-step problems that involve addition and subtraction, using concrete objects and pictorial representations, and missing number problems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9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900" dirty="0">
              <a:latin typeface="Century Gothic" panose="020B0502020202020204" pitchFamily="34" charset="0"/>
            </a:endParaRPr>
          </a:p>
          <a:p>
            <a:pPr lvl="0"/>
            <a:r>
              <a:rPr lang="en-GB" sz="900" b="1" dirty="0">
                <a:latin typeface="Century Gothic" panose="020B0502020202020204" pitchFamily="34" charset="0"/>
              </a:rPr>
              <a:t>Number – multiplication and division</a:t>
            </a:r>
            <a:endParaRPr lang="en-GB" sz="9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solve one-step problems involving multiplication and division, by calculating the answer using concrete objects, pictorial representations and arrays with the support of the teacher. </a:t>
            </a:r>
          </a:p>
          <a:p>
            <a:pPr lvl="0"/>
            <a:endParaRPr lang="en-GB" sz="900" b="1" dirty="0">
              <a:latin typeface="Century Gothic" panose="020B0502020202020204" pitchFamily="34" charset="0"/>
            </a:endParaRPr>
          </a:p>
          <a:p>
            <a:pPr lvl="0"/>
            <a:r>
              <a:rPr lang="en-GB" sz="900" b="1" dirty="0">
                <a:latin typeface="Century Gothic" panose="020B0502020202020204" pitchFamily="34" charset="0"/>
              </a:rPr>
              <a:t>Number fractions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recognise, find and name a half as one of two equal parts of an object, shape or quantity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recognise, find and name a quarter as one of four equal parts of an object, shape or quantity.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1874" y="554886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308808" y="961552"/>
            <a:ext cx="108739" cy="528112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16378" y="353293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2370" y="866683"/>
            <a:ext cx="388785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Measurement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compare, describe and solve practical problems for: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lengths and heights [for example, long/short, longer/shorter, tall/short, double/half]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mass/weight [for example, heavy/light, heavier than, lighter than]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capacity and volume [for example, full/empty, more than, less than, half, half full, quarter]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time [for example, quicker, slower, earlier, later]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measure and begin to record the following: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lengths and heights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mass/weight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capacity and volume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time (hours, minutes, seconds)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recognise and know the value of different denominations of coins and notes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sequence events in chronological order using language [for example, before and after, next, first, today, yesterday, tomorrow, morning, afternoon and evening]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recognise and use language relating to dates, including days of the week, weeks, months and years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tell the time to the hour and half past the hour and draw the hands on a clock face to show these times. </a:t>
            </a:r>
            <a:endParaRPr lang="en-GB" sz="900" b="1" dirty="0">
              <a:latin typeface="Century Gothic" panose="020B0502020202020204" pitchFamily="34" charset="0"/>
            </a:endParaRPr>
          </a:p>
          <a:p>
            <a:endParaRPr lang="en-GB" sz="900" b="1" dirty="0">
              <a:latin typeface="Century Gothic" panose="020B0502020202020204" pitchFamily="34" charset="0"/>
            </a:endParaRPr>
          </a:p>
          <a:p>
            <a:endParaRPr lang="en-GB" sz="900" b="1" dirty="0">
              <a:latin typeface="Century Gothic" panose="020B0502020202020204" pitchFamily="34" charset="0"/>
            </a:endParaRPr>
          </a:p>
          <a:p>
            <a:pPr lvl="0"/>
            <a:r>
              <a:rPr lang="en-GB" sz="900" b="1" dirty="0">
                <a:latin typeface="Century Gothic" panose="020B0502020202020204" pitchFamily="34" charset="0"/>
              </a:rPr>
              <a:t>Geometry – properties of shapes</a:t>
            </a:r>
            <a:endParaRPr lang="en-GB" sz="9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recognise and name common 2-D and 3-D shapes, including: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2-D shapes [for example, rectangles (including squares), circles and triangles]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900" dirty="0">
                <a:latin typeface="Century Gothic" panose="020B0502020202020204" pitchFamily="34" charset="0"/>
              </a:rPr>
              <a:t>3-D shapes [for example, cuboids (including cubes), pyramids and spheres]</a:t>
            </a:r>
          </a:p>
          <a:p>
            <a:pPr lvl="0"/>
            <a:endParaRPr lang="en-GB" sz="900" dirty="0">
              <a:latin typeface="Century Gothic" panose="020B0502020202020204" pitchFamily="34" charset="0"/>
            </a:endParaRPr>
          </a:p>
          <a:p>
            <a:pPr lvl="0"/>
            <a:r>
              <a:rPr lang="en-GB" sz="900" b="1" dirty="0">
                <a:latin typeface="Century Gothic" panose="020B0502020202020204" pitchFamily="34" charset="0"/>
              </a:rPr>
              <a:t>Geometry – position and direction</a:t>
            </a:r>
            <a:endParaRPr lang="en-GB" sz="9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900" dirty="0">
                <a:latin typeface="Century Gothic" panose="020B0502020202020204" pitchFamily="34" charset="0"/>
              </a:rPr>
              <a:t>describe position, direction and movement, including whole, half, quarter and three-quarter turns. 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  <p:sp>
        <p:nvSpPr>
          <p:cNvPr id="13" name="Right Bracket 12"/>
          <p:cNvSpPr/>
          <p:nvPr/>
        </p:nvSpPr>
        <p:spPr>
          <a:xfrm>
            <a:off x="8110228" y="961551"/>
            <a:ext cx="141218" cy="31014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51446" y="2347877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21416" y="4428936"/>
            <a:ext cx="136694" cy="123816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58110" y="4840269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76AF0-B96A-401A-B4C4-03959B81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23" y="280816"/>
            <a:ext cx="3242207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2</a:t>
            </a: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r>
              <a:rPr lang="en-GB" sz="70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count in steps of 2, 3, and 5 from 0, and in tens from any number, forward and backward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the place value of each digit in a two-digit number (tens, ones)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identify, represent and estimate numbers using different representations, including the number line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order numbers from 0 up to 100; use &lt;, &gt; and = signs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read and write numbers to at least 100 in numerals and in words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place value and number facts to solve problems</a:t>
            </a:r>
          </a:p>
          <a:p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Number –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with addition and subtraction: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using concrete objects and pictorial representations, including those involving numbers, quantities and measures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applying their increasing knowledge of mental and written methods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recall and use addition and subtraction facts to 20 fluently, and derive and use related facts up to 100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numbers using concrete objects, pictorial representations, and mentally, including: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 two-digit number and ones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 two-digit number and tens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two two-digit numbers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adding three one-digit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show that addition of two numbers can be done in any order (commutative) and subtraction of one number from another cannot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and use the inverse relationship between addition and subtraction and use this to check calculations and solve missing number problems.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Number – multiplication and division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recall and use multiplication and division facts for the 2, 5 and 10 multiplication tables, including recognising odd and even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calculate mathematical statements for multiplication and division within the multiplication tables and write them using the multiplication (×), division (÷) and equals (=) signs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show that multiplication of two numbers can be done in any order (commutative) and division of one number by another cannot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multiplication and division, using materials, arrays, repeated addition, mental methods, and multiplication and division facts, including problems in contexts. </a:t>
            </a:r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Fractions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recognise, find, name and write fractions 1/3, 1/4, 2/4 and 3/4 of a length, shape, set of objects or quantity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write simple fractions for example, ½  of 6 = 3 and recognise the equivalence of 2/4 and 1/2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288" y="460618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312695" y="834814"/>
            <a:ext cx="94880" cy="517006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16378" y="353293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3718" y="834814"/>
            <a:ext cx="388785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latin typeface="Century Gothic" panose="020B0502020202020204" pitchFamily="34" charset="0"/>
              </a:rPr>
              <a:t>Measurement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choose and use appropriate standard units to estimate and measure length/height in any direction (m/cm); mass (kg/g); temperature (°C); capacity (litres/ml) to the nearest appropriate unit, using rulers, scales, thermometers and measuring vessels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order lengths, mass, volume/capacity and record the results using &gt;, &lt; and =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and use symbols for pounds (£) and pence (p); combine amounts to make a particular value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find different combinations of coins that equal the same amounts of money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simple problems in a practical context involving addition and subtraction of money of the same unit, including giving change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sequence intervals of time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tell and write the time to five minutes, including quarter past/to the hour and draw the hands on a clock face to show these times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know the number of minutes in an hour and the number of hours in a day. </a:t>
            </a:r>
            <a:endParaRPr lang="en-GB" sz="700" b="1" dirty="0">
              <a:latin typeface="Century Gothic" panose="020B0502020202020204" pitchFamily="34" charset="0"/>
            </a:endParaRPr>
          </a:p>
          <a:p>
            <a:endParaRPr lang="en-GB" sz="700" b="1" dirty="0">
              <a:latin typeface="Century Gothic" panose="020B0502020202020204" pitchFamily="34" charset="0"/>
            </a:endParaRPr>
          </a:p>
          <a:p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Geometry – properties of shapes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and describe the properties of 2-D shapes, including the number of sides and line symmetry in a vertical line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and describe the properties of 3-D shapes, including the number of edges, vertices and faces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2-D shapes on the surface of 3-D shapes [for example, a circle on a cylinder and a triangle on a pyramid]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sort common 2-D and 3-D shapes and everyday objects.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Geometry – position and direction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order and arrange combinations of mathematical objects in patterns and sequences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mathematical vocabulary to describe position, direction and movement, including movement in a straight line and distinguishing between rotation as a turn and in terms of right angles for quarter, half and three-quarter turns (clockwise and anti-clockwise).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Statistics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interpret and construct simple pictograms, tally charts, block diagrams and simple tables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ask and answer simple questions by counting the number of objects in each category and sorting the categories by quantity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ask and answer questions about totalling and comparing categorical data. 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8136730" y="990342"/>
            <a:ext cx="114717" cy="163230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51446" y="1550844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36730" y="2846734"/>
            <a:ext cx="127462" cy="179125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64191" y="3398553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8136730" y="4912835"/>
            <a:ext cx="140198" cy="4931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8276928" y="5038513"/>
            <a:ext cx="10244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Statistics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B56EA-5E0D-4F5C-924F-85924EE8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51" y="306085"/>
            <a:ext cx="3242207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3</a:t>
            </a: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r>
              <a:rPr lang="en-GB" sz="70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count from 0 in multiples of 4, 8, 50 and 100; find 10 or 100 more or less than a given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the place value of each digit in a three-digit number (hundreds, tens, ones)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order numbers up to 1000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identify, represent and estimate numbers using different representations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read and write numbers up to 1000 in numerals and in words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number problems and practical problems involving these ideas.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Number –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numbers mentally, including: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 three-digit number and ones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 three-digit number and tens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700" dirty="0">
                <a:latin typeface="Century Gothic" panose="020B0502020202020204" pitchFamily="34" charset="0"/>
              </a:rPr>
              <a:t>a three-digit number and hundreds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numbers with up to three digits, using formal written methods of columnar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estimate the answer to a calculation and use inverse operations to check answers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problems, including missing number problems, using number facts, place value, and more complex addition and subtraction.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Number – multiplication and division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recall and use multiplication and division facts for the 3, 4 and 8 multiplication tables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write and calculate mathematical statements for multiplication and division using the multiplication tables that they know, including for two-digit numbers times one-digit numbers, using mental and progressing to formal written methods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problems, including missing number problems, involving multiplication and division, including positive integer scaling problems and correspondence problems in which n objects are connected to m objects. </a:t>
            </a:r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Fractions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count up and down in tenths; recognise that tenths arise from dividing an object into 10 equal parts and in dividing one-digit numbers or quantities by 10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recognise, find and write fractions of a discrete set of objects: unit fractions and non-unit fractions with small denominators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and use fractions as numbers: unit fractions and non-unit fractions with small denominators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and show, using diagrams, equivalent fractions with small denominators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fractions with the same denominator within one whole [for example, 75 + 71 = 76]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order unit fractions, and fractions with the same denominators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that involve all of the above.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740" y="498325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231954" y="942680"/>
            <a:ext cx="175621" cy="528843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16378" y="353293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3643" y="834815"/>
            <a:ext cx="38878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latin typeface="Century Gothic" panose="020B0502020202020204" pitchFamily="34" charset="0"/>
              </a:rPr>
              <a:t>Measurement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measure, compare, add and subtract: lengths (m/cm/mm); mass (kg/g); volume/capacity (l/ml)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measure the perimeter of simple 2-D shapes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amounts of money to give change, using both £ and p in practical contexts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tell and write the time from an analogue clock, including using Roman numerals from I to XII, and 12-hour and 24-hour clocks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estimate and read time with increasing accuracy to the nearest minute; record and compare time in terms of seconds, minutes and hours; use vocabulary such as o’clock, a.m./p.m., morning, afternoon, noon and midnight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know the number of seconds in a minute and the number of days in each month, year and leap year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durations of events [for example to calculate the time taken by particular events or tasks]. </a:t>
            </a: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Geometry – properties of shapes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draw 2-D shapes and make 3-D shapes using modelling materials; recognise 3-D shapes in different orientations and describe them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angles as a property of shape or a description of a turn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right angles, recognise that two right angles make a half-turn, three make three quarters of a turn and four a complete turn; identify whether angles are greater than or less than a right angle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horizontal and vertical lines and pairs of perpendicular and parallel lines. </a:t>
            </a: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Statistics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interpret and present data using bar charts, pictograms and tables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one-step and two-step questions [for example, ‘How many more?’ and ‘How many fewer?’] using information presented in scaled bar charts and pictograms and tables. 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8136731" y="942679"/>
            <a:ext cx="139061" cy="146050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75792" y="1569057"/>
            <a:ext cx="121085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45216" y="2660919"/>
            <a:ext cx="114714" cy="837699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64377" y="2963139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8114752" y="3756352"/>
            <a:ext cx="140198" cy="4931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8254950" y="3882030"/>
            <a:ext cx="10244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Statistics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42861-3413-4344-B81E-6FA0C6AF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8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23" y="253882"/>
            <a:ext cx="324220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4</a:t>
            </a: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r>
              <a:rPr lang="en-GB" sz="65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count in multiples of 6, 7, 9, 25 and 1000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find 1000 more or less than a given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count backwards through zero to include negative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the place value of each digit in a four-digit number (thousands, hundreds, tens, and ones)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order and compare numbers beyond 1000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identify, represent and estimate numbers using different representations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round any number to the nearest 10, 100 or 1000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number and practical problems that involve all of the above and with increasingly large positive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read Roman numerals to 100 (I to C) and know that over time, the numeral system changed to include the concept of zero and place value. </a:t>
            </a:r>
          </a:p>
          <a:p>
            <a:endParaRPr lang="en-GB" sz="650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Number –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add and subtract numbers with up to 4 digits using the formal written methods of columnar addition and subtraction where appropriate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estimate and use inverse operations to check answers to a calculation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addition and subtraction two-step problems in contexts, deciding which operations and methods to use and why.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Number – multiplication and division</a:t>
            </a:r>
            <a:endParaRPr lang="en-GB" sz="65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recall multiplication and division facts for multiplication tables up to 12 × 12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use place value, known and derived facts to multiply and divide mentally, including: multiplying by 0 and 1; dividing by 1; multiplying together three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and use factor pairs and commutativity in mental calculations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multiply two-digit and three-digit numbers by a one-digit number using formal written layout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multiplying and adding, including using the distributive law to multiply two digit numbers by one digit, integer scaling problems and harder correspondence problems such as n objects are connected to m objects. </a:t>
            </a:r>
            <a:endParaRPr lang="en-GB" sz="650" b="1" dirty="0">
              <a:latin typeface="Century Gothic" panose="020B0502020202020204" pitchFamily="34" charset="0"/>
            </a:endParaRPr>
          </a:p>
          <a:p>
            <a:pPr lvl="0"/>
            <a:endParaRPr lang="en-GB" sz="650" b="1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Fractions, including decimals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and show, using diagrams, families of common equivalent fractions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count up and down in hundredths; recognise that hundredths arise when dividing an object by one hundred and dividing tenths by ten.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increasingly harder fractions to calculate quantities, and fractions to divide quantities, including non-unit fractions where the answer is a whole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add and subtract fractions with the same denominator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and write decimal equivalents of any number of tenths or hundredths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and write decimal equivalents to ¼, ½, ¾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find the effect of dividing a one- or two-digit number by 10 and 100, identifying the value of the digits in the answer as ones, tenths and hundredths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round decimals with one decimal place to the nearest whole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compare numbers with the same number of decimal places up to two decimal places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simple measure and money problems involving fractions and decimals to two decimal places.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4167" y="488898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246643" y="838986"/>
            <a:ext cx="160932" cy="545811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16378" y="353293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2370" y="928913"/>
            <a:ext cx="3887858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" b="1" dirty="0">
                <a:latin typeface="Century Gothic" panose="020B0502020202020204" pitchFamily="34" charset="0"/>
              </a:rPr>
              <a:t>Measurement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Convert between different units of measure [for example, kilometre to metre; hour to minute]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measure and calculate the perimeter of a rectilinear figure (including squares) in centimetres and metres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find the area of rectilinear shapes by counting squares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estimate, compare and calculate different measures, including money in pounds and pence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read, write and convert time between analogue and digital 12- and 24-hour clocks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converting from hours to minutes; minutes to seconds; years to months; weeks to days. </a:t>
            </a:r>
            <a:endParaRPr lang="en-GB" sz="650" b="1" dirty="0">
              <a:latin typeface="Century Gothic" panose="020B0502020202020204" pitchFamily="34" charset="0"/>
            </a:endParaRPr>
          </a:p>
          <a:p>
            <a:endParaRPr lang="en-GB" sz="650" b="1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Geometry – properties of shapes</a:t>
            </a:r>
            <a:endParaRPr lang="en-GB" sz="65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compare and classify geometric shapes, including quadrilaterals and triangles</a:t>
            </a:r>
            <a:r>
              <a:rPr lang="en-GB" sz="650" b="1" dirty="0">
                <a:latin typeface="Century Gothic" panose="020B0502020202020204" pitchFamily="34" charset="0"/>
              </a:rPr>
              <a:t>, </a:t>
            </a:r>
            <a:r>
              <a:rPr lang="en-GB" sz="650" dirty="0">
                <a:latin typeface="Century Gothic" panose="020B0502020202020204" pitchFamily="34" charset="0"/>
              </a:rPr>
              <a:t>based on their properties and sizes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identify acute and obtuse angles and compare and order angles up to two right angles by size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identify lines of symmetry in 2-D shapes presented in different orientations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complete a simple symmetric figure with respect to a specific line of symmetry.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Geometry – position and direction</a:t>
            </a:r>
            <a:endParaRPr lang="en-GB" sz="65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describe positions on a 2-D grid as coordinates in the first quadrant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describe movements between positions as translations of a given unit to the left/right and up/down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plot specified points and draw sides to complete a given polygon. </a:t>
            </a:r>
            <a:endParaRPr lang="en-GB" sz="65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b="1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Statistics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interpret and present discrete and continuous data using appropriate graphical methods, including bar charts and time graphs.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comparison, sum and difference problems using information presented in bar charts, pictograms, tables and other graphs. 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8110228" y="994804"/>
            <a:ext cx="114716" cy="1041386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24944" y="1384320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10229" y="2186890"/>
            <a:ext cx="141216" cy="134604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51445" y="2741923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8111247" y="3740683"/>
            <a:ext cx="140198" cy="4931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8251445" y="3920006"/>
            <a:ext cx="10244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Statistics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1A2BB-B8C6-4B18-B4FD-2FB536BB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03" y="771126"/>
            <a:ext cx="3242207" cy="544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5</a:t>
            </a:r>
          </a:p>
          <a:p>
            <a:endParaRPr lang="en-GB" sz="650" b="1" dirty="0">
              <a:latin typeface="Century Gothic" panose="020B0502020202020204" pitchFamily="34" charset="0"/>
            </a:endParaRPr>
          </a:p>
          <a:p>
            <a:r>
              <a:rPr lang="en-GB" sz="65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read, write, order and compare numbers to at least 1 000 000 and determine the value of each digit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count forwards or backwards in steps of powers of 10 for any given number up to 1 000 000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interpret negative numbers in context, count forwards and backwards with positive and negative whole numbers, including through zero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round any number up to 1 000 000 to the nearest 10, 100, 1000, 10 000 and 100000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number problems and practical problems that involve all of the above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read Roman numerals to 1000 (M) and recognise years written in Roman numerals.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Number – addition and subtraction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add and subtract whole numbers with more than 4 digits, including using formal written methods (columnar addition and subtraction)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add and subtract numbers mentally with increasingly large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use rounding to check answers to calculations and determine, in the context of a problem, levels of accuracy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addition and subtraction multi-step problems in contexts, deciding which operations and methods to use and why.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50" dirty="0">
              <a:latin typeface="Century Gothic" panose="020B0502020202020204" pitchFamily="34" charset="0"/>
            </a:endParaRPr>
          </a:p>
          <a:p>
            <a:pPr lvl="0"/>
            <a:r>
              <a:rPr lang="en-GB" sz="650" b="1" dirty="0">
                <a:latin typeface="Century Gothic" panose="020B0502020202020204" pitchFamily="34" charset="0"/>
              </a:rPr>
              <a:t>Number – multiplication and division</a:t>
            </a:r>
            <a:endParaRPr lang="en-GB" sz="65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identify multiples and factors, including finding all factor pairs of a number, and common factors of two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know and use the vocabulary of prime numbers, prime factors and composite (non-prime)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establish whether a number up to 100 is prime and recall prime numbers up to 19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multiply numbers up to 4 digits by a one- or two-digit number using a formal written method, including long multiplication for two-digit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multiply and divide numbers mentally drawing upon known facts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divide numbers up to 4 digits by a one-digit number using the formal written method of short division and interpret remainders appropriately for the context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multiply and divide whole numbers and those involving decimals by 10, 100 and 1000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recognise and use square numbers and cube numbers, and the notation for squared (</a:t>
            </a:r>
            <a:r>
              <a:rPr lang="en-GB" sz="650" baseline="30000" dirty="0">
                <a:latin typeface="Century Gothic" panose="020B0502020202020204" pitchFamily="34" charset="0"/>
              </a:rPr>
              <a:t>2</a:t>
            </a:r>
            <a:r>
              <a:rPr lang="en-GB" sz="650" dirty="0">
                <a:latin typeface="Century Gothic" panose="020B0502020202020204" pitchFamily="34" charset="0"/>
              </a:rPr>
              <a:t>) and cubed (</a:t>
            </a:r>
            <a:r>
              <a:rPr lang="en-GB" sz="650" baseline="30000" dirty="0">
                <a:latin typeface="Century Gothic" panose="020B0502020202020204" pitchFamily="34" charset="0"/>
              </a:rPr>
              <a:t>3</a:t>
            </a:r>
            <a:r>
              <a:rPr lang="en-GB" sz="650" dirty="0">
                <a:latin typeface="Century Gothic" panose="020B0502020202020204" pitchFamily="34" charset="0"/>
              </a:rPr>
              <a:t>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multiplication and division including using their knowledge of factors and multiples, squares and cubes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addition, subtraction, multiplication and division and a combination of these, including understanding the meaning of the equals sign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50" dirty="0">
                <a:latin typeface="Century Gothic" panose="020B0502020202020204" pitchFamily="34" charset="0"/>
              </a:rPr>
              <a:t>solve problems involving multiplication and division, including scaling by simple fractions and problems involving simple rates. </a:t>
            </a:r>
            <a:endParaRPr lang="en-GB" sz="650" b="1" dirty="0">
              <a:latin typeface="Century Gothic" panose="020B0502020202020204" pitchFamily="34" charset="0"/>
            </a:endParaRPr>
          </a:p>
          <a:p>
            <a:pPr lvl="0"/>
            <a:endParaRPr lang="en-GB" sz="563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73593" y="375777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290091" y="1266711"/>
            <a:ext cx="129182" cy="482016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00774" y="333068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38931" y="731809"/>
            <a:ext cx="38878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600" b="1" dirty="0">
                <a:latin typeface="Century Gothic" panose="020B0502020202020204" pitchFamily="34" charset="0"/>
              </a:rPr>
              <a:t>Fractions, including decimals and percentages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compare and order fractions whose denominators are all multiples of the same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identify, name and write equivalent fractions of a given fraction, represented visually, including tenths and hundredths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recognise mixed numbers and improper fractions and convert from one form to the other and write mathematical statements &gt; 1 as a mixed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add and subtract fractions with the same denominator and denominators that are multiples of the same number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multiply proper fractions and mixed numbers by whole numbers, supported by materials and diagrams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read and write decimal numbers as fractions [for example, 0.71 = 71/100]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recognise and use thousandths and relate them to tenths, hundredths and decimal equivalents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round decimals with two decimal places to the nearest whole number and to one decimal place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read, write, order and compare numbers with up to three decimal places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solve problems involving number up to three decimal places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recognise the per cent symbol (%) and understand that per cent relates to ‘number of parts per hundred’, and write percentages as a fraction with denominator 100, and as a decimal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solve problems which require knowing percentage and decimal equivalents of 1/2, 1/4, 1/5, 2/5, 4/5 and those fractions with a denominator of a multiple of 10 or 25. </a:t>
            </a: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r>
              <a:rPr lang="en-GB" sz="600" b="1" dirty="0">
                <a:latin typeface="Century Gothic" panose="020B0502020202020204" pitchFamily="34" charset="0"/>
              </a:rPr>
              <a:t>Measurement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convert between different units of metric measure (for example, kilometre and metre; centimetre and metre; centimetre and millimetre; gram and kilogram; litre and millilitre)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understand and use approximate equivalences between metric units and common imperial units such as inches, pounds and pints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measure and calculate the perimeter of composite rectilinear shapes in centimetres and metres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calculate and compare the area of rectangles (including squares), and including using standard units, square centimetres (cm</a:t>
            </a:r>
            <a:r>
              <a:rPr lang="en-GB" sz="600" baseline="30000" dirty="0">
                <a:latin typeface="Century Gothic" panose="020B0502020202020204" pitchFamily="34" charset="0"/>
              </a:rPr>
              <a:t>2</a:t>
            </a:r>
            <a:r>
              <a:rPr lang="en-GB" sz="600" dirty="0">
                <a:latin typeface="Century Gothic" panose="020B0502020202020204" pitchFamily="34" charset="0"/>
              </a:rPr>
              <a:t>) and square metres (m</a:t>
            </a:r>
            <a:r>
              <a:rPr lang="en-GB" sz="600" baseline="30000" dirty="0">
                <a:latin typeface="Century Gothic" panose="020B0502020202020204" pitchFamily="34" charset="0"/>
              </a:rPr>
              <a:t>2</a:t>
            </a:r>
            <a:r>
              <a:rPr lang="en-GB" sz="600" dirty="0">
                <a:latin typeface="Century Gothic" panose="020B0502020202020204" pitchFamily="34" charset="0"/>
              </a:rPr>
              <a:t>) and estimate the area of irregular shapes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estimate volume [for example, using 1 cm</a:t>
            </a:r>
            <a:r>
              <a:rPr lang="en-GB" sz="600" baseline="30000" dirty="0">
                <a:latin typeface="Century Gothic" panose="020B0502020202020204" pitchFamily="34" charset="0"/>
              </a:rPr>
              <a:t>3</a:t>
            </a:r>
            <a:r>
              <a:rPr lang="en-GB" sz="600" dirty="0">
                <a:latin typeface="Century Gothic" panose="020B0502020202020204" pitchFamily="34" charset="0"/>
              </a:rPr>
              <a:t> blocks to build cuboids (including cubes)] and capacity [for example, using water]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solve problems involving converting between units of time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use all four operations to solve problems involving measure [for example, length, mass, volume, money] using decimal notation, including scaling. </a:t>
            </a:r>
            <a:endParaRPr lang="en-GB" sz="600" b="1" dirty="0">
              <a:latin typeface="Century Gothic" panose="020B0502020202020204" pitchFamily="34" charset="0"/>
            </a:endParaRP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pPr lvl="0"/>
            <a:r>
              <a:rPr lang="en-GB" sz="600" b="1" dirty="0">
                <a:latin typeface="Century Gothic" panose="020B0502020202020204" pitchFamily="34" charset="0"/>
              </a:rPr>
              <a:t>Geometry – properties of shapes</a:t>
            </a:r>
            <a:endParaRPr lang="en-GB" sz="6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identify 3-D shapes, including cubes and other cuboids, from 2-D representations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know angles are measured in degrees: estimate and compare acute, obtuse and reflex angles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draw given angles, and measure them in degrees (</a:t>
            </a:r>
            <a:r>
              <a:rPr lang="en-GB" sz="600" baseline="30000" dirty="0">
                <a:latin typeface="Century Gothic" panose="020B0502020202020204" pitchFamily="34" charset="0"/>
              </a:rPr>
              <a:t>o</a:t>
            </a:r>
            <a:r>
              <a:rPr lang="en-GB" sz="600" dirty="0">
                <a:latin typeface="Century Gothic" panose="020B0502020202020204" pitchFamily="34" charset="0"/>
              </a:rPr>
              <a:t>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identify: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600" dirty="0">
                <a:latin typeface="Century Gothic" panose="020B0502020202020204" pitchFamily="34" charset="0"/>
              </a:rPr>
              <a:t>angles at a point and one whole turn (total 360</a:t>
            </a:r>
            <a:r>
              <a:rPr lang="en-GB" sz="600" baseline="30000" dirty="0">
                <a:latin typeface="Century Gothic" panose="020B0502020202020204" pitchFamily="34" charset="0"/>
              </a:rPr>
              <a:t>o</a:t>
            </a:r>
            <a:r>
              <a:rPr lang="en-GB" sz="600" dirty="0">
                <a:latin typeface="Century Gothic" panose="020B0502020202020204" pitchFamily="34" charset="0"/>
              </a:rPr>
              <a:t>)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600" dirty="0">
                <a:latin typeface="Century Gothic" panose="020B0502020202020204" pitchFamily="34" charset="0"/>
              </a:rPr>
              <a:t>angles at a point on a straight line and ½ turn (total 180</a:t>
            </a:r>
            <a:r>
              <a:rPr lang="en-GB" sz="600" baseline="30000" dirty="0">
                <a:latin typeface="Century Gothic" panose="020B0502020202020204" pitchFamily="34" charset="0"/>
              </a:rPr>
              <a:t>o</a:t>
            </a:r>
            <a:r>
              <a:rPr lang="en-GB" sz="600" dirty="0">
                <a:latin typeface="Century Gothic" panose="020B0502020202020204" pitchFamily="34" charset="0"/>
              </a:rPr>
              <a:t>) </a:t>
            </a:r>
          </a:p>
          <a:p>
            <a:pPr marL="471488" lvl="1" indent="-128588">
              <a:buFont typeface="Courier New" panose="02070309020205020404" pitchFamily="49" charset="0"/>
              <a:buChar char="o"/>
            </a:pPr>
            <a:r>
              <a:rPr lang="en-GB" sz="600" dirty="0">
                <a:latin typeface="Century Gothic" panose="020B0502020202020204" pitchFamily="34" charset="0"/>
              </a:rPr>
              <a:t>other multiples of 90</a:t>
            </a:r>
            <a:r>
              <a:rPr lang="en-GB" sz="600" baseline="30000" dirty="0">
                <a:latin typeface="Century Gothic" panose="020B0502020202020204" pitchFamily="34" charset="0"/>
              </a:rPr>
              <a:t>o</a:t>
            </a:r>
            <a:r>
              <a:rPr lang="en-GB" sz="600" dirty="0">
                <a:latin typeface="Century Gothic" panose="020B0502020202020204" pitchFamily="34" charset="0"/>
              </a:rPr>
              <a:t>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use the properties of rectangles to deduce related facts and find missing lengths and angles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distinguish between regular and irregular polygons based on reasoning about equal sides and angles.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00" dirty="0">
              <a:latin typeface="Century Gothic" panose="020B0502020202020204" pitchFamily="34" charset="0"/>
            </a:endParaRPr>
          </a:p>
          <a:p>
            <a:pPr lvl="0"/>
            <a:r>
              <a:rPr lang="en-GB" sz="600" b="1" dirty="0">
                <a:latin typeface="Century Gothic" panose="020B0502020202020204" pitchFamily="34" charset="0"/>
              </a:rPr>
              <a:t>Geometry – position and direction</a:t>
            </a:r>
            <a:endParaRPr lang="en-GB" sz="6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identify, describe and represent the position of a shape following a reflection or translation, using the appropriate language, and know that the shape has not changed. </a:t>
            </a:r>
            <a:endParaRPr lang="en-GB" sz="60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00" b="1" dirty="0">
              <a:latin typeface="Century Gothic" panose="020B0502020202020204" pitchFamily="34" charset="0"/>
            </a:endParaRPr>
          </a:p>
          <a:p>
            <a:pPr lvl="0"/>
            <a:r>
              <a:rPr lang="en-GB" sz="600" b="1" dirty="0">
                <a:latin typeface="Century Gothic" panose="020B0502020202020204" pitchFamily="34" charset="0"/>
              </a:rPr>
              <a:t>Statistics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solve comparison, sum and difference problems using information presented in a line graph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600" dirty="0">
                <a:latin typeface="Century Gothic" panose="020B0502020202020204" pitchFamily="34" charset="0"/>
              </a:rPr>
              <a:t>complete, read and interpret information in tables, including timetables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8150864" y="820132"/>
            <a:ext cx="143925" cy="18079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63484" y="1569682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26790" y="2877809"/>
            <a:ext cx="136694" cy="11135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22826" y="3330684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8126791" y="5551972"/>
            <a:ext cx="140420" cy="30476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8250681" y="4714788"/>
            <a:ext cx="10244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8126789" y="4122955"/>
            <a:ext cx="136695" cy="138226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8263484" y="5602234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Statistics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02B64-23C6-466E-9A88-30A814A5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34" y="282163"/>
            <a:ext cx="324220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the National Curriculum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requires in mathematics at Year 6</a:t>
            </a:r>
          </a:p>
          <a:p>
            <a:endParaRPr lang="en-GB" sz="600" b="1" dirty="0">
              <a:latin typeface="Century Gothic" panose="020B0502020202020204" pitchFamily="34" charset="0"/>
            </a:endParaRPr>
          </a:p>
          <a:p>
            <a:r>
              <a:rPr lang="en-GB" sz="700" b="1" dirty="0">
                <a:latin typeface="Century Gothic" panose="020B0502020202020204" pitchFamily="34" charset="0"/>
              </a:rPr>
              <a:t>Number and place value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read, write, order and compare numbers up to 10 000 000 and determine the value of each digit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round any whole number to a required degree of accuracy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negative numbers in context, and calculate intervals across zero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number and practical problems that involve all of the above.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Number – addition, subtraction, multiplication and division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multiply multi-digit numbers up to 4 digits by a two-digit whole number using the formal written method of long multiplication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divide numbers up to 4 digits by a two-digit whole number using the formal written method of long division, and interpret remainders as whole number remainders, fractions, or by rounding, as appropriate for the context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divide numbers up to 4 digits by a two-digit number using the formal written method of short division where appropriate, interpreting remainders according to the context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perform mental calculations, including with mixed operations and large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common factors, common multiples and prime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their knowledge of the order of operations to carry out calculations involving the four operations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addition and subtraction multi-step problems in contexts, deciding which operations and methods to use and why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addition, subtraction, multiplication and division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estimation to check answers to calculations and determine, in the context of a problem, an appropriate degree of accuracy. </a:t>
            </a: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Fractions, including decimals and percentages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common factors to simplify fractions; use common multiples to express fractions in the same denomination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order fractions, including fractions &gt; 1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add and subtract fractions with different denominators and mixed numbers, using the concept of equivalent fractions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multiply simple pairs of proper fractions, writing the answer in its simplest form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divide proper fractions by whole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associate a fraction with division and calculate decimal fraction equivalents for a simple fraction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identify the value of each digit in numbers given to three decimal places and multiply and divide numbers by 10, 100 and 1000 giving answers up to three decimal places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multiply one-digit numbers with up to two decimal places by whole numbers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written division methods in cases where the answer has up to two decimal places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which require answers to be rounded to specified degrees of accuracy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recall and use equivalences between simple fractions, decimals and percentages, including in different contexts.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58435" y="394631"/>
            <a:ext cx="2220013" cy="239201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>
          <a:xfrm>
            <a:off x="3327532" y="789994"/>
            <a:ext cx="115008" cy="5582526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416378" y="3532934"/>
            <a:ext cx="80599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Number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36074" y="789994"/>
            <a:ext cx="388785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700" b="1" dirty="0">
                <a:latin typeface="Century Gothic" panose="020B0502020202020204" pitchFamily="34" charset="0"/>
              </a:rPr>
              <a:t>Ratio and proportion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the relative sizes of two quantities where missing values can be found by using integer multiplication and division facts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the calculation of percentages [for example, of measures, and such as 15% of 360] and the use of percentages for comparison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similar shapes where the scale factor is known or can be found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solve problems involving unequal sharing and grouping using knowledge of fractions and multiples. </a:t>
            </a:r>
          </a:p>
          <a:p>
            <a:pPr lvl="0"/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Algebra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use simple formulae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generate and describe linear number sequences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express missing number problems algebraically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find pairs of numbers that satisfy an equation with two unknowns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enumerate possibilities of combinations of two variables. </a:t>
            </a:r>
            <a:endParaRPr lang="en-GB" sz="700" b="1" dirty="0">
              <a:latin typeface="Century Gothic" panose="020B0502020202020204" pitchFamily="34" charset="0"/>
            </a:endParaRPr>
          </a:p>
          <a:p>
            <a:endParaRPr lang="en-GB" sz="700" b="1" dirty="0">
              <a:latin typeface="Century Gothic" panose="020B0502020202020204" pitchFamily="34" charset="0"/>
            </a:endParaRPr>
          </a:p>
          <a:p>
            <a:r>
              <a:rPr lang="en-GB" sz="700" b="1" dirty="0">
                <a:latin typeface="Century Gothic" panose="020B0502020202020204" pitchFamily="34" charset="0"/>
              </a:rPr>
              <a:t>Measurement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solve problems involving the calculation and conversion of units of measure, using decimal notation up to three decimal places where appropriate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use, read, write and convert between standard units, converting measurements of length, mass, volume and time from a smaller unit of measure to a larger unit, and vice versa, using decimal notation to up to three decimal places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convert between miles and kilometres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recognise that shapes with the same areas can have different perimeters and vice versa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recognise when it is possible to use formulae for area and volume of shapes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calculate the area of parallelograms and triangles </a:t>
            </a:r>
          </a:p>
          <a:p>
            <a:r>
              <a:rPr lang="en-GB" sz="700" dirty="0">
                <a:latin typeface="Century Gothic" panose="020B0502020202020204" pitchFamily="34" charset="0"/>
              </a:rPr>
              <a:t>calculate, estimate and compare volume of cubes and cuboids using standard units, including cubic centimetres (cm</a:t>
            </a:r>
            <a:r>
              <a:rPr lang="en-GB" sz="700" baseline="30000" dirty="0">
                <a:latin typeface="Century Gothic" panose="020B0502020202020204" pitchFamily="34" charset="0"/>
              </a:rPr>
              <a:t>3</a:t>
            </a:r>
            <a:r>
              <a:rPr lang="en-GB" sz="700" dirty="0">
                <a:latin typeface="Century Gothic" panose="020B0502020202020204" pitchFamily="34" charset="0"/>
              </a:rPr>
              <a:t>) and cubic metres (m</a:t>
            </a:r>
            <a:r>
              <a:rPr lang="en-GB" sz="700" baseline="30000" dirty="0">
                <a:latin typeface="Century Gothic" panose="020B0502020202020204" pitchFamily="34" charset="0"/>
              </a:rPr>
              <a:t>3</a:t>
            </a:r>
            <a:r>
              <a:rPr lang="en-GB" sz="700" dirty="0">
                <a:latin typeface="Century Gothic" panose="020B0502020202020204" pitchFamily="34" charset="0"/>
              </a:rPr>
              <a:t>), and extending to other units [for example, mm</a:t>
            </a:r>
            <a:r>
              <a:rPr lang="en-GB" sz="700" baseline="30000" dirty="0">
                <a:latin typeface="Century Gothic" panose="020B0502020202020204" pitchFamily="34" charset="0"/>
              </a:rPr>
              <a:t>3</a:t>
            </a:r>
            <a:r>
              <a:rPr lang="en-GB" sz="700" dirty="0">
                <a:latin typeface="Century Gothic" panose="020B0502020202020204" pitchFamily="34" charset="0"/>
              </a:rPr>
              <a:t> and km</a:t>
            </a:r>
            <a:r>
              <a:rPr lang="en-GB" sz="700" baseline="30000" dirty="0">
                <a:latin typeface="Century Gothic" panose="020B0502020202020204" pitchFamily="34" charset="0"/>
              </a:rPr>
              <a:t>3</a:t>
            </a:r>
            <a:r>
              <a:rPr lang="en-GB" sz="700" dirty="0">
                <a:latin typeface="Century Gothic" panose="020B0502020202020204" pitchFamily="34" charset="0"/>
              </a:rPr>
              <a:t>]. 	</a:t>
            </a:r>
          </a:p>
          <a:p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Geometry – properties of shapes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draw 2-D shapes using given dimensions and angles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recognise, describe and build simple 3-D shapes, including making nets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compare and classify geometric shapes based on their properties and sizes and find unknown angles in any triangles, quadrilaterals, and regular polygons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illustrate and name parts of circles, including radius, diameter and circumference and know that the diameter is twice the radius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recognise angles where they meet at a point, are on a straight line, or are vertically opposite, and find missing angles.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Geometry – position and direction</a:t>
            </a:r>
            <a:endParaRPr lang="en-GB" sz="700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describe positions on the full coordinate grid (all four quadrants)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draw and translate simple shapes on the coordinate plane, and reflect them in the axes. </a:t>
            </a:r>
            <a:endParaRPr lang="en-GB" sz="700" b="1" dirty="0">
              <a:latin typeface="Century Gothic" panose="020B0502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GB" sz="700" b="1" dirty="0">
              <a:latin typeface="Century Gothic" panose="020B0502020202020204" pitchFamily="34" charset="0"/>
            </a:endParaRPr>
          </a:p>
          <a:p>
            <a:pPr lvl="0"/>
            <a:r>
              <a:rPr lang="en-GB" sz="700" b="1" dirty="0">
                <a:latin typeface="Century Gothic" panose="020B0502020202020204" pitchFamily="34" charset="0"/>
              </a:rPr>
              <a:t>Statistics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interpret and construct pie charts and line graphs and use these to solve problems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GB" sz="700" dirty="0">
                <a:latin typeface="Century Gothic" panose="020B0502020202020204" pitchFamily="34" charset="0"/>
              </a:rPr>
              <a:t>calculate and interpret the mean as an average. 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8173922" y="2724820"/>
            <a:ext cx="100989" cy="133813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8282839" y="3248539"/>
            <a:ext cx="123419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8173923" y="4313682"/>
            <a:ext cx="116120" cy="13533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8290043" y="4886493"/>
            <a:ext cx="99887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Geometry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8163125" y="5905336"/>
            <a:ext cx="108916" cy="31509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8272040" y="5970548"/>
            <a:ext cx="10244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Statistics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8173923" y="891623"/>
            <a:ext cx="108916" cy="76888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8317007" y="1090154"/>
            <a:ext cx="12341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Ratio &amp; </a:t>
            </a:r>
          </a:p>
          <a:p>
            <a:r>
              <a:rPr lang="en-GB" sz="750" dirty="0">
                <a:latin typeface="Century Gothic" panose="020B0502020202020204" pitchFamily="34" charset="0"/>
              </a:rPr>
              <a:t>proportion</a:t>
            </a:r>
          </a:p>
        </p:txBody>
      </p:sp>
      <p:sp>
        <p:nvSpPr>
          <p:cNvPr id="17" name="Right Bracket 16"/>
          <p:cNvSpPr/>
          <p:nvPr/>
        </p:nvSpPr>
        <p:spPr>
          <a:xfrm>
            <a:off x="8173923" y="1909197"/>
            <a:ext cx="108916" cy="61718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8282839" y="2080353"/>
            <a:ext cx="123419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Algebra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13BFD2-DFEA-4EBE-B368-73C42E7A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Focus Education (UK)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8FA3-EEAC-4A69-A937-97D55627DA9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</TotalTime>
  <Words>4788</Words>
  <Application>Microsoft Office PowerPoint</Application>
  <PresentationFormat>On-screen Show (4:3)</PresentationFormat>
  <Paragraphs>468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Comic Sans MS</vt:lpstr>
      <vt:lpstr>Courier New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Leadership – Geography</dc:title>
  <dc:creator>Tim Nelson</dc:creator>
  <cp:lastModifiedBy>Rudd, Sarah</cp:lastModifiedBy>
  <cp:revision>55</cp:revision>
  <dcterms:created xsi:type="dcterms:W3CDTF">2019-05-08T10:59:27Z</dcterms:created>
  <dcterms:modified xsi:type="dcterms:W3CDTF">2019-11-29T09:18:15Z</dcterms:modified>
</cp:coreProperties>
</file>