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597" r:id="rId2"/>
    <p:sldId id="598" r:id="rId3"/>
    <p:sldId id="599" r:id="rId4"/>
    <p:sldId id="600" r:id="rId5"/>
    <p:sldId id="575" r:id="rId6"/>
    <p:sldId id="578" r:id="rId7"/>
    <p:sldId id="581" r:id="rId8"/>
    <p:sldId id="582" r:id="rId9"/>
    <p:sldId id="583" r:id="rId10"/>
    <p:sldId id="593" r:id="rId11"/>
    <p:sldId id="594" r:id="rId12"/>
    <p:sldId id="595" r:id="rId13"/>
    <p:sldId id="59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B9F2"/>
    <a:srgbClr val="2682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4660"/>
  </p:normalViewPr>
  <p:slideViewPr>
    <p:cSldViewPr snapToGrid="0">
      <p:cViewPr varScale="1">
        <p:scale>
          <a:sx n="115" d="100"/>
          <a:sy n="115" d="100"/>
        </p:scale>
        <p:origin x="15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E5502-AA08-4CF5-82E2-BC309D7688C1}" type="datetimeFigureOut">
              <a:rPr lang="en-GB" smtClean="0"/>
              <a:t>29/11/2019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A5C2A-F50E-498B-8416-1DAB4A761A84}" type="slidenum">
              <a:rPr lang="en-GB" smtClean="0"/>
              <a:t>‹#›</a:t>
            </a:fld>
            <a:endParaRPr lang="en-GB" dirty="0"/>
          </a:p>
        </p:txBody>
      </p:sp>
    </p:spTree>
    <p:extLst>
      <p:ext uri="{BB962C8B-B14F-4D97-AF65-F5344CB8AC3E}">
        <p14:creationId xmlns:p14="http://schemas.microsoft.com/office/powerpoint/2010/main" val="4158012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DCEA74-EBA3-4304-9CEF-D5478811642E}" type="datetime1">
              <a:rPr lang="en-GB" smtClean="0"/>
              <a:t>29/11/2019</a:t>
            </a:fld>
            <a:endParaRPr lang="en-GB"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417384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411B0D-8A0A-45B4-9163-BB833DA2D957}" type="datetime1">
              <a:rPr lang="en-GB" smtClean="0"/>
              <a:t>29/11/2019</a:t>
            </a:fld>
            <a:endParaRPr lang="en-GB"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75305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A69C9-F043-49D1-87A2-2F5C582BC1BD}" type="datetime1">
              <a:rPr lang="en-GB" smtClean="0"/>
              <a:t>29/11/2019</a:t>
            </a:fld>
            <a:endParaRPr lang="en-GB" dirty="0"/>
          </a:p>
        </p:txBody>
      </p:sp>
      <p:sp>
        <p:nvSpPr>
          <p:cNvPr id="3" name="Footer Placeholder 2"/>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4" name="Slide Number Placeholder 3"/>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24679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E36C-AE64-4578-A73A-453C82AE528E}" type="datetime1">
              <a:rPr lang="en-GB" smtClean="0"/>
              <a:t>29/11/2019</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r>
              <a:rPr lang="en-GB" smtClean="0"/>
              <a:t>(c) Focus Education (UK)  Ltd</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3639628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a:t>
            </a:fld>
            <a:endParaRPr lang="en-GB" dirty="0"/>
          </a:p>
        </p:txBody>
      </p:sp>
      <p:sp>
        <p:nvSpPr>
          <p:cNvPr id="4" name="Rectangle 3"/>
          <p:cNvSpPr/>
          <p:nvPr/>
        </p:nvSpPr>
        <p:spPr>
          <a:xfrm>
            <a:off x="349135" y="757205"/>
            <a:ext cx="8166215" cy="4510466"/>
          </a:xfrm>
          <a:prstGeom prst="rect">
            <a:avLst/>
          </a:prstGeom>
        </p:spPr>
        <p:txBody>
          <a:bodyPr wrap="square">
            <a:spAutoFit/>
          </a:bodyPr>
          <a:lstStyle/>
          <a:p>
            <a:pPr>
              <a:spcBef>
                <a:spcPts val="295"/>
              </a:spcBef>
            </a:pPr>
            <a:r>
              <a:rPr lang="en-GB" sz="2400" b="1" dirty="0">
                <a:latin typeface="Comic Sans MS" panose="030F0702030302020204" pitchFamily="66" charset="0"/>
                <a:ea typeface="Roboto"/>
                <a:cs typeface="Roboto"/>
              </a:rPr>
              <a:t> </a:t>
            </a:r>
            <a:r>
              <a:rPr lang="en-GB" sz="2400" b="1" dirty="0">
                <a:solidFill>
                  <a:srgbClr val="0082C9"/>
                </a:solidFill>
                <a:latin typeface="Comic Sans MS" panose="030F0702030302020204" pitchFamily="66" charset="0"/>
                <a:ea typeface="Roboto"/>
                <a:cs typeface="Roboto"/>
              </a:rPr>
              <a:t>Reading in EYFS:</a:t>
            </a:r>
            <a:endParaRPr lang="en-GB" sz="2400" dirty="0">
              <a:latin typeface="Roboto"/>
              <a:ea typeface="Roboto"/>
              <a:cs typeface="Roboto"/>
            </a:endParaRPr>
          </a:p>
          <a:p>
            <a:pPr>
              <a:spcBef>
                <a:spcPts val="295"/>
              </a:spcBef>
              <a:spcAft>
                <a:spcPts val="0"/>
              </a:spcAft>
            </a:pPr>
            <a:endParaRPr lang="en-GB" sz="1200" dirty="0">
              <a:latin typeface="Roboto"/>
              <a:ea typeface="Roboto"/>
              <a:cs typeface="Roboto"/>
            </a:endParaRPr>
          </a:p>
          <a:p>
            <a:pPr marL="67310" marR="78105"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 following document </a:t>
            </a:r>
            <a:r>
              <a:rPr lang="en-GB" sz="1600" dirty="0">
                <a:solidFill>
                  <a:srgbClr val="292526"/>
                </a:solidFill>
                <a:latin typeface="Comic Sans MS" panose="030F0702030302020204" pitchFamily="66" charset="0"/>
                <a:ea typeface="Roboto"/>
                <a:cs typeface="Roboto"/>
              </a:rPr>
              <a:t>demonstrates which early years outcomes are prerequisite skills for reading within the national curriculum.</a:t>
            </a:r>
            <a:r>
              <a:rPr lang="en-GB" sz="1600" spc="-80" dirty="0">
                <a:solidFill>
                  <a:srgbClr val="292526"/>
                </a:solidFill>
                <a:latin typeface="Comic Sans MS" panose="030F0702030302020204" pitchFamily="66" charset="0"/>
                <a:ea typeface="Roboto"/>
                <a:cs typeface="Roboto"/>
              </a:rPr>
              <a:t> </a:t>
            </a:r>
            <a:endParaRPr lang="en-GB" sz="1600" spc="-80" dirty="0" smtClean="0">
              <a:solidFill>
                <a:srgbClr val="292526"/>
              </a:solidFill>
              <a:latin typeface="Comic Sans MS" panose="030F0702030302020204" pitchFamily="66" charset="0"/>
              <a:ea typeface="Roboto"/>
              <a:cs typeface="Roboto"/>
            </a:endParaRPr>
          </a:p>
          <a:p>
            <a:pPr marL="67310" marR="78105" algn="just">
              <a:lnSpc>
                <a:spcPct val="105000"/>
              </a:lnSpc>
              <a:spcBef>
                <a:spcPts val="570"/>
              </a:spcBef>
              <a:spcAft>
                <a:spcPts val="0"/>
              </a:spcAft>
            </a:pPr>
            <a:endParaRPr lang="en-GB" sz="1600" spc="-80" dirty="0" smtClean="0">
              <a:solidFill>
                <a:srgbClr val="292526"/>
              </a:solidFill>
              <a:latin typeface="Comic Sans MS" panose="030F0702030302020204" pitchFamily="66" charset="0"/>
              <a:ea typeface="Roboto"/>
              <a:cs typeface="Roboto"/>
            </a:endParaRPr>
          </a:p>
          <a:p>
            <a:pPr marL="67310" marR="78105"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a:t>
            </a:r>
            <a:r>
              <a:rPr lang="en-GB" sz="1600" spc="-55" dirty="0" smtClean="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table</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below</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outlines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most</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relevant</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outcomes</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30-50</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months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60" dirty="0">
                <a:solidFill>
                  <a:srgbClr val="292526"/>
                </a:solidFill>
                <a:latin typeface="Comic Sans MS" panose="030F0702030302020204" pitchFamily="66" charset="0"/>
                <a:ea typeface="Roboto"/>
                <a:cs typeface="Roboto"/>
              </a:rPr>
              <a:t> </a:t>
            </a:r>
            <a:r>
              <a:rPr lang="en-GB" sz="1600" spc="-15" dirty="0">
                <a:solidFill>
                  <a:srgbClr val="292526"/>
                </a:solidFill>
                <a:latin typeface="Comic Sans MS" panose="030F0702030302020204" pitchFamily="66" charset="0"/>
                <a:ea typeface="Roboto"/>
                <a:cs typeface="Roboto"/>
              </a:rPr>
              <a:t>ELG,</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brought together</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different</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areas</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Foundation</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Stage</a:t>
            </a:r>
            <a:r>
              <a:rPr lang="en-GB" sz="1600" spc="-4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match</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programme</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study</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for</a:t>
            </a:r>
            <a:r>
              <a:rPr lang="en-GB" sz="1600" spc="-4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reading</a:t>
            </a:r>
            <a:r>
              <a:rPr lang="en-GB" sz="1600" dirty="0" smtClean="0">
                <a:solidFill>
                  <a:srgbClr val="292526"/>
                </a:solidFill>
                <a:latin typeface="Comic Sans MS" panose="030F0702030302020204" pitchFamily="66" charset="0"/>
                <a:ea typeface="Roboto"/>
                <a:cs typeface="Roboto"/>
              </a:rPr>
              <a:t>.</a:t>
            </a:r>
          </a:p>
          <a:p>
            <a:pPr marL="67310" marR="78105" algn="just">
              <a:lnSpc>
                <a:spcPct val="105000"/>
              </a:lnSpc>
              <a:spcBef>
                <a:spcPts val="570"/>
              </a:spcBef>
              <a:spcAft>
                <a:spcPts val="0"/>
              </a:spcAft>
            </a:pPr>
            <a:endParaRPr lang="en-GB" sz="1600" dirty="0">
              <a:latin typeface="Roboto"/>
              <a:ea typeface="Roboto"/>
              <a:cs typeface="Roboto"/>
            </a:endParaRPr>
          </a:p>
          <a:p>
            <a:pPr marL="67310" algn="just">
              <a:spcBef>
                <a:spcPts val="570"/>
              </a:spcBef>
              <a:spcAft>
                <a:spcPts val="0"/>
              </a:spcAft>
            </a:pPr>
            <a:r>
              <a:rPr lang="en-GB" sz="1600" dirty="0">
                <a:solidFill>
                  <a:srgbClr val="292526"/>
                </a:solidFill>
                <a:latin typeface="Comic Sans MS" panose="030F0702030302020204" pitchFamily="66" charset="0"/>
                <a:ea typeface="Roboto"/>
                <a:cs typeface="Roboto"/>
              </a:rPr>
              <a:t>The most relevant early years outcomes for reading are taken from the following areas of learning</a:t>
            </a:r>
            <a:r>
              <a:rPr lang="en-GB" sz="1600" dirty="0" smtClean="0">
                <a:solidFill>
                  <a:srgbClr val="292526"/>
                </a:solidFill>
                <a:latin typeface="Comic Sans MS" panose="030F0702030302020204" pitchFamily="66" charset="0"/>
                <a:ea typeface="Roboto"/>
                <a:cs typeface="Roboto"/>
              </a:rPr>
              <a:t>:</a:t>
            </a:r>
          </a:p>
          <a:p>
            <a:pPr marL="67310" algn="just">
              <a:spcBef>
                <a:spcPts val="570"/>
              </a:spcBef>
              <a:spcAft>
                <a:spcPts val="0"/>
              </a:spcAft>
            </a:pPr>
            <a:endParaRPr lang="en-GB" sz="1600" dirty="0">
              <a:latin typeface="Roboto"/>
              <a:ea typeface="Roboto"/>
              <a:cs typeface="Roboto"/>
            </a:endParaRPr>
          </a:p>
          <a:p>
            <a:pPr marL="342900" lvl="0" indent="-342900">
              <a:spcBef>
                <a:spcPts val="360"/>
              </a:spcBef>
              <a:spcAft>
                <a:spcPts val="0"/>
              </a:spcAft>
              <a:buClr>
                <a:srgbClr val="231F20"/>
              </a:buClr>
              <a:buSzPts val="1100"/>
              <a:buFont typeface="Roboto"/>
              <a:buChar char="•"/>
              <a:tabLst>
                <a:tab pos="571500" algn="l"/>
              </a:tabLst>
            </a:pPr>
            <a:r>
              <a:rPr lang="en-GB" sz="1600" spc="-55" dirty="0">
                <a:solidFill>
                  <a:srgbClr val="231F20"/>
                </a:solidFill>
                <a:latin typeface="Comic Sans MS" panose="030F0702030302020204" pitchFamily="66" charset="0"/>
                <a:ea typeface="Roboto"/>
                <a:cs typeface="Roboto"/>
              </a:rPr>
              <a:t>Communication and</a:t>
            </a:r>
            <a:r>
              <a:rPr lang="en-GB" sz="1600" spc="-115" dirty="0">
                <a:solidFill>
                  <a:srgbClr val="231F20"/>
                </a:solidFill>
                <a:latin typeface="Comic Sans MS" panose="030F0702030302020204" pitchFamily="66" charset="0"/>
                <a:ea typeface="Roboto"/>
                <a:cs typeface="Roboto"/>
              </a:rPr>
              <a:t> </a:t>
            </a:r>
            <a:r>
              <a:rPr lang="en-GB" sz="1600" spc="-55" dirty="0">
                <a:solidFill>
                  <a:srgbClr val="231F20"/>
                </a:solidFill>
                <a:latin typeface="Comic Sans MS" panose="030F0702030302020204" pitchFamily="66" charset="0"/>
                <a:ea typeface="Roboto"/>
                <a:cs typeface="Roboto"/>
              </a:rPr>
              <a:t>Language</a:t>
            </a:r>
            <a:endParaRPr lang="en-GB" sz="1600" spc="-55" dirty="0">
              <a:latin typeface="Roboto"/>
              <a:ea typeface="Roboto"/>
              <a:cs typeface="Roboto"/>
            </a:endParaRPr>
          </a:p>
          <a:p>
            <a:pPr marL="342900" lvl="0" indent="-342900">
              <a:spcBef>
                <a:spcPts val="80"/>
              </a:spcBef>
              <a:spcAft>
                <a:spcPts val="0"/>
              </a:spcAft>
              <a:buClr>
                <a:srgbClr val="231F20"/>
              </a:buClr>
              <a:buSzPts val="1100"/>
              <a:buFont typeface="Roboto"/>
              <a:buChar char="•"/>
              <a:tabLst>
                <a:tab pos="571500" algn="l"/>
              </a:tabLst>
            </a:pPr>
            <a:r>
              <a:rPr lang="en-GB" sz="1600" spc="-55" dirty="0">
                <a:solidFill>
                  <a:srgbClr val="231F20"/>
                </a:solidFill>
                <a:latin typeface="Comic Sans MS" panose="030F0702030302020204" pitchFamily="66" charset="0"/>
                <a:ea typeface="Roboto"/>
                <a:cs typeface="Roboto"/>
              </a:rPr>
              <a:t>Literacy</a:t>
            </a:r>
            <a:endParaRPr lang="en-GB" sz="1600" spc="-55" dirty="0">
              <a:latin typeface="Roboto"/>
              <a:ea typeface="Roboto"/>
              <a:cs typeface="Roboto"/>
            </a:endParaRPr>
          </a:p>
          <a:p>
            <a:pPr marL="342900" lvl="0" indent="-342900">
              <a:spcBef>
                <a:spcPts val="80"/>
              </a:spcBef>
              <a:spcAft>
                <a:spcPts val="0"/>
              </a:spcAft>
              <a:buClr>
                <a:srgbClr val="231F20"/>
              </a:buClr>
              <a:buSzPts val="1100"/>
              <a:buFont typeface="Roboto"/>
              <a:buChar char="•"/>
              <a:tabLst>
                <a:tab pos="571500" algn="l"/>
              </a:tabLst>
            </a:pPr>
            <a:r>
              <a:rPr lang="en-GB" sz="1600" spc="-55" dirty="0">
                <a:solidFill>
                  <a:srgbClr val="231F20"/>
                </a:solidFill>
                <a:latin typeface="Comic Sans MS" panose="030F0702030302020204" pitchFamily="66" charset="0"/>
                <a:ea typeface="Roboto"/>
                <a:cs typeface="Roboto"/>
              </a:rPr>
              <a:t>Expressive Arts and</a:t>
            </a:r>
            <a:r>
              <a:rPr lang="en-GB" sz="1600" spc="-170" dirty="0">
                <a:solidFill>
                  <a:srgbClr val="231F20"/>
                </a:solidFill>
                <a:latin typeface="Comic Sans MS" panose="030F0702030302020204" pitchFamily="66" charset="0"/>
                <a:ea typeface="Roboto"/>
                <a:cs typeface="Roboto"/>
              </a:rPr>
              <a:t> </a:t>
            </a:r>
            <a:r>
              <a:rPr lang="en-GB" sz="1600" spc="-55" dirty="0">
                <a:solidFill>
                  <a:srgbClr val="231F20"/>
                </a:solidFill>
                <a:latin typeface="Comic Sans MS" panose="030F0702030302020204" pitchFamily="66" charset="0"/>
                <a:ea typeface="Roboto"/>
                <a:cs typeface="Roboto"/>
              </a:rPr>
              <a:t>Design</a:t>
            </a:r>
            <a:endParaRPr lang="en-GB" sz="1600" spc="-55" dirty="0">
              <a:effectLst/>
              <a:latin typeface="Roboto"/>
              <a:ea typeface="Roboto"/>
              <a:cs typeface="Roboto"/>
            </a:endParaRPr>
          </a:p>
        </p:txBody>
      </p:sp>
    </p:spTree>
    <p:extLst>
      <p:ext uri="{BB962C8B-B14F-4D97-AF65-F5344CB8AC3E}">
        <p14:creationId xmlns:p14="http://schemas.microsoft.com/office/powerpoint/2010/main" val="52455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954" y="779457"/>
            <a:ext cx="4079446" cy="5674759"/>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writing at Year 1</a:t>
            </a:r>
          </a:p>
          <a:p>
            <a:endParaRPr lang="en-GB" sz="788" b="1" dirty="0">
              <a:latin typeface="Century Gothic" panose="020B0502020202020204" pitchFamily="34" charset="0"/>
            </a:endParaRPr>
          </a:p>
          <a:p>
            <a:endParaRPr lang="en-GB" sz="788" b="1" dirty="0">
              <a:latin typeface="Century Gothic" panose="020B0502020202020204" pitchFamily="34" charset="0"/>
            </a:endParaRPr>
          </a:p>
          <a:p>
            <a:r>
              <a:rPr lang="en-GB" sz="950" b="1" dirty="0">
                <a:latin typeface="Century Gothic" panose="020B0502020202020204" pitchFamily="34" charset="0"/>
              </a:rPr>
              <a:t>Writing - transcription</a:t>
            </a:r>
          </a:p>
          <a:p>
            <a:pPr marL="128588" indent="-128588">
              <a:buFont typeface="Arial" panose="020B0604020202020204" pitchFamily="34" charset="0"/>
              <a:buChar char="•"/>
            </a:pPr>
            <a:r>
              <a:rPr lang="en-GB" sz="950" dirty="0">
                <a:latin typeface="Century Gothic" panose="020B0502020202020204" pitchFamily="34" charset="0"/>
              </a:rPr>
              <a:t>spell:</a:t>
            </a:r>
          </a:p>
          <a:p>
            <a:pPr marL="471488" lvl="1" indent="-128588">
              <a:buFont typeface="Courier New" panose="02070309020205020404" pitchFamily="49" charset="0"/>
              <a:buChar char="o"/>
            </a:pPr>
            <a:r>
              <a:rPr lang="en-GB" sz="950" dirty="0">
                <a:latin typeface="Century Gothic" panose="020B0502020202020204" pitchFamily="34" charset="0"/>
              </a:rPr>
              <a:t>words containing each of the 40+ phonemes already taught</a:t>
            </a:r>
          </a:p>
          <a:p>
            <a:pPr marL="471488" lvl="1" indent="-128588">
              <a:buFont typeface="Courier New" panose="02070309020205020404" pitchFamily="49" charset="0"/>
              <a:buChar char="o"/>
            </a:pPr>
            <a:r>
              <a:rPr lang="en-GB" sz="950" dirty="0">
                <a:latin typeface="Century Gothic" panose="020B0502020202020204" pitchFamily="34" charset="0"/>
              </a:rPr>
              <a:t>common exception words</a:t>
            </a:r>
          </a:p>
          <a:p>
            <a:pPr marL="471488" lvl="1" indent="-128588">
              <a:buFont typeface="Courier New" panose="02070309020205020404" pitchFamily="49" charset="0"/>
              <a:buChar char="o"/>
            </a:pPr>
            <a:r>
              <a:rPr lang="en-GB" sz="950" dirty="0">
                <a:latin typeface="Century Gothic" panose="020B0502020202020204" pitchFamily="34" charset="0"/>
              </a:rPr>
              <a:t>the days of the week</a:t>
            </a:r>
          </a:p>
          <a:p>
            <a:pPr marL="128588" indent="-128588">
              <a:buFont typeface="Arial" panose="020B0604020202020204" pitchFamily="34" charset="0"/>
              <a:buChar char="•"/>
            </a:pPr>
            <a:r>
              <a:rPr lang="en-GB" sz="950" dirty="0">
                <a:latin typeface="Century Gothic" panose="020B0502020202020204" pitchFamily="34" charset="0"/>
              </a:rPr>
              <a:t>name the letters of the alphabet:</a:t>
            </a:r>
          </a:p>
          <a:p>
            <a:pPr marL="471488" lvl="1" indent="-128588">
              <a:buFont typeface="Courier New" panose="02070309020205020404" pitchFamily="49" charset="0"/>
              <a:buChar char="o"/>
            </a:pPr>
            <a:r>
              <a:rPr lang="en-GB" sz="950" dirty="0">
                <a:latin typeface="Century Gothic" panose="020B0502020202020204" pitchFamily="34" charset="0"/>
              </a:rPr>
              <a:t>naming the letters of the alphabet in order</a:t>
            </a:r>
          </a:p>
          <a:p>
            <a:pPr marL="471488" lvl="1" indent="-128588">
              <a:buFont typeface="Courier New" panose="02070309020205020404" pitchFamily="49" charset="0"/>
              <a:buChar char="o"/>
            </a:pPr>
            <a:r>
              <a:rPr lang="en-GB" sz="950" dirty="0">
                <a:latin typeface="Century Gothic" panose="020B0502020202020204" pitchFamily="34" charset="0"/>
              </a:rPr>
              <a:t>using letter names to distinguish between alternative spellings of the same sound</a:t>
            </a:r>
          </a:p>
          <a:p>
            <a:pPr marL="128588" indent="-128588">
              <a:buFont typeface="Arial" panose="020B0604020202020204" pitchFamily="34" charset="0"/>
              <a:buChar char="•"/>
            </a:pPr>
            <a:r>
              <a:rPr lang="en-GB" sz="950" dirty="0">
                <a:latin typeface="Century Gothic" panose="020B0502020202020204" pitchFamily="34" charset="0"/>
              </a:rPr>
              <a:t>add prefixes and suffixes:</a:t>
            </a:r>
          </a:p>
          <a:p>
            <a:pPr marL="471488" lvl="1" indent="-128588">
              <a:buFont typeface="Courier New" panose="02070309020205020404" pitchFamily="49" charset="0"/>
              <a:buChar char="o"/>
            </a:pPr>
            <a:r>
              <a:rPr lang="en-GB" sz="950" dirty="0">
                <a:latin typeface="Century Gothic" panose="020B0502020202020204" pitchFamily="34" charset="0"/>
              </a:rPr>
              <a:t>using the spelling rule for adding </a:t>
            </a:r>
            <a:r>
              <a:rPr lang="en-GB" sz="950" i="1" dirty="0">
                <a:latin typeface="Century Gothic" panose="020B0502020202020204" pitchFamily="34" charset="0"/>
              </a:rPr>
              <a:t>–</a:t>
            </a:r>
            <a:r>
              <a:rPr lang="en-GB" sz="950" dirty="0">
                <a:latin typeface="Century Gothic" panose="020B0502020202020204" pitchFamily="34" charset="0"/>
              </a:rPr>
              <a:t>s or </a:t>
            </a:r>
            <a:r>
              <a:rPr lang="en-GB" sz="950" i="1" dirty="0">
                <a:latin typeface="Century Gothic" panose="020B0502020202020204" pitchFamily="34" charset="0"/>
              </a:rPr>
              <a:t>–</a:t>
            </a:r>
            <a:r>
              <a:rPr lang="en-GB" sz="950" dirty="0">
                <a:latin typeface="Century Gothic" panose="020B0502020202020204" pitchFamily="34" charset="0"/>
              </a:rPr>
              <a:t>es as the plural marker for nouns and the third person singular marker for verbs</a:t>
            </a:r>
          </a:p>
          <a:p>
            <a:pPr marL="471488" lvl="1" indent="-128588">
              <a:buFont typeface="Courier New" panose="02070309020205020404" pitchFamily="49" charset="0"/>
              <a:buChar char="o"/>
            </a:pPr>
            <a:r>
              <a:rPr lang="en-GB" sz="950" dirty="0">
                <a:latin typeface="Century Gothic" panose="020B0502020202020204" pitchFamily="34" charset="0"/>
              </a:rPr>
              <a:t>using the prefix un</a:t>
            </a:r>
            <a:r>
              <a:rPr lang="en-GB" sz="950" i="1" dirty="0">
                <a:latin typeface="Century Gothic" panose="020B0502020202020204" pitchFamily="34" charset="0"/>
              </a:rPr>
              <a:t>–</a:t>
            </a:r>
            <a:endParaRPr lang="en-GB" sz="950" dirty="0">
              <a:latin typeface="Century Gothic" panose="020B0502020202020204" pitchFamily="34" charset="0"/>
            </a:endParaRPr>
          </a:p>
          <a:p>
            <a:pPr marL="471488" lvl="1" indent="-128588">
              <a:buFont typeface="Courier New" panose="02070309020205020404" pitchFamily="49" charset="0"/>
              <a:buChar char="o"/>
            </a:pPr>
            <a:r>
              <a:rPr lang="en-GB" sz="950" dirty="0">
                <a:latin typeface="Century Gothic" panose="020B0502020202020204" pitchFamily="34" charset="0"/>
              </a:rPr>
              <a:t>using </a:t>
            </a:r>
            <a:r>
              <a:rPr lang="en-GB" sz="950" i="1" dirty="0">
                <a:latin typeface="Century Gothic" panose="020B0502020202020204" pitchFamily="34" charset="0"/>
              </a:rPr>
              <a:t>–</a:t>
            </a:r>
            <a:r>
              <a:rPr lang="en-GB" sz="950" dirty="0">
                <a:latin typeface="Century Gothic" panose="020B0502020202020204" pitchFamily="34" charset="0"/>
              </a:rPr>
              <a:t>ing,</a:t>
            </a:r>
            <a:r>
              <a:rPr lang="en-GB" sz="950" i="1" dirty="0">
                <a:latin typeface="Century Gothic" panose="020B0502020202020204" pitchFamily="34" charset="0"/>
              </a:rPr>
              <a:t> –</a:t>
            </a:r>
            <a:r>
              <a:rPr lang="en-GB" sz="950" dirty="0">
                <a:latin typeface="Century Gothic" panose="020B0502020202020204" pitchFamily="34" charset="0"/>
              </a:rPr>
              <a:t>ed,</a:t>
            </a:r>
            <a:r>
              <a:rPr lang="en-GB" sz="950" i="1" dirty="0">
                <a:latin typeface="Century Gothic" panose="020B0502020202020204" pitchFamily="34" charset="0"/>
              </a:rPr>
              <a:t> –</a:t>
            </a:r>
            <a:r>
              <a:rPr lang="en-GB" sz="950" dirty="0">
                <a:latin typeface="Century Gothic" panose="020B0502020202020204" pitchFamily="34" charset="0"/>
              </a:rPr>
              <a:t>er</a:t>
            </a:r>
            <a:r>
              <a:rPr lang="en-GB" sz="950" i="1" dirty="0">
                <a:latin typeface="Century Gothic" panose="020B0502020202020204" pitchFamily="34" charset="0"/>
              </a:rPr>
              <a:t> </a:t>
            </a:r>
            <a:r>
              <a:rPr lang="en-GB" sz="950" dirty="0">
                <a:latin typeface="Century Gothic" panose="020B0502020202020204" pitchFamily="34" charset="0"/>
              </a:rPr>
              <a:t>and </a:t>
            </a:r>
            <a:r>
              <a:rPr lang="en-GB" sz="950" i="1" dirty="0">
                <a:latin typeface="Century Gothic" panose="020B0502020202020204" pitchFamily="34" charset="0"/>
              </a:rPr>
              <a:t>–</a:t>
            </a:r>
            <a:r>
              <a:rPr lang="en-GB" sz="950" dirty="0">
                <a:latin typeface="Century Gothic" panose="020B0502020202020204" pitchFamily="34" charset="0"/>
              </a:rPr>
              <a:t>est where no change is needed in the spelling of root words [for example, helping, helped, helper, quicker, quickest]</a:t>
            </a:r>
          </a:p>
          <a:p>
            <a:pPr marL="128588" indent="-128588">
              <a:buFont typeface="Arial" panose="020B0604020202020204" pitchFamily="34" charset="0"/>
              <a:buChar char="•"/>
            </a:pPr>
            <a:r>
              <a:rPr lang="en-GB" sz="950" dirty="0">
                <a:latin typeface="Century Gothic" panose="020B0502020202020204" pitchFamily="34" charset="0"/>
              </a:rPr>
              <a:t>apply simple spelling rules and guidance, as listed in Appendix 1 of the National Curriculum</a:t>
            </a:r>
          </a:p>
          <a:p>
            <a:pPr marL="128588" indent="-128588">
              <a:buFont typeface="Arial" panose="020B0604020202020204" pitchFamily="34" charset="0"/>
              <a:buChar char="•"/>
            </a:pPr>
            <a:r>
              <a:rPr lang="en-GB" sz="950" dirty="0">
                <a:latin typeface="Century Gothic" panose="020B0502020202020204" pitchFamily="34" charset="0"/>
              </a:rPr>
              <a:t>write from memory simple sentences dictated by the teacher that include words using the GPCs and common exception words taught so far.</a:t>
            </a:r>
          </a:p>
          <a:p>
            <a:endParaRPr lang="en-GB" sz="950" dirty="0">
              <a:latin typeface="Century Gothic" panose="020B0502020202020204" pitchFamily="34" charset="0"/>
            </a:endParaRPr>
          </a:p>
          <a:p>
            <a:pPr lvl="0"/>
            <a:r>
              <a:rPr lang="en-GB" sz="950" b="1" dirty="0">
                <a:latin typeface="Century Gothic" panose="020B0502020202020204" pitchFamily="34" charset="0"/>
              </a:rPr>
              <a:t>Handwriting</a:t>
            </a:r>
          </a:p>
          <a:p>
            <a:pPr marL="128588" indent="-128588">
              <a:buFont typeface="Arial" panose="020B0604020202020204" pitchFamily="34" charset="0"/>
              <a:buChar char="•"/>
            </a:pPr>
            <a:r>
              <a:rPr lang="en-GB" sz="950" dirty="0">
                <a:latin typeface="Century Gothic" panose="020B0502020202020204" pitchFamily="34" charset="0"/>
              </a:rPr>
              <a:t>sit correctly at a table, holding a pencil comfortably and correctly</a:t>
            </a:r>
          </a:p>
          <a:p>
            <a:pPr marL="128588" indent="-128588">
              <a:buFont typeface="Arial" panose="020B0604020202020204" pitchFamily="34" charset="0"/>
              <a:buChar char="•"/>
            </a:pPr>
            <a:r>
              <a:rPr lang="en-GB" sz="950" dirty="0">
                <a:latin typeface="Century Gothic" panose="020B0502020202020204" pitchFamily="34" charset="0"/>
              </a:rPr>
              <a:t>begin to form lower-case letters in the correct direction, starting and finishing in the right place</a:t>
            </a:r>
          </a:p>
          <a:p>
            <a:pPr marL="128588" indent="-128588">
              <a:buFont typeface="Arial" panose="020B0604020202020204" pitchFamily="34" charset="0"/>
              <a:buChar char="•"/>
            </a:pPr>
            <a:r>
              <a:rPr lang="en-GB" sz="950" dirty="0">
                <a:latin typeface="Century Gothic" panose="020B0502020202020204" pitchFamily="34" charset="0"/>
              </a:rPr>
              <a:t>form capital letters</a:t>
            </a:r>
          </a:p>
          <a:p>
            <a:pPr marL="128588" indent="-128588">
              <a:buFont typeface="Arial" panose="020B0604020202020204" pitchFamily="34" charset="0"/>
              <a:buChar char="•"/>
            </a:pPr>
            <a:r>
              <a:rPr lang="en-GB" sz="950" dirty="0">
                <a:latin typeface="Century Gothic" panose="020B0502020202020204" pitchFamily="34" charset="0"/>
              </a:rPr>
              <a:t>form digits 0-9</a:t>
            </a:r>
          </a:p>
          <a:p>
            <a:pPr marL="128588" indent="-128588">
              <a:buFont typeface="Arial" panose="020B0604020202020204" pitchFamily="34" charset="0"/>
              <a:buChar char="•"/>
            </a:pPr>
            <a:r>
              <a:rPr lang="en-GB" sz="950" dirty="0">
                <a:latin typeface="Century Gothic" panose="020B0502020202020204" pitchFamily="34" charset="0"/>
              </a:rPr>
              <a:t>understand which letters belong to which handwriting ‘families’ (i.e. letters that are formed in similar ways) and to practise these.</a:t>
            </a:r>
          </a:p>
          <a:p>
            <a:endParaRPr lang="en-GB" sz="950" dirty="0">
              <a:latin typeface="Century Gothic" panose="020B0502020202020204" pitchFamily="34" charset="0"/>
            </a:endParaRP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096000" y="480042"/>
            <a:ext cx="2220013" cy="239201"/>
          </a:xfrm>
          <a:prstGeom prst="rect">
            <a:avLst/>
          </a:prstGeom>
        </p:spPr>
      </p:pic>
      <p:sp>
        <p:nvSpPr>
          <p:cNvPr id="8" name="TextBox 7"/>
          <p:cNvSpPr txBox="1"/>
          <p:nvPr/>
        </p:nvSpPr>
        <p:spPr>
          <a:xfrm>
            <a:off x="4690829" y="1600200"/>
            <a:ext cx="3242207" cy="4331955"/>
          </a:xfrm>
          <a:prstGeom prst="rect">
            <a:avLst/>
          </a:prstGeom>
          <a:noFill/>
        </p:spPr>
        <p:txBody>
          <a:bodyPr wrap="square" rtlCol="0">
            <a:spAutoFit/>
          </a:bodyPr>
          <a:lstStyle/>
          <a:p>
            <a:r>
              <a:rPr lang="en-GB" sz="950" b="1" dirty="0">
                <a:latin typeface="Century Gothic" panose="020B0502020202020204" pitchFamily="34" charset="0"/>
              </a:rPr>
              <a:t>Writing - composition</a:t>
            </a:r>
          </a:p>
          <a:p>
            <a:pPr marL="128588" indent="-128588">
              <a:buFont typeface="Arial" panose="020B0604020202020204" pitchFamily="34" charset="0"/>
              <a:buChar char="•"/>
            </a:pPr>
            <a:r>
              <a:rPr lang="en-GB" sz="950" dirty="0">
                <a:latin typeface="Century Gothic" panose="020B0502020202020204" pitchFamily="34" charset="0"/>
              </a:rPr>
              <a:t>write sentences by:</a:t>
            </a:r>
          </a:p>
          <a:p>
            <a:pPr marL="471488" lvl="1" indent="-128588">
              <a:buFont typeface="Courier New" panose="02070309020205020404" pitchFamily="49" charset="0"/>
              <a:buChar char="o"/>
            </a:pPr>
            <a:r>
              <a:rPr lang="en-GB" sz="950" dirty="0">
                <a:latin typeface="Century Gothic" panose="020B0502020202020204" pitchFamily="34" charset="0"/>
              </a:rPr>
              <a:t>saying out loud what they are going to write about</a:t>
            </a:r>
          </a:p>
          <a:p>
            <a:pPr marL="471488" lvl="1" indent="-128588">
              <a:buFont typeface="Courier New" panose="02070309020205020404" pitchFamily="49" charset="0"/>
              <a:buChar char="o"/>
            </a:pPr>
            <a:r>
              <a:rPr lang="en-GB" sz="950" dirty="0">
                <a:latin typeface="Century Gothic" panose="020B0502020202020204" pitchFamily="34" charset="0"/>
              </a:rPr>
              <a:t>composing a sentence orally before writing it</a:t>
            </a:r>
          </a:p>
          <a:p>
            <a:pPr marL="471488" lvl="1" indent="-128588">
              <a:buFont typeface="Courier New" panose="02070309020205020404" pitchFamily="49" charset="0"/>
              <a:buChar char="o"/>
            </a:pPr>
            <a:r>
              <a:rPr lang="en-GB" sz="950" dirty="0">
                <a:latin typeface="Century Gothic" panose="020B0502020202020204" pitchFamily="34" charset="0"/>
              </a:rPr>
              <a:t>sequencing sentences to form short narratives</a:t>
            </a:r>
          </a:p>
          <a:p>
            <a:pPr marL="471488" lvl="1" indent="-128588">
              <a:buFont typeface="Courier New" panose="02070309020205020404" pitchFamily="49" charset="0"/>
              <a:buChar char="o"/>
            </a:pPr>
            <a:r>
              <a:rPr lang="en-GB" sz="950" dirty="0">
                <a:latin typeface="Century Gothic" panose="020B0502020202020204" pitchFamily="34" charset="0"/>
              </a:rPr>
              <a:t>re-reading what they have written to check that it makes sense</a:t>
            </a:r>
          </a:p>
          <a:p>
            <a:pPr marL="128588" indent="-128588">
              <a:buFont typeface="Arial" panose="020B0604020202020204" pitchFamily="34" charset="0"/>
              <a:buChar char="•"/>
            </a:pPr>
            <a:r>
              <a:rPr lang="en-GB" sz="950" dirty="0">
                <a:latin typeface="Century Gothic" panose="020B0502020202020204" pitchFamily="34" charset="0"/>
              </a:rPr>
              <a:t>discuss what they have written with the teacher or other pupils</a:t>
            </a:r>
          </a:p>
          <a:p>
            <a:pPr marL="128588" indent="-128588">
              <a:buFont typeface="Arial" panose="020B0604020202020204" pitchFamily="34" charset="0"/>
              <a:buChar char="•"/>
            </a:pPr>
            <a:r>
              <a:rPr lang="en-GB" sz="950" dirty="0">
                <a:latin typeface="Century Gothic" panose="020B0502020202020204" pitchFamily="34" charset="0"/>
              </a:rPr>
              <a:t>read aloud their writing clearly enough to be heard by their peers and the teacher.</a:t>
            </a:r>
          </a:p>
          <a:p>
            <a:pPr marL="128588" indent="-128588">
              <a:buFont typeface="Arial" panose="020B0604020202020204" pitchFamily="34" charset="0"/>
              <a:buChar char="•"/>
            </a:pPr>
            <a:endParaRPr lang="en-GB" sz="950" b="1" dirty="0">
              <a:latin typeface="Century Gothic" panose="020B0502020202020204" pitchFamily="34" charset="0"/>
            </a:endParaRPr>
          </a:p>
          <a:p>
            <a:pPr marL="128588" indent="-128588">
              <a:buFont typeface="Arial" panose="020B0604020202020204" pitchFamily="34" charset="0"/>
              <a:buChar char="•"/>
            </a:pPr>
            <a:r>
              <a:rPr lang="en-GB" sz="950" dirty="0">
                <a:latin typeface="Century Gothic" panose="020B0502020202020204" pitchFamily="34" charset="0"/>
              </a:rPr>
              <a:t>develop their understanding of the concepts set out in Appendix 2 of the National Curriculum by:</a:t>
            </a:r>
          </a:p>
          <a:p>
            <a:pPr marL="471488" lvl="1" indent="-128588">
              <a:buFont typeface="Courier New" panose="02070309020205020404" pitchFamily="49" charset="0"/>
              <a:buChar char="o"/>
            </a:pPr>
            <a:r>
              <a:rPr lang="en-GB" sz="950" dirty="0">
                <a:latin typeface="Century Gothic" panose="020B0502020202020204" pitchFamily="34" charset="0"/>
              </a:rPr>
              <a:t>leaving spaces between words</a:t>
            </a:r>
          </a:p>
          <a:p>
            <a:pPr marL="471488" lvl="1" indent="-128588">
              <a:buFont typeface="Courier New" panose="02070309020205020404" pitchFamily="49" charset="0"/>
              <a:buChar char="o"/>
            </a:pPr>
            <a:r>
              <a:rPr lang="en-GB" sz="950" dirty="0">
                <a:latin typeface="Century Gothic" panose="020B0502020202020204" pitchFamily="34" charset="0"/>
              </a:rPr>
              <a:t>joining words and joining clauses using and</a:t>
            </a:r>
          </a:p>
          <a:p>
            <a:pPr marL="471488" lvl="1" indent="-128588">
              <a:buFont typeface="Courier New" panose="02070309020205020404" pitchFamily="49" charset="0"/>
              <a:buChar char="o"/>
            </a:pPr>
            <a:r>
              <a:rPr lang="en-GB" sz="950" dirty="0">
                <a:latin typeface="Century Gothic" panose="020B0502020202020204" pitchFamily="34" charset="0"/>
              </a:rPr>
              <a:t>beginning to punctuate sentences using a capital letter and a full stop, question mark or exclamation mark</a:t>
            </a:r>
          </a:p>
          <a:p>
            <a:pPr marL="471488" lvl="1" indent="-128588">
              <a:buFont typeface="Courier New" panose="02070309020205020404" pitchFamily="49" charset="0"/>
              <a:buChar char="o"/>
            </a:pPr>
            <a:r>
              <a:rPr lang="en-GB" sz="950" dirty="0">
                <a:latin typeface="Century Gothic" panose="020B0502020202020204" pitchFamily="34" charset="0"/>
              </a:rPr>
              <a:t>using a capital letter for names of people, places, the days of the week, and the personal pronoun ‘I’</a:t>
            </a:r>
          </a:p>
          <a:p>
            <a:pPr marL="471488" lvl="1" indent="-128588">
              <a:buFont typeface="Courier New" panose="02070309020205020404" pitchFamily="49" charset="0"/>
              <a:buChar char="o"/>
            </a:pPr>
            <a:r>
              <a:rPr lang="en-GB" sz="950" dirty="0">
                <a:latin typeface="Century Gothic" panose="020B0502020202020204" pitchFamily="34" charset="0"/>
              </a:rPr>
              <a:t>learning the grammar for year 1 in English Appendix 2</a:t>
            </a:r>
          </a:p>
          <a:p>
            <a:pPr marL="128588" indent="-128588">
              <a:buFont typeface="Arial" panose="020B0604020202020204" pitchFamily="34" charset="0"/>
              <a:buChar char="•"/>
            </a:pPr>
            <a:r>
              <a:rPr lang="en-GB" sz="950" dirty="0">
                <a:latin typeface="Century Gothic" panose="020B0502020202020204" pitchFamily="34" charset="0"/>
              </a:rPr>
              <a:t>use the grammatical terminology in English Appendix 2 in discussing their writing.</a:t>
            </a:r>
            <a:endParaRPr lang="en-GB" sz="950" b="1"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3F7D4857-6553-4E22-8859-053160138FA3}" type="slidenum">
              <a:rPr lang="en-GB" smtClean="0"/>
              <a:t>10</a:t>
            </a:fld>
            <a:endParaRPr lang="en-GB" dirty="0"/>
          </a:p>
        </p:txBody>
      </p:sp>
      <p:sp>
        <p:nvSpPr>
          <p:cNvPr id="19" name="TextBox 18"/>
          <p:cNvSpPr txBox="1"/>
          <p:nvPr/>
        </p:nvSpPr>
        <p:spPr>
          <a:xfrm>
            <a:off x="2333174" y="196023"/>
            <a:ext cx="4724400" cy="523220"/>
          </a:xfrm>
          <a:prstGeom prst="rect">
            <a:avLst/>
          </a:prstGeom>
          <a:noFill/>
        </p:spPr>
        <p:txBody>
          <a:bodyPr wrap="square" rtlCol="0">
            <a:spAutoFit/>
          </a:bodyPr>
          <a:lstStyle/>
          <a:p>
            <a:r>
              <a:rPr lang="en-GB" sz="2800" b="1" dirty="0">
                <a:latin typeface="Century Gothic" panose="020B0502020202020204" pitchFamily="34" charset="0"/>
              </a:rPr>
              <a:t>             Writing</a:t>
            </a:r>
          </a:p>
        </p:txBody>
      </p:sp>
      <p:sp>
        <p:nvSpPr>
          <p:cNvPr id="6" name="Footer Placeholder 5">
            <a:extLst>
              <a:ext uri="{FF2B5EF4-FFF2-40B4-BE49-F238E27FC236}">
                <a16:creationId xmlns:a16="http://schemas.microsoft.com/office/drawing/2014/main" id="{6F6DF61C-F16C-4ED9-92A1-30E68279F656}"/>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3190230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255" y="749964"/>
            <a:ext cx="3802145" cy="4376263"/>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writing at Year 2</a:t>
            </a:r>
          </a:p>
          <a:p>
            <a:endParaRPr lang="en-GB" sz="788" b="1" dirty="0">
              <a:latin typeface="Century Gothic" panose="020B0502020202020204" pitchFamily="34" charset="0"/>
            </a:endParaRPr>
          </a:p>
          <a:p>
            <a:r>
              <a:rPr lang="en-GB" sz="850" b="1" dirty="0">
                <a:latin typeface="Century Gothic" panose="020B0502020202020204" pitchFamily="34" charset="0"/>
              </a:rPr>
              <a:t>Writing - transcription</a:t>
            </a:r>
          </a:p>
          <a:p>
            <a:pPr marL="128588" indent="-128588">
              <a:buFont typeface="Arial" panose="020B0604020202020204" pitchFamily="34" charset="0"/>
              <a:buChar char="•"/>
            </a:pPr>
            <a:r>
              <a:rPr lang="en-GB" sz="850" dirty="0">
                <a:latin typeface="Century Gothic" panose="020B0502020202020204" pitchFamily="34" charset="0"/>
              </a:rPr>
              <a:t>spell by:</a:t>
            </a:r>
          </a:p>
          <a:p>
            <a:pPr marL="471488" lvl="1" indent="-128588">
              <a:buFont typeface="Courier New" panose="02070309020205020404" pitchFamily="49" charset="0"/>
              <a:buChar char="o"/>
            </a:pPr>
            <a:r>
              <a:rPr lang="en-GB" sz="850" dirty="0">
                <a:latin typeface="Century Gothic" panose="020B0502020202020204" pitchFamily="34" charset="0"/>
              </a:rPr>
              <a:t>segmenting spoken words into phonemes and representing these by graphemes, spelling many correctly</a:t>
            </a:r>
          </a:p>
          <a:p>
            <a:pPr marL="471488" lvl="1" indent="-128588">
              <a:buFont typeface="Courier New" panose="02070309020205020404" pitchFamily="49" charset="0"/>
              <a:buChar char="o"/>
            </a:pPr>
            <a:r>
              <a:rPr lang="en-GB" sz="850" dirty="0">
                <a:latin typeface="Century Gothic" panose="020B0502020202020204" pitchFamily="34" charset="0"/>
              </a:rPr>
              <a:t>learning new ways of spelling phonemes for which one or more spellings are already known, and learn some words with each spelling, including a few common homophones</a:t>
            </a:r>
          </a:p>
          <a:p>
            <a:pPr marL="471488" lvl="1" indent="-128588">
              <a:buFont typeface="Courier New" panose="02070309020205020404" pitchFamily="49" charset="0"/>
              <a:buChar char="o"/>
            </a:pPr>
            <a:r>
              <a:rPr lang="en-GB" sz="850" dirty="0">
                <a:latin typeface="Century Gothic" panose="020B0502020202020204" pitchFamily="34" charset="0"/>
              </a:rPr>
              <a:t>learning to spell common exception words</a:t>
            </a:r>
          </a:p>
          <a:p>
            <a:pPr marL="471488" lvl="1" indent="-128588">
              <a:buFont typeface="Courier New" panose="02070309020205020404" pitchFamily="49" charset="0"/>
              <a:buChar char="o"/>
            </a:pPr>
            <a:r>
              <a:rPr lang="en-GB" sz="850" dirty="0">
                <a:latin typeface="Century Gothic" panose="020B0502020202020204" pitchFamily="34" charset="0"/>
              </a:rPr>
              <a:t>learning to spell more words with contracted forms</a:t>
            </a:r>
          </a:p>
          <a:p>
            <a:pPr marL="471488" lvl="1" indent="-128588">
              <a:buFont typeface="Courier New" panose="02070309020205020404" pitchFamily="49" charset="0"/>
              <a:buChar char="o"/>
            </a:pPr>
            <a:r>
              <a:rPr lang="en-GB" sz="850" dirty="0">
                <a:latin typeface="Century Gothic" panose="020B0502020202020204" pitchFamily="34" charset="0"/>
              </a:rPr>
              <a:t>learning the possessive apostrophe (singular) [for example, the girl’s book]</a:t>
            </a:r>
          </a:p>
          <a:p>
            <a:pPr marL="471488" lvl="1" indent="-128588">
              <a:buFont typeface="Courier New" panose="02070309020205020404" pitchFamily="49" charset="0"/>
              <a:buChar char="o"/>
            </a:pPr>
            <a:r>
              <a:rPr lang="en-GB" sz="850" dirty="0">
                <a:latin typeface="Century Gothic" panose="020B0502020202020204" pitchFamily="34" charset="0"/>
              </a:rPr>
              <a:t>distinguishing between homophones and near-homophones</a:t>
            </a:r>
          </a:p>
          <a:p>
            <a:pPr marL="128588" indent="-128588">
              <a:buFont typeface="Arial" panose="020B0604020202020204" pitchFamily="34" charset="0"/>
              <a:buChar char="•"/>
            </a:pPr>
            <a:r>
              <a:rPr lang="en-GB" sz="850" dirty="0">
                <a:latin typeface="Century Gothic" panose="020B0502020202020204" pitchFamily="34" charset="0"/>
              </a:rPr>
              <a:t>add suffixes to spell longer words, including </a:t>
            </a:r>
            <a:r>
              <a:rPr lang="en-GB" sz="850" i="1" dirty="0">
                <a:latin typeface="Century Gothic" panose="020B0502020202020204" pitchFamily="34" charset="0"/>
              </a:rPr>
              <a:t>–</a:t>
            </a:r>
            <a:r>
              <a:rPr lang="en-GB" sz="850" dirty="0">
                <a:latin typeface="Century Gothic" panose="020B0502020202020204" pitchFamily="34" charset="0"/>
              </a:rPr>
              <a:t>ment,</a:t>
            </a:r>
            <a:r>
              <a:rPr lang="en-GB" sz="850" i="1" dirty="0">
                <a:latin typeface="Century Gothic" panose="020B0502020202020204" pitchFamily="34" charset="0"/>
              </a:rPr>
              <a:t> –</a:t>
            </a:r>
            <a:r>
              <a:rPr lang="en-GB" sz="850" dirty="0">
                <a:latin typeface="Century Gothic" panose="020B0502020202020204" pitchFamily="34" charset="0"/>
              </a:rPr>
              <a:t>ness,</a:t>
            </a:r>
            <a:r>
              <a:rPr lang="en-GB" sz="850" i="1" dirty="0">
                <a:latin typeface="Century Gothic" panose="020B0502020202020204" pitchFamily="34" charset="0"/>
              </a:rPr>
              <a:t> –</a:t>
            </a:r>
            <a:r>
              <a:rPr lang="en-GB" sz="850" dirty="0">
                <a:latin typeface="Century Gothic" panose="020B0502020202020204" pitchFamily="34" charset="0"/>
              </a:rPr>
              <a:t>ful, </a:t>
            </a:r>
            <a:r>
              <a:rPr lang="en-GB" sz="850" i="1" dirty="0">
                <a:latin typeface="Century Gothic" panose="020B0502020202020204" pitchFamily="34" charset="0"/>
              </a:rPr>
              <a:t>–</a:t>
            </a:r>
            <a:r>
              <a:rPr lang="en-GB" sz="850" dirty="0">
                <a:latin typeface="Century Gothic" panose="020B0502020202020204" pitchFamily="34" charset="0"/>
              </a:rPr>
              <a:t>less</a:t>
            </a:r>
            <a:r>
              <a:rPr lang="en-GB" sz="850" i="1" dirty="0">
                <a:latin typeface="Century Gothic" panose="020B0502020202020204" pitchFamily="34" charset="0"/>
              </a:rPr>
              <a:t>, –</a:t>
            </a:r>
            <a:r>
              <a:rPr lang="en-GB" sz="850" dirty="0">
                <a:latin typeface="Century Gothic" panose="020B0502020202020204" pitchFamily="34" charset="0"/>
              </a:rPr>
              <a:t>ly</a:t>
            </a:r>
          </a:p>
          <a:p>
            <a:pPr marL="128588" indent="-128588">
              <a:buFont typeface="Arial" panose="020B0604020202020204" pitchFamily="34" charset="0"/>
              <a:buChar char="•"/>
            </a:pPr>
            <a:r>
              <a:rPr lang="en-GB" sz="850" dirty="0">
                <a:latin typeface="Century Gothic" panose="020B0502020202020204" pitchFamily="34" charset="0"/>
              </a:rPr>
              <a:t>apply spelling rules and guidance, as listed in Appendix 1 of the National Curriculum</a:t>
            </a:r>
          </a:p>
          <a:p>
            <a:pPr marL="128588" indent="-128588">
              <a:buFont typeface="Arial" panose="020B0604020202020204" pitchFamily="34" charset="0"/>
              <a:buChar char="•"/>
            </a:pPr>
            <a:r>
              <a:rPr lang="en-GB" sz="850" dirty="0">
                <a:latin typeface="Century Gothic" panose="020B0502020202020204" pitchFamily="34" charset="0"/>
              </a:rPr>
              <a:t>write from memory simple sentences dictated by the teacher that include words using the GPCs, common exception words and punctuation taught so far.</a:t>
            </a:r>
          </a:p>
          <a:p>
            <a:endParaRPr lang="en-GB" sz="850" dirty="0">
              <a:latin typeface="Century Gothic" panose="020B0502020202020204" pitchFamily="34" charset="0"/>
            </a:endParaRPr>
          </a:p>
          <a:p>
            <a:pPr lvl="0"/>
            <a:r>
              <a:rPr lang="en-GB" sz="850" b="1" dirty="0">
                <a:latin typeface="Century Gothic" panose="020B0502020202020204" pitchFamily="34" charset="0"/>
              </a:rPr>
              <a:t>Handwriting</a:t>
            </a:r>
          </a:p>
          <a:p>
            <a:pPr marL="128588" indent="-128588">
              <a:buFont typeface="Arial" panose="020B0604020202020204" pitchFamily="34" charset="0"/>
              <a:buChar char="•"/>
            </a:pPr>
            <a:r>
              <a:rPr lang="en-GB" sz="850" dirty="0">
                <a:latin typeface="Century Gothic" panose="020B0502020202020204" pitchFamily="34" charset="0"/>
              </a:rPr>
              <a:t>form lower-case letters of the correct size relative to one another</a:t>
            </a:r>
          </a:p>
          <a:p>
            <a:pPr marL="128588" indent="-128588">
              <a:buFont typeface="Arial" panose="020B0604020202020204" pitchFamily="34" charset="0"/>
              <a:buChar char="•"/>
            </a:pPr>
            <a:r>
              <a:rPr lang="en-GB" sz="850" dirty="0">
                <a:latin typeface="Century Gothic" panose="020B0502020202020204" pitchFamily="34" charset="0"/>
              </a:rPr>
              <a:t>start using some of the diagonal and horizontal strokes needed to join letters and understand which letters, when adjacent to one another, are best left unjoined</a:t>
            </a:r>
          </a:p>
          <a:p>
            <a:pPr marL="128588" indent="-128588">
              <a:buFont typeface="Arial" panose="020B0604020202020204" pitchFamily="34" charset="0"/>
              <a:buChar char="•"/>
            </a:pPr>
            <a:r>
              <a:rPr lang="en-GB" sz="850" dirty="0">
                <a:latin typeface="Century Gothic" panose="020B0502020202020204" pitchFamily="34" charset="0"/>
              </a:rPr>
              <a:t>write capital letters and digits of the correct size, orientation and relationship to one another and to lower case letters</a:t>
            </a:r>
          </a:p>
          <a:p>
            <a:pPr marL="128588" indent="-128588">
              <a:buFont typeface="Arial" panose="020B0604020202020204" pitchFamily="34" charset="0"/>
              <a:buChar char="•"/>
            </a:pPr>
            <a:r>
              <a:rPr lang="en-GB" sz="850" dirty="0">
                <a:latin typeface="Century Gothic" panose="020B0502020202020204" pitchFamily="34" charset="0"/>
              </a:rPr>
              <a:t>use spacing between words that reflects the size of the letters.</a:t>
            </a: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45313" y="430688"/>
            <a:ext cx="2220013" cy="239201"/>
          </a:xfrm>
          <a:prstGeom prst="rect">
            <a:avLst/>
          </a:prstGeom>
        </p:spPr>
      </p:pic>
      <p:sp>
        <p:nvSpPr>
          <p:cNvPr id="8" name="TextBox 7"/>
          <p:cNvSpPr txBox="1"/>
          <p:nvPr/>
        </p:nvSpPr>
        <p:spPr>
          <a:xfrm>
            <a:off x="4313007" y="850852"/>
            <a:ext cx="4202343" cy="5324535"/>
          </a:xfrm>
          <a:prstGeom prst="rect">
            <a:avLst/>
          </a:prstGeom>
          <a:noFill/>
        </p:spPr>
        <p:txBody>
          <a:bodyPr wrap="square" rtlCol="0">
            <a:spAutoFit/>
          </a:bodyPr>
          <a:lstStyle/>
          <a:p>
            <a:r>
              <a:rPr lang="en-GB" sz="850" b="1" dirty="0">
                <a:latin typeface="Century Gothic" panose="020B0502020202020204" pitchFamily="34" charset="0"/>
              </a:rPr>
              <a:t>Writing - composition</a:t>
            </a:r>
          </a:p>
          <a:p>
            <a:pPr marL="128588" indent="-128588">
              <a:buFont typeface="Arial" panose="020B0604020202020204" pitchFamily="34" charset="0"/>
              <a:buChar char="•"/>
            </a:pPr>
            <a:r>
              <a:rPr lang="en-GB" sz="850" dirty="0">
                <a:latin typeface="Century Gothic" panose="020B0502020202020204" pitchFamily="34" charset="0"/>
              </a:rPr>
              <a:t>develop positive attitudes towards and stamina for writing by:</a:t>
            </a:r>
          </a:p>
          <a:p>
            <a:pPr marL="471488" lvl="1" indent="-128588">
              <a:buFont typeface="Courier New" panose="02070309020205020404" pitchFamily="49" charset="0"/>
              <a:buChar char="o"/>
            </a:pPr>
            <a:r>
              <a:rPr lang="en-GB" sz="850" dirty="0">
                <a:latin typeface="Century Gothic" panose="020B0502020202020204" pitchFamily="34" charset="0"/>
              </a:rPr>
              <a:t>writing narratives about personal experiences and those of others (real and fictional)</a:t>
            </a:r>
          </a:p>
          <a:p>
            <a:pPr marL="471488" lvl="1" indent="-128588">
              <a:buFont typeface="Courier New" panose="02070309020205020404" pitchFamily="49" charset="0"/>
              <a:buChar char="o"/>
            </a:pPr>
            <a:r>
              <a:rPr lang="en-GB" sz="850" dirty="0">
                <a:latin typeface="Century Gothic" panose="020B0502020202020204" pitchFamily="34" charset="0"/>
              </a:rPr>
              <a:t>writing about real events</a:t>
            </a:r>
          </a:p>
          <a:p>
            <a:pPr marL="471488" lvl="1" indent="-128588">
              <a:buFont typeface="Courier New" panose="02070309020205020404" pitchFamily="49" charset="0"/>
              <a:buChar char="o"/>
            </a:pPr>
            <a:r>
              <a:rPr lang="en-GB" sz="850" dirty="0">
                <a:latin typeface="Century Gothic" panose="020B0502020202020204" pitchFamily="34" charset="0"/>
              </a:rPr>
              <a:t>writing poetry</a:t>
            </a:r>
          </a:p>
          <a:p>
            <a:pPr marL="471488" lvl="1" indent="-128588">
              <a:buFont typeface="Courier New" panose="02070309020205020404" pitchFamily="49" charset="0"/>
              <a:buChar char="o"/>
            </a:pPr>
            <a:r>
              <a:rPr lang="en-GB" sz="850" dirty="0">
                <a:latin typeface="Century Gothic" panose="020B0502020202020204" pitchFamily="34" charset="0"/>
              </a:rPr>
              <a:t>writing for different purposes</a:t>
            </a:r>
          </a:p>
          <a:p>
            <a:pPr marL="128588" indent="-128588">
              <a:buFont typeface="Arial" panose="020B0604020202020204" pitchFamily="34" charset="0"/>
              <a:buChar char="•"/>
            </a:pPr>
            <a:r>
              <a:rPr lang="en-GB" sz="850" dirty="0">
                <a:latin typeface="Century Gothic" panose="020B0502020202020204" pitchFamily="34" charset="0"/>
              </a:rPr>
              <a:t>consider what they are going to write before beginning by:</a:t>
            </a:r>
          </a:p>
          <a:p>
            <a:pPr marL="471488" lvl="1" indent="-128588">
              <a:buFont typeface="Courier New" panose="02070309020205020404" pitchFamily="49" charset="0"/>
              <a:buChar char="o"/>
            </a:pPr>
            <a:r>
              <a:rPr lang="en-GB" sz="850" dirty="0">
                <a:latin typeface="Century Gothic" panose="020B0502020202020204" pitchFamily="34" charset="0"/>
              </a:rPr>
              <a:t>planning or saying out loud what they are going to write about</a:t>
            </a:r>
          </a:p>
          <a:p>
            <a:pPr marL="471488" lvl="1" indent="-128588">
              <a:buFont typeface="Courier New" panose="02070309020205020404" pitchFamily="49" charset="0"/>
              <a:buChar char="o"/>
            </a:pPr>
            <a:r>
              <a:rPr lang="en-GB" sz="850" dirty="0">
                <a:latin typeface="Century Gothic" panose="020B0502020202020204" pitchFamily="34" charset="0"/>
              </a:rPr>
              <a:t>writing down ideas and/or key words, including new vocabulary</a:t>
            </a:r>
          </a:p>
          <a:p>
            <a:pPr marL="471488" lvl="1" indent="-128588">
              <a:buFont typeface="Courier New" panose="02070309020205020404" pitchFamily="49" charset="0"/>
              <a:buChar char="o"/>
            </a:pPr>
            <a:r>
              <a:rPr lang="en-GB" sz="850" dirty="0">
                <a:latin typeface="Century Gothic" panose="020B0502020202020204" pitchFamily="34" charset="0"/>
              </a:rPr>
              <a:t>encapsulating what they want to say, sentence by sentence</a:t>
            </a:r>
          </a:p>
          <a:p>
            <a:pPr marL="128588" indent="-128588">
              <a:buFont typeface="Arial" panose="020B0604020202020204" pitchFamily="34" charset="0"/>
              <a:buChar char="•"/>
            </a:pPr>
            <a:r>
              <a:rPr lang="en-GB" sz="850" dirty="0">
                <a:latin typeface="Century Gothic" panose="020B0502020202020204" pitchFamily="34" charset="0"/>
              </a:rPr>
              <a:t>make simple additions, revisions and corrections to their own writing by:</a:t>
            </a:r>
          </a:p>
          <a:p>
            <a:pPr marL="471488" lvl="1" indent="-128588">
              <a:buFont typeface="Courier New" panose="02070309020205020404" pitchFamily="49" charset="0"/>
              <a:buChar char="o"/>
            </a:pPr>
            <a:r>
              <a:rPr lang="en-GB" sz="850" dirty="0">
                <a:latin typeface="Century Gothic" panose="020B0502020202020204" pitchFamily="34" charset="0"/>
              </a:rPr>
              <a:t>evaluating their writing with the teacher and other pupils</a:t>
            </a:r>
          </a:p>
          <a:p>
            <a:pPr marL="471488" lvl="1" indent="-128588">
              <a:buFont typeface="Courier New" panose="02070309020205020404" pitchFamily="49" charset="0"/>
              <a:buChar char="o"/>
            </a:pPr>
            <a:r>
              <a:rPr lang="en-GB" sz="850" dirty="0">
                <a:latin typeface="Century Gothic" panose="020B0502020202020204" pitchFamily="34" charset="0"/>
              </a:rPr>
              <a:t>re-reading to check that their writing makes sense and that verbs to indicate time are used correctly and consistently, including verbs in the continuous form</a:t>
            </a:r>
          </a:p>
          <a:p>
            <a:pPr marL="471488" lvl="1" indent="-128588">
              <a:buFont typeface="Courier New" panose="02070309020205020404" pitchFamily="49" charset="0"/>
              <a:buChar char="o"/>
            </a:pPr>
            <a:r>
              <a:rPr lang="en-GB" sz="850" dirty="0">
                <a:latin typeface="Century Gothic" panose="020B0502020202020204" pitchFamily="34" charset="0"/>
              </a:rPr>
              <a:t>proof-reading to check for errors in spelling, grammar and punctuation [for example, ends of sentences punctuated correctly]</a:t>
            </a:r>
          </a:p>
          <a:p>
            <a:pPr marL="128588" indent="-128588">
              <a:buFont typeface="Arial" panose="020B0604020202020204" pitchFamily="34" charset="0"/>
              <a:buChar char="•"/>
            </a:pPr>
            <a:r>
              <a:rPr lang="en-GB" sz="850" dirty="0">
                <a:latin typeface="Century Gothic" panose="020B0502020202020204" pitchFamily="34" charset="0"/>
              </a:rPr>
              <a:t>read aloud what they have written with appropriate intonation to make the meaning clear.</a:t>
            </a:r>
          </a:p>
          <a:p>
            <a:endParaRPr lang="en-GB" sz="850" b="1" dirty="0">
              <a:latin typeface="Century Gothic" panose="020B0502020202020204" pitchFamily="34" charset="0"/>
            </a:endParaRPr>
          </a:p>
          <a:p>
            <a:pPr marL="128588" indent="-128588">
              <a:buFont typeface="Arial" panose="020B0604020202020204" pitchFamily="34" charset="0"/>
              <a:buChar char="•"/>
            </a:pPr>
            <a:r>
              <a:rPr lang="en-GB" sz="850" dirty="0">
                <a:latin typeface="Century Gothic" panose="020B0502020202020204" pitchFamily="34" charset="0"/>
              </a:rPr>
              <a:t>develop their understanding of the concepts set out in Appendix 2 of the National Curriculum by:</a:t>
            </a:r>
          </a:p>
          <a:p>
            <a:pPr marL="471488" lvl="1" indent="-128588">
              <a:buFont typeface="Courier New" panose="02070309020205020404" pitchFamily="49" charset="0"/>
              <a:buChar char="o"/>
            </a:pPr>
            <a:r>
              <a:rPr lang="en-GB" sz="850" dirty="0">
                <a:latin typeface="Century Gothic" panose="020B0502020202020204" pitchFamily="34" charset="0"/>
              </a:rPr>
              <a:t>learning how to use both familiar and new punctuation correctly (see English Appendix 2), including full stops, capital letters, exclamation marks, question marks, commas for lists and apostrophes for contracted forms and the possessive (singular)</a:t>
            </a:r>
          </a:p>
          <a:p>
            <a:pPr marL="128588" indent="-128588">
              <a:buFont typeface="Arial" panose="020B0604020202020204" pitchFamily="34" charset="0"/>
              <a:buChar char="•"/>
            </a:pPr>
            <a:r>
              <a:rPr lang="en-GB" sz="850" dirty="0">
                <a:latin typeface="Century Gothic" panose="020B0502020202020204" pitchFamily="34" charset="0"/>
              </a:rPr>
              <a:t>learn how to use:</a:t>
            </a:r>
          </a:p>
          <a:p>
            <a:pPr marL="471488" lvl="1" indent="-128588">
              <a:buFont typeface="Courier New" panose="02070309020205020404" pitchFamily="49" charset="0"/>
              <a:buChar char="o"/>
            </a:pPr>
            <a:r>
              <a:rPr lang="en-GB" sz="850" dirty="0">
                <a:latin typeface="Century Gothic" panose="020B0502020202020204" pitchFamily="34" charset="0"/>
              </a:rPr>
              <a:t>sentences with different forms: statement, question, exclamation, command</a:t>
            </a:r>
          </a:p>
          <a:p>
            <a:pPr marL="471488" lvl="1" indent="-128588">
              <a:buFont typeface="Courier New" panose="02070309020205020404" pitchFamily="49" charset="0"/>
              <a:buChar char="o"/>
            </a:pPr>
            <a:r>
              <a:rPr lang="en-GB" sz="850" dirty="0">
                <a:latin typeface="Century Gothic" panose="020B0502020202020204" pitchFamily="34" charset="0"/>
              </a:rPr>
              <a:t>expanded noun phrases to describe and specify [for example, the blue butterfly]</a:t>
            </a:r>
          </a:p>
          <a:p>
            <a:pPr marL="471488" lvl="1" indent="-128588">
              <a:buFont typeface="Courier New" panose="02070309020205020404" pitchFamily="49" charset="0"/>
              <a:buChar char="o"/>
            </a:pPr>
            <a:r>
              <a:rPr lang="en-GB" sz="850" dirty="0">
                <a:latin typeface="Century Gothic" panose="020B0502020202020204" pitchFamily="34" charset="0"/>
              </a:rPr>
              <a:t>the present and past tenses correctly and consistently including the progressive form</a:t>
            </a:r>
          </a:p>
          <a:p>
            <a:pPr marL="471488" lvl="1" indent="-128588">
              <a:buFont typeface="Courier New" panose="02070309020205020404" pitchFamily="49" charset="0"/>
              <a:buChar char="o"/>
            </a:pPr>
            <a:r>
              <a:rPr lang="en-GB" sz="850" dirty="0">
                <a:latin typeface="Century Gothic" panose="020B0502020202020204" pitchFamily="34" charset="0"/>
              </a:rPr>
              <a:t>subordination (using when, if, that, or because) and co-ordination (using or, and, or but)</a:t>
            </a:r>
          </a:p>
          <a:p>
            <a:pPr marL="471488" lvl="1" indent="-128588">
              <a:buFont typeface="Courier New" panose="02070309020205020404" pitchFamily="49" charset="0"/>
              <a:buChar char="o"/>
            </a:pPr>
            <a:r>
              <a:rPr lang="en-GB" sz="850" dirty="0">
                <a:latin typeface="Century Gothic" panose="020B0502020202020204" pitchFamily="34" charset="0"/>
              </a:rPr>
              <a:t>the grammar for year 2 in English Appendix 2</a:t>
            </a:r>
          </a:p>
          <a:p>
            <a:pPr marL="471488" lvl="1" indent="-128588">
              <a:buFont typeface="Courier New" panose="02070309020205020404" pitchFamily="49" charset="0"/>
              <a:buChar char="o"/>
            </a:pPr>
            <a:r>
              <a:rPr lang="en-GB" sz="850" dirty="0">
                <a:latin typeface="Century Gothic" panose="020B0502020202020204" pitchFamily="34" charset="0"/>
              </a:rPr>
              <a:t>some features of written Standard English</a:t>
            </a:r>
          </a:p>
          <a:p>
            <a:pPr marL="128588" indent="-128588">
              <a:buFont typeface="Arial" panose="020B0604020202020204" pitchFamily="34" charset="0"/>
              <a:buChar char="•"/>
            </a:pPr>
            <a:r>
              <a:rPr lang="en-GB" sz="850" dirty="0">
                <a:latin typeface="Century Gothic" panose="020B0502020202020204" pitchFamily="34" charset="0"/>
              </a:rPr>
              <a:t>use and understand the grammatical terminology in English Appendix 2 in discussing their writing.</a:t>
            </a:r>
            <a:endParaRPr lang="en-GB" sz="850" b="1"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3F7D4857-6553-4E22-8859-053160138FA3}" type="slidenum">
              <a:rPr lang="en-GB" smtClean="0"/>
              <a:t>11</a:t>
            </a:fld>
            <a:endParaRPr lang="en-GB" dirty="0"/>
          </a:p>
        </p:txBody>
      </p:sp>
      <p:sp>
        <p:nvSpPr>
          <p:cNvPr id="6" name="Footer Placeholder 5">
            <a:extLst>
              <a:ext uri="{FF2B5EF4-FFF2-40B4-BE49-F238E27FC236}">
                <a16:creationId xmlns:a16="http://schemas.microsoft.com/office/drawing/2014/main" id="{CB2DCE4D-8488-4C63-802E-35B60302B0CB}"/>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325489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255" y="971903"/>
            <a:ext cx="3719027" cy="3537571"/>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writing at Year 3 and Year 4</a:t>
            </a:r>
          </a:p>
          <a:p>
            <a:endParaRPr lang="en-GB" sz="788" b="1" dirty="0">
              <a:latin typeface="Century Gothic" panose="020B0502020202020204" pitchFamily="34" charset="0"/>
            </a:endParaRPr>
          </a:p>
          <a:p>
            <a:endParaRPr lang="en-GB" sz="800" b="1" dirty="0">
              <a:latin typeface="Century Gothic" panose="020B0502020202020204" pitchFamily="34" charset="0"/>
            </a:endParaRPr>
          </a:p>
          <a:p>
            <a:r>
              <a:rPr lang="en-GB" sz="800" b="1" dirty="0">
                <a:latin typeface="Century Gothic" panose="020B0502020202020204" pitchFamily="34" charset="0"/>
              </a:rPr>
              <a:t>Writing - transcription</a:t>
            </a:r>
          </a:p>
          <a:p>
            <a:pPr marL="128588" indent="-128588">
              <a:buFont typeface="Arial" panose="020B0604020202020204" pitchFamily="34" charset="0"/>
              <a:buChar char="•"/>
            </a:pPr>
            <a:r>
              <a:rPr lang="en-GB" sz="800" dirty="0">
                <a:latin typeface="Century Gothic" panose="020B0502020202020204" pitchFamily="34" charset="0"/>
              </a:rPr>
              <a:t>use further prefixes and suffixes and understand how to add them (English Appendix 1)</a:t>
            </a:r>
          </a:p>
          <a:p>
            <a:pPr marL="128588" indent="-128588">
              <a:buFont typeface="Arial" panose="020B0604020202020204" pitchFamily="34" charset="0"/>
              <a:buChar char="•"/>
            </a:pPr>
            <a:r>
              <a:rPr lang="en-GB" sz="800" dirty="0">
                <a:latin typeface="Century Gothic" panose="020B0502020202020204" pitchFamily="34" charset="0"/>
              </a:rPr>
              <a:t>spell further homophones</a:t>
            </a:r>
          </a:p>
          <a:p>
            <a:pPr marL="128588" indent="-128588">
              <a:buFont typeface="Arial" panose="020B0604020202020204" pitchFamily="34" charset="0"/>
              <a:buChar char="•"/>
            </a:pPr>
            <a:r>
              <a:rPr lang="en-GB" sz="800" dirty="0">
                <a:latin typeface="Century Gothic" panose="020B0502020202020204" pitchFamily="34" charset="0"/>
              </a:rPr>
              <a:t>spell words that are often misspelt (English Appendix 1)</a:t>
            </a:r>
          </a:p>
          <a:p>
            <a:pPr marL="128588" indent="-128588">
              <a:buFont typeface="Arial" panose="020B0604020202020204" pitchFamily="34" charset="0"/>
              <a:buChar char="•"/>
            </a:pPr>
            <a:r>
              <a:rPr lang="en-GB" sz="800" dirty="0">
                <a:latin typeface="Century Gothic" panose="020B0502020202020204" pitchFamily="34" charset="0"/>
              </a:rPr>
              <a:t>place the possessive apostrophe accurately in words with regular plurals [for example, girls’, boys’] and in words with irregular plurals [for example, children’s]</a:t>
            </a:r>
          </a:p>
          <a:p>
            <a:pPr marL="128588" indent="-128588">
              <a:buFont typeface="Arial" panose="020B0604020202020204" pitchFamily="34" charset="0"/>
              <a:buChar char="•"/>
            </a:pPr>
            <a:r>
              <a:rPr lang="en-GB" sz="800" dirty="0">
                <a:latin typeface="Century Gothic" panose="020B0502020202020204" pitchFamily="34" charset="0"/>
              </a:rPr>
              <a:t>use the first two or three letters of a word to check its spelling in a dictionary</a:t>
            </a:r>
          </a:p>
          <a:p>
            <a:pPr marL="128588" indent="-128588">
              <a:buFont typeface="Arial" panose="020B0604020202020204" pitchFamily="34" charset="0"/>
              <a:buChar char="•"/>
            </a:pPr>
            <a:r>
              <a:rPr lang="en-GB" sz="800" dirty="0">
                <a:latin typeface="Century Gothic" panose="020B0502020202020204" pitchFamily="34" charset="0"/>
              </a:rPr>
              <a:t>write from memory simple sentences, dictated by the teacher, that include words and punctuation taught so far.</a:t>
            </a:r>
          </a:p>
          <a:p>
            <a:endParaRPr lang="en-GB" sz="800" dirty="0">
              <a:latin typeface="Century Gothic" panose="020B0502020202020204" pitchFamily="34" charset="0"/>
            </a:endParaRPr>
          </a:p>
          <a:p>
            <a:endParaRPr lang="en-GB" sz="800" dirty="0">
              <a:latin typeface="Century Gothic" panose="020B0502020202020204" pitchFamily="34" charset="0"/>
            </a:endParaRPr>
          </a:p>
          <a:p>
            <a:pPr lvl="0"/>
            <a:r>
              <a:rPr lang="en-GB" sz="800" b="1" dirty="0">
                <a:latin typeface="Century Gothic" panose="020B0502020202020204" pitchFamily="34" charset="0"/>
              </a:rPr>
              <a:t>Handwriting</a:t>
            </a:r>
          </a:p>
          <a:p>
            <a:pPr marL="128588" indent="-128588">
              <a:buFont typeface="Arial" panose="020B0604020202020204" pitchFamily="34" charset="0"/>
              <a:buChar char="•"/>
            </a:pPr>
            <a:r>
              <a:rPr lang="en-GB" sz="800" dirty="0">
                <a:latin typeface="Century Gothic" panose="020B0502020202020204" pitchFamily="34" charset="0"/>
              </a:rPr>
              <a:t>use the diagonal and horizontal strokes that are needed to join letters and understand which letters, when adjacent to one another, are best left unjoined</a:t>
            </a:r>
          </a:p>
          <a:p>
            <a:pPr marL="128588" indent="-128588">
              <a:buFont typeface="Arial" panose="020B0604020202020204" pitchFamily="34" charset="0"/>
              <a:buChar char="•"/>
            </a:pPr>
            <a:r>
              <a:rPr lang="en-GB" sz="800" dirty="0">
                <a:latin typeface="Century Gothic" panose="020B0502020202020204" pitchFamily="34" charset="0"/>
              </a:rPr>
              <a:t>increase the legibility, consistency and quality of their handwriting [for example, by ensuring that the downstrokes of letters are parallel and equidistant; that lines of writing are spaced sufficiently so that the ascenders and descenders of letters do not touch].</a:t>
            </a: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09264" y="581516"/>
            <a:ext cx="2220013" cy="239201"/>
          </a:xfrm>
          <a:prstGeom prst="rect">
            <a:avLst/>
          </a:prstGeom>
        </p:spPr>
      </p:pic>
      <p:sp>
        <p:nvSpPr>
          <p:cNvPr id="8" name="TextBox 7"/>
          <p:cNvSpPr txBox="1"/>
          <p:nvPr/>
        </p:nvSpPr>
        <p:spPr>
          <a:xfrm>
            <a:off x="4191000" y="952955"/>
            <a:ext cx="4419600" cy="4478149"/>
          </a:xfrm>
          <a:prstGeom prst="rect">
            <a:avLst/>
          </a:prstGeom>
          <a:noFill/>
        </p:spPr>
        <p:txBody>
          <a:bodyPr wrap="square" rtlCol="0">
            <a:spAutoFit/>
          </a:bodyPr>
          <a:lstStyle/>
          <a:p>
            <a:r>
              <a:rPr lang="en-GB" sz="750" b="1" dirty="0">
                <a:latin typeface="Century Gothic" panose="020B0502020202020204" pitchFamily="34" charset="0"/>
              </a:rPr>
              <a:t>Writing - composition</a:t>
            </a:r>
          </a:p>
          <a:p>
            <a:pPr marL="128588" indent="-128588">
              <a:buFont typeface="Arial" panose="020B0604020202020204" pitchFamily="34" charset="0"/>
              <a:buChar char="•"/>
            </a:pPr>
            <a:r>
              <a:rPr lang="en-GB" sz="750" dirty="0">
                <a:latin typeface="Century Gothic" panose="020B0502020202020204" pitchFamily="34" charset="0"/>
              </a:rPr>
              <a:t>plan their writing by:</a:t>
            </a:r>
          </a:p>
          <a:p>
            <a:pPr marL="471488" lvl="1" indent="-128588">
              <a:buFont typeface="Courier New" panose="02070309020205020404" pitchFamily="49" charset="0"/>
              <a:buChar char="o"/>
            </a:pPr>
            <a:r>
              <a:rPr lang="en-GB" sz="750" dirty="0">
                <a:latin typeface="Century Gothic" panose="020B0502020202020204" pitchFamily="34" charset="0"/>
              </a:rPr>
              <a:t>discussing writing similar to that which they are planning to write in order to understand and learn from its structure, vocabulary and grammar</a:t>
            </a:r>
          </a:p>
          <a:p>
            <a:pPr marL="471488" lvl="1" indent="-128588">
              <a:buFont typeface="Courier New" panose="02070309020205020404" pitchFamily="49" charset="0"/>
              <a:buChar char="o"/>
            </a:pPr>
            <a:r>
              <a:rPr lang="en-GB" sz="750" dirty="0">
                <a:latin typeface="Century Gothic" panose="020B0502020202020204" pitchFamily="34" charset="0"/>
              </a:rPr>
              <a:t>discussing and recording ideas</a:t>
            </a:r>
          </a:p>
          <a:p>
            <a:pPr marL="128588" indent="-128588">
              <a:buFont typeface="Arial" panose="020B0604020202020204" pitchFamily="34" charset="0"/>
              <a:buChar char="•"/>
            </a:pPr>
            <a:r>
              <a:rPr lang="en-GB" sz="750" dirty="0">
                <a:latin typeface="Century Gothic" panose="020B0502020202020204" pitchFamily="34" charset="0"/>
              </a:rPr>
              <a:t>draft and write by:</a:t>
            </a:r>
          </a:p>
          <a:p>
            <a:pPr marL="471488" lvl="1" indent="-128588">
              <a:buFont typeface="Courier New" panose="02070309020205020404" pitchFamily="49" charset="0"/>
              <a:buChar char="o"/>
            </a:pPr>
            <a:r>
              <a:rPr lang="en-GB" sz="750" dirty="0">
                <a:latin typeface="Century Gothic" panose="020B0502020202020204" pitchFamily="34" charset="0"/>
              </a:rPr>
              <a:t>composing and rehearsing sentences orally (including dialogue), progressively building a varied and rich vocabulary and an increasing range of sentence structures – see Appendix 2 of the National Curriculum</a:t>
            </a:r>
          </a:p>
          <a:p>
            <a:pPr marL="471488" lvl="1" indent="-128588">
              <a:buFont typeface="Courier New" panose="02070309020205020404" pitchFamily="49" charset="0"/>
              <a:buChar char="o"/>
            </a:pPr>
            <a:r>
              <a:rPr lang="en-GB" sz="750" dirty="0">
                <a:latin typeface="Century Gothic" panose="020B0502020202020204" pitchFamily="34" charset="0"/>
              </a:rPr>
              <a:t>organising paragraphs around a theme</a:t>
            </a:r>
          </a:p>
          <a:p>
            <a:pPr marL="471488" lvl="1" indent="-128588">
              <a:buFont typeface="Courier New" panose="02070309020205020404" pitchFamily="49" charset="0"/>
              <a:buChar char="o"/>
            </a:pPr>
            <a:r>
              <a:rPr lang="en-GB" sz="750" dirty="0">
                <a:latin typeface="Century Gothic" panose="020B0502020202020204" pitchFamily="34" charset="0"/>
              </a:rPr>
              <a:t>in narratives, creating settings, characters and plot</a:t>
            </a:r>
          </a:p>
          <a:p>
            <a:pPr marL="471488" lvl="1" indent="-128588">
              <a:buFont typeface="Courier New" panose="02070309020205020404" pitchFamily="49" charset="0"/>
              <a:buChar char="o"/>
            </a:pPr>
            <a:r>
              <a:rPr lang="en-GB" sz="750" dirty="0">
                <a:latin typeface="Century Gothic" panose="020B0502020202020204" pitchFamily="34" charset="0"/>
              </a:rPr>
              <a:t>in non-narrative material, using simple organisational devices [for example, headings and sub-headings]</a:t>
            </a:r>
          </a:p>
          <a:p>
            <a:pPr marL="128588" indent="-128588">
              <a:buFont typeface="Arial" panose="020B0604020202020204" pitchFamily="34" charset="0"/>
              <a:buChar char="•"/>
            </a:pPr>
            <a:r>
              <a:rPr lang="en-GB" sz="750" dirty="0">
                <a:latin typeface="Century Gothic" panose="020B0502020202020204" pitchFamily="34" charset="0"/>
              </a:rPr>
              <a:t>evaluate and edit by:</a:t>
            </a:r>
          </a:p>
          <a:p>
            <a:pPr marL="471488" lvl="1" indent="-128588">
              <a:buFont typeface="Courier New" panose="02070309020205020404" pitchFamily="49" charset="0"/>
              <a:buChar char="o"/>
            </a:pPr>
            <a:r>
              <a:rPr lang="en-GB" sz="750" dirty="0">
                <a:latin typeface="Century Gothic" panose="020B0502020202020204" pitchFamily="34" charset="0"/>
              </a:rPr>
              <a:t>assessing the effectiveness of their own and others’ writing and suggesting improvements</a:t>
            </a:r>
          </a:p>
          <a:p>
            <a:pPr marL="471488" lvl="1" indent="-128588">
              <a:buFont typeface="Courier New" panose="02070309020205020404" pitchFamily="49" charset="0"/>
              <a:buChar char="o"/>
            </a:pPr>
            <a:r>
              <a:rPr lang="en-GB" sz="750" dirty="0">
                <a:latin typeface="Century Gothic" panose="020B0502020202020204" pitchFamily="34" charset="0"/>
              </a:rPr>
              <a:t>proposing changes to grammar and vocabulary to improve consistency, including the accurate use of pronouns in sentences</a:t>
            </a:r>
          </a:p>
          <a:p>
            <a:pPr marL="128588" indent="-128588">
              <a:buFont typeface="Arial" panose="020B0604020202020204" pitchFamily="34" charset="0"/>
              <a:buChar char="•"/>
            </a:pPr>
            <a:r>
              <a:rPr lang="en-GB" sz="750" dirty="0">
                <a:latin typeface="Century Gothic" panose="020B0502020202020204" pitchFamily="34" charset="0"/>
              </a:rPr>
              <a:t>proof-read for spelling and punctuation errors</a:t>
            </a:r>
          </a:p>
          <a:p>
            <a:pPr marL="128588" indent="-128588">
              <a:buFont typeface="Arial" panose="020B0604020202020204" pitchFamily="34" charset="0"/>
              <a:buChar char="•"/>
            </a:pPr>
            <a:r>
              <a:rPr lang="en-GB" sz="750" dirty="0">
                <a:latin typeface="Century Gothic" panose="020B0502020202020204" pitchFamily="34" charset="0"/>
              </a:rPr>
              <a:t>read aloud their own writing, to a group or the whole class, using appropriate intonation and controlling the tone and volume so that the meaning is clear.</a:t>
            </a:r>
          </a:p>
          <a:p>
            <a:pPr marL="128588" indent="-128588">
              <a:buFont typeface="Arial" panose="020B0604020202020204" pitchFamily="34" charset="0"/>
              <a:buChar char="•"/>
            </a:pPr>
            <a:endParaRPr lang="en-GB" sz="750" b="1" dirty="0">
              <a:latin typeface="Century Gothic" panose="020B0502020202020204" pitchFamily="34" charset="0"/>
            </a:endParaRPr>
          </a:p>
          <a:p>
            <a:pPr marL="128588" indent="-128588">
              <a:buFont typeface="Arial" panose="020B0604020202020204" pitchFamily="34" charset="0"/>
              <a:buChar char="•"/>
            </a:pPr>
            <a:r>
              <a:rPr lang="en-GB" sz="750" dirty="0">
                <a:latin typeface="Century Gothic" panose="020B0502020202020204" pitchFamily="34" charset="0"/>
              </a:rPr>
              <a:t>develop their understanding of the concepts set out in Appendix 2 of the National Curriculum by:</a:t>
            </a:r>
          </a:p>
          <a:p>
            <a:pPr marL="471488" lvl="1" indent="-128588">
              <a:buFont typeface="Courier New" panose="02070309020205020404" pitchFamily="49" charset="0"/>
              <a:buChar char="o"/>
            </a:pPr>
            <a:r>
              <a:rPr lang="en-GB" sz="750" dirty="0">
                <a:latin typeface="Century Gothic" panose="020B0502020202020204" pitchFamily="34" charset="0"/>
              </a:rPr>
              <a:t>extending the range of sentences with more than one clause by using a wider range of conjunctions, including when, if, because, although</a:t>
            </a:r>
          </a:p>
          <a:p>
            <a:pPr marL="471488" lvl="1" indent="-128588">
              <a:buFont typeface="Courier New" panose="02070309020205020404" pitchFamily="49" charset="0"/>
              <a:buChar char="o"/>
            </a:pPr>
            <a:r>
              <a:rPr lang="en-GB" sz="750" dirty="0">
                <a:latin typeface="Century Gothic" panose="020B0502020202020204" pitchFamily="34" charset="0"/>
              </a:rPr>
              <a:t>using the present perfect form of verbs in contrast to the past tense</a:t>
            </a:r>
          </a:p>
          <a:p>
            <a:pPr marL="471488" lvl="1" indent="-128588">
              <a:buFont typeface="Courier New" panose="02070309020205020404" pitchFamily="49" charset="0"/>
              <a:buChar char="o"/>
            </a:pPr>
            <a:r>
              <a:rPr lang="en-GB" sz="750" dirty="0">
                <a:latin typeface="Century Gothic" panose="020B0502020202020204" pitchFamily="34" charset="0"/>
              </a:rPr>
              <a:t>choosing nouns or pronouns appropriately for clarity and cohesion and to avoid repetition</a:t>
            </a:r>
          </a:p>
          <a:p>
            <a:pPr marL="471488" lvl="1" indent="-128588">
              <a:buFont typeface="Courier New" panose="02070309020205020404" pitchFamily="49" charset="0"/>
              <a:buChar char="o"/>
            </a:pPr>
            <a:r>
              <a:rPr lang="en-GB" sz="750" dirty="0">
                <a:latin typeface="Century Gothic" panose="020B0502020202020204" pitchFamily="34" charset="0"/>
              </a:rPr>
              <a:t>using conjunctions, adverbs and prepositions to express time and cause</a:t>
            </a:r>
          </a:p>
          <a:p>
            <a:pPr marL="471488" lvl="1" indent="-128588">
              <a:buFont typeface="Courier New" panose="02070309020205020404" pitchFamily="49" charset="0"/>
              <a:buChar char="o"/>
            </a:pPr>
            <a:r>
              <a:rPr lang="en-GB" sz="750" dirty="0">
                <a:latin typeface="Century Gothic" panose="020B0502020202020204" pitchFamily="34" charset="0"/>
              </a:rPr>
              <a:t>using fronted adverbials</a:t>
            </a:r>
          </a:p>
          <a:p>
            <a:pPr marL="471488" lvl="1" indent="-128588">
              <a:buFont typeface="Courier New" panose="02070309020205020404" pitchFamily="49" charset="0"/>
              <a:buChar char="o"/>
            </a:pPr>
            <a:r>
              <a:rPr lang="en-GB" sz="750" dirty="0">
                <a:latin typeface="Century Gothic" panose="020B0502020202020204" pitchFamily="34" charset="0"/>
              </a:rPr>
              <a:t>learning the grammar for years 3 and 4 in English Appendix 2</a:t>
            </a:r>
          </a:p>
          <a:p>
            <a:pPr marL="128588" indent="-128588">
              <a:buFont typeface="Arial" panose="020B0604020202020204" pitchFamily="34" charset="0"/>
              <a:buChar char="•"/>
            </a:pPr>
            <a:r>
              <a:rPr lang="en-GB" sz="750" dirty="0">
                <a:latin typeface="Century Gothic" panose="020B0502020202020204" pitchFamily="34" charset="0"/>
              </a:rPr>
              <a:t>indicate grammatical and other features by:</a:t>
            </a:r>
          </a:p>
          <a:p>
            <a:pPr marL="471488" lvl="1" indent="-128588">
              <a:buFont typeface="Courier New" panose="02070309020205020404" pitchFamily="49" charset="0"/>
              <a:buChar char="o"/>
            </a:pPr>
            <a:r>
              <a:rPr lang="en-GB" sz="750" dirty="0">
                <a:latin typeface="Century Gothic" panose="020B0502020202020204" pitchFamily="34" charset="0"/>
              </a:rPr>
              <a:t>using commas after fronted adverbials</a:t>
            </a:r>
          </a:p>
          <a:p>
            <a:pPr marL="471488" lvl="1" indent="-128588">
              <a:buFont typeface="Courier New" panose="02070309020205020404" pitchFamily="49" charset="0"/>
              <a:buChar char="o"/>
            </a:pPr>
            <a:r>
              <a:rPr lang="en-GB" sz="750" dirty="0">
                <a:latin typeface="Century Gothic" panose="020B0502020202020204" pitchFamily="34" charset="0"/>
              </a:rPr>
              <a:t>indicating possession by using the possessive apostrophe with plural nouns</a:t>
            </a:r>
          </a:p>
          <a:p>
            <a:pPr marL="471488" lvl="1" indent="-128588">
              <a:buFont typeface="Courier New" panose="02070309020205020404" pitchFamily="49" charset="0"/>
              <a:buChar char="o"/>
            </a:pPr>
            <a:r>
              <a:rPr lang="en-GB" sz="750" dirty="0">
                <a:latin typeface="Century Gothic" panose="020B0502020202020204" pitchFamily="34" charset="0"/>
              </a:rPr>
              <a:t>using and punctuating direct speech</a:t>
            </a:r>
          </a:p>
          <a:p>
            <a:pPr marL="128588" indent="-128588">
              <a:buFont typeface="Arial" panose="020B0604020202020204" pitchFamily="34" charset="0"/>
              <a:buChar char="•"/>
            </a:pPr>
            <a:r>
              <a:rPr lang="en-GB" sz="750" dirty="0">
                <a:latin typeface="Century Gothic" panose="020B0502020202020204" pitchFamily="34" charset="0"/>
              </a:rPr>
              <a:t>use and understand the grammatical terminology in English Appendix 2 accurately and appropriately when discussing their writing and reading.</a:t>
            </a:r>
            <a:endParaRPr lang="en-GB" sz="750" b="1"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3F7D4857-6553-4E22-8859-053160138FA3}" type="slidenum">
              <a:rPr lang="en-GB" smtClean="0"/>
              <a:t>12</a:t>
            </a:fld>
            <a:endParaRPr lang="en-GB" dirty="0"/>
          </a:p>
        </p:txBody>
      </p:sp>
      <p:sp>
        <p:nvSpPr>
          <p:cNvPr id="6" name="Footer Placeholder 5">
            <a:extLst>
              <a:ext uri="{FF2B5EF4-FFF2-40B4-BE49-F238E27FC236}">
                <a16:creationId xmlns:a16="http://schemas.microsoft.com/office/drawing/2014/main" id="{FAF3BFBB-CB0E-467D-8D6F-DA0B8C7B15FB}"/>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99947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255" y="783527"/>
            <a:ext cx="3623778" cy="2845074"/>
          </a:xfrm>
          <a:prstGeom prst="rect">
            <a:avLst/>
          </a:prstGeom>
          <a:noFill/>
        </p:spPr>
        <p:txBody>
          <a:bodyPr wrap="square" rtlCol="0">
            <a:spAutoFit/>
          </a:bodyPr>
          <a:lstStyle/>
          <a:p>
            <a:r>
              <a:rPr lang="en-GB" sz="1050" b="1" dirty="0">
                <a:latin typeface="Century Gothic" panose="020B0502020202020204" pitchFamily="34" charset="0"/>
              </a:rPr>
              <a:t>What the national curriculum </a:t>
            </a:r>
          </a:p>
          <a:p>
            <a:r>
              <a:rPr lang="en-GB" sz="1050" b="1" dirty="0">
                <a:latin typeface="Century Gothic" panose="020B0502020202020204" pitchFamily="34" charset="0"/>
              </a:rPr>
              <a:t>requires in writing at Year 5 and Year 6</a:t>
            </a:r>
          </a:p>
          <a:p>
            <a:endParaRPr lang="en-GB" sz="788" b="1" dirty="0">
              <a:latin typeface="Century Gothic" panose="020B0502020202020204" pitchFamily="34" charset="0"/>
            </a:endParaRPr>
          </a:p>
          <a:p>
            <a:endParaRPr lang="en-GB" sz="750" b="1" dirty="0">
              <a:latin typeface="Century Gothic" panose="020B0502020202020204" pitchFamily="34" charset="0"/>
            </a:endParaRPr>
          </a:p>
          <a:p>
            <a:r>
              <a:rPr lang="en-GB" sz="750" b="1" dirty="0">
                <a:latin typeface="Century Gothic" panose="020B0502020202020204" pitchFamily="34" charset="0"/>
              </a:rPr>
              <a:t>Writing - transcription</a:t>
            </a:r>
          </a:p>
          <a:p>
            <a:pPr marL="128588" indent="-128588">
              <a:buFont typeface="Arial" panose="020B0604020202020204" pitchFamily="34" charset="0"/>
              <a:buChar char="•"/>
            </a:pPr>
            <a:r>
              <a:rPr lang="en-GB" sz="750" dirty="0">
                <a:latin typeface="Century Gothic" panose="020B0502020202020204" pitchFamily="34" charset="0"/>
              </a:rPr>
              <a:t>use further prefixes and suffixes and understand the guidance for adding them</a:t>
            </a:r>
          </a:p>
          <a:p>
            <a:pPr marL="128588" indent="-128588">
              <a:buFont typeface="Arial" panose="020B0604020202020204" pitchFamily="34" charset="0"/>
              <a:buChar char="•"/>
            </a:pPr>
            <a:r>
              <a:rPr lang="en-GB" sz="750" dirty="0">
                <a:latin typeface="Century Gothic" panose="020B0502020202020204" pitchFamily="34" charset="0"/>
              </a:rPr>
              <a:t>spell some words with ‘silent’ letters [for example, knight, psalm, solemn]</a:t>
            </a:r>
          </a:p>
          <a:p>
            <a:pPr marL="128588" indent="-128588">
              <a:buFont typeface="Arial" panose="020B0604020202020204" pitchFamily="34" charset="0"/>
              <a:buChar char="•"/>
            </a:pPr>
            <a:r>
              <a:rPr lang="en-GB" sz="750" dirty="0">
                <a:latin typeface="Century Gothic" panose="020B0502020202020204" pitchFamily="34" charset="0"/>
              </a:rPr>
              <a:t>continue to distinguish between homophones and other words which are often confused</a:t>
            </a:r>
          </a:p>
          <a:p>
            <a:pPr marL="128588" indent="-128588">
              <a:buFont typeface="Arial" panose="020B0604020202020204" pitchFamily="34" charset="0"/>
              <a:buChar char="•"/>
            </a:pPr>
            <a:r>
              <a:rPr lang="en-GB" sz="750" dirty="0">
                <a:latin typeface="Century Gothic" panose="020B0502020202020204" pitchFamily="34" charset="0"/>
              </a:rPr>
              <a:t>use knowledge of morphology and etymology in spelling and understand that the spelling of some words needs to be learnt specifically, as listed in English Appendix 1</a:t>
            </a:r>
          </a:p>
          <a:p>
            <a:pPr marL="128588" indent="-128588">
              <a:buFont typeface="Arial" panose="020B0604020202020204" pitchFamily="34" charset="0"/>
              <a:buChar char="•"/>
            </a:pPr>
            <a:r>
              <a:rPr lang="en-GB" sz="750" dirty="0">
                <a:latin typeface="Century Gothic" panose="020B0502020202020204" pitchFamily="34" charset="0"/>
              </a:rPr>
              <a:t>use dictionaries to check the spelling and meaning of words</a:t>
            </a:r>
          </a:p>
          <a:p>
            <a:pPr marL="128588" indent="-128588">
              <a:buFont typeface="Arial" panose="020B0604020202020204" pitchFamily="34" charset="0"/>
              <a:buChar char="•"/>
            </a:pPr>
            <a:r>
              <a:rPr lang="en-GB" sz="750" dirty="0">
                <a:latin typeface="Century Gothic" panose="020B0502020202020204" pitchFamily="34" charset="0"/>
              </a:rPr>
              <a:t>use the first three or four letters of a word to check spelling, meaning or both of these in a dictionary</a:t>
            </a:r>
          </a:p>
          <a:p>
            <a:pPr marL="128588" indent="-128588">
              <a:buFont typeface="Arial" panose="020B0604020202020204" pitchFamily="34" charset="0"/>
              <a:buChar char="•"/>
            </a:pPr>
            <a:r>
              <a:rPr lang="en-GB" sz="750" dirty="0">
                <a:latin typeface="Century Gothic" panose="020B0502020202020204" pitchFamily="34" charset="0"/>
              </a:rPr>
              <a:t>use a thesaurus</a:t>
            </a:r>
          </a:p>
          <a:p>
            <a:endParaRPr lang="en-GB" sz="750" dirty="0">
              <a:latin typeface="Century Gothic" panose="020B0502020202020204" pitchFamily="34" charset="0"/>
            </a:endParaRPr>
          </a:p>
          <a:p>
            <a:pPr lvl="0"/>
            <a:r>
              <a:rPr lang="en-GB" sz="750" b="1" dirty="0">
                <a:latin typeface="Century Gothic" panose="020B0502020202020204" pitchFamily="34" charset="0"/>
              </a:rPr>
              <a:t>Handwriting</a:t>
            </a:r>
          </a:p>
          <a:p>
            <a:pPr marL="128588" indent="-128588">
              <a:buFont typeface="Arial" panose="020B0604020202020204" pitchFamily="34" charset="0"/>
              <a:buChar char="•"/>
            </a:pPr>
            <a:r>
              <a:rPr lang="en-GB" sz="750" dirty="0">
                <a:latin typeface="Century Gothic" panose="020B0502020202020204" pitchFamily="34" charset="0"/>
              </a:rPr>
              <a:t>write legibly, fluently and with increasing speed by:</a:t>
            </a:r>
          </a:p>
          <a:p>
            <a:pPr marL="471488" lvl="1" indent="-128588">
              <a:buFont typeface="Courier New" panose="02070309020205020404" pitchFamily="49" charset="0"/>
              <a:buChar char="o"/>
            </a:pPr>
            <a:r>
              <a:rPr lang="en-GB" sz="750" dirty="0">
                <a:latin typeface="Century Gothic" panose="020B0502020202020204" pitchFamily="34" charset="0"/>
              </a:rPr>
              <a:t>choosing which shape of a letter to use when given choices and deciding whether or not to join specific letters</a:t>
            </a:r>
          </a:p>
          <a:p>
            <a:pPr marL="471488" lvl="1" indent="-128588">
              <a:buFont typeface="Courier New" panose="02070309020205020404" pitchFamily="49" charset="0"/>
              <a:buChar char="o"/>
            </a:pPr>
            <a:r>
              <a:rPr lang="en-GB" sz="750" dirty="0">
                <a:latin typeface="Century Gothic" panose="020B0502020202020204" pitchFamily="34" charset="0"/>
              </a:rPr>
              <a:t>choosing the writing implement that is best suited for a task.</a:t>
            </a: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54740" y="421261"/>
            <a:ext cx="2220013" cy="239201"/>
          </a:xfrm>
          <a:prstGeom prst="rect">
            <a:avLst/>
          </a:prstGeom>
        </p:spPr>
      </p:pic>
      <p:sp>
        <p:nvSpPr>
          <p:cNvPr id="8" name="TextBox 7"/>
          <p:cNvSpPr txBox="1"/>
          <p:nvPr/>
        </p:nvSpPr>
        <p:spPr>
          <a:xfrm>
            <a:off x="4226890" y="752873"/>
            <a:ext cx="4383709" cy="5478423"/>
          </a:xfrm>
          <a:prstGeom prst="rect">
            <a:avLst/>
          </a:prstGeom>
          <a:noFill/>
        </p:spPr>
        <p:txBody>
          <a:bodyPr wrap="square" rtlCol="0">
            <a:spAutoFit/>
          </a:bodyPr>
          <a:lstStyle/>
          <a:p>
            <a:r>
              <a:rPr lang="en-GB" sz="700" b="1" dirty="0">
                <a:latin typeface="Century Gothic" panose="020B0502020202020204" pitchFamily="34" charset="0"/>
              </a:rPr>
              <a:t>Writing - composition</a:t>
            </a:r>
          </a:p>
          <a:p>
            <a:pPr marL="128588" indent="-128588">
              <a:buFont typeface="Arial" panose="020B0604020202020204" pitchFamily="34" charset="0"/>
              <a:buChar char="•"/>
            </a:pPr>
            <a:r>
              <a:rPr lang="en-GB" sz="700" dirty="0">
                <a:latin typeface="Century Gothic" panose="020B0502020202020204" pitchFamily="34" charset="0"/>
              </a:rPr>
              <a:t>plan their writing by:</a:t>
            </a:r>
          </a:p>
          <a:p>
            <a:pPr marL="471488" lvl="1" indent="-128588">
              <a:buFont typeface="Courier New" panose="02070309020205020404" pitchFamily="49" charset="0"/>
              <a:buChar char="o"/>
            </a:pPr>
            <a:r>
              <a:rPr lang="en-GB" sz="700" dirty="0">
                <a:latin typeface="Century Gothic" panose="020B0502020202020204" pitchFamily="34" charset="0"/>
              </a:rPr>
              <a:t>identifying the audience for and purpose of the writing, selecting the appropriate form and using other similar writing as models for their own</a:t>
            </a:r>
          </a:p>
          <a:p>
            <a:pPr marL="471488" lvl="1" indent="-128588">
              <a:buFont typeface="Courier New" panose="02070309020205020404" pitchFamily="49" charset="0"/>
              <a:buChar char="o"/>
            </a:pPr>
            <a:r>
              <a:rPr lang="en-GB" sz="700" dirty="0">
                <a:latin typeface="Century Gothic" panose="020B0502020202020204" pitchFamily="34" charset="0"/>
              </a:rPr>
              <a:t>noting and developing initial ideas, drawing on reading and research where necessary</a:t>
            </a:r>
          </a:p>
          <a:p>
            <a:pPr marL="471488" lvl="1" indent="-128588">
              <a:buFont typeface="Courier New" panose="02070309020205020404" pitchFamily="49" charset="0"/>
              <a:buChar char="o"/>
            </a:pPr>
            <a:r>
              <a:rPr lang="en-GB" sz="700" dirty="0">
                <a:latin typeface="Century Gothic" panose="020B0502020202020204" pitchFamily="34" charset="0"/>
              </a:rPr>
              <a:t>in writing narratives, considering how authors have developed characters and settings in what pupils have read, listened to or seen performed</a:t>
            </a:r>
          </a:p>
          <a:p>
            <a:pPr marL="128588" indent="-128588">
              <a:buFont typeface="Arial" panose="020B0604020202020204" pitchFamily="34" charset="0"/>
              <a:buChar char="•"/>
            </a:pPr>
            <a:r>
              <a:rPr lang="en-GB" sz="700" dirty="0">
                <a:latin typeface="Century Gothic" panose="020B0502020202020204" pitchFamily="34" charset="0"/>
              </a:rPr>
              <a:t>draft and write by:</a:t>
            </a:r>
          </a:p>
          <a:p>
            <a:pPr marL="471488" lvl="1" indent="-128588">
              <a:buFont typeface="Courier New" panose="02070309020205020404" pitchFamily="49" charset="0"/>
              <a:buChar char="o"/>
            </a:pPr>
            <a:r>
              <a:rPr lang="en-GB" sz="700" dirty="0">
                <a:latin typeface="Century Gothic" panose="020B0502020202020204" pitchFamily="34" charset="0"/>
              </a:rPr>
              <a:t>selecting appropriate grammar and vocabulary, understanding how such choices can change and enhance meaning</a:t>
            </a:r>
          </a:p>
          <a:p>
            <a:pPr marL="471488" lvl="1" indent="-128588">
              <a:buFont typeface="Courier New" panose="02070309020205020404" pitchFamily="49" charset="0"/>
              <a:buChar char="o"/>
            </a:pPr>
            <a:r>
              <a:rPr lang="en-GB" sz="700" dirty="0">
                <a:latin typeface="Century Gothic" panose="020B0502020202020204" pitchFamily="34" charset="0"/>
              </a:rPr>
              <a:t>in narratives, describing settings, characters and atmosphere and integrating dialogue to convey character and advance the action</a:t>
            </a:r>
          </a:p>
          <a:p>
            <a:pPr marL="471488" lvl="1" indent="-128588">
              <a:buFont typeface="Courier New" panose="02070309020205020404" pitchFamily="49" charset="0"/>
              <a:buChar char="o"/>
            </a:pPr>
            <a:r>
              <a:rPr lang="en-GB" sz="700" dirty="0">
                <a:latin typeface="Century Gothic" panose="020B0502020202020204" pitchFamily="34" charset="0"/>
              </a:rPr>
              <a:t>précising longer passages</a:t>
            </a:r>
          </a:p>
          <a:p>
            <a:pPr marL="471488" lvl="1" indent="-128588">
              <a:buFont typeface="Courier New" panose="02070309020205020404" pitchFamily="49" charset="0"/>
              <a:buChar char="o"/>
            </a:pPr>
            <a:r>
              <a:rPr lang="en-GB" sz="700" dirty="0">
                <a:latin typeface="Century Gothic" panose="020B0502020202020204" pitchFamily="34" charset="0"/>
              </a:rPr>
              <a:t>using a wide range of devices to build cohesion within and across paragraphs</a:t>
            </a:r>
          </a:p>
          <a:p>
            <a:pPr marL="471488" lvl="1" indent="-128588">
              <a:buFont typeface="Courier New" panose="02070309020205020404" pitchFamily="49" charset="0"/>
              <a:buChar char="o"/>
            </a:pPr>
            <a:r>
              <a:rPr lang="en-GB" sz="700" dirty="0">
                <a:latin typeface="Century Gothic" panose="020B0502020202020204" pitchFamily="34" charset="0"/>
              </a:rPr>
              <a:t>using further organisational and presentational devices to structure text and to guide the reader [for example, headings, bullet points, underlining]</a:t>
            </a:r>
          </a:p>
          <a:p>
            <a:pPr marL="128588" indent="-128588">
              <a:buFont typeface="Arial" panose="020B0604020202020204" pitchFamily="34" charset="0"/>
              <a:buChar char="•"/>
            </a:pPr>
            <a:r>
              <a:rPr lang="en-GB" sz="700" dirty="0">
                <a:latin typeface="Century Gothic" panose="020B0502020202020204" pitchFamily="34" charset="0"/>
              </a:rPr>
              <a:t>evaluate and edit by:</a:t>
            </a:r>
          </a:p>
          <a:p>
            <a:pPr marL="471488" lvl="1" indent="-128588">
              <a:buFont typeface="Courier New" panose="02070309020205020404" pitchFamily="49" charset="0"/>
              <a:buChar char="o"/>
            </a:pPr>
            <a:r>
              <a:rPr lang="en-GB" sz="700" dirty="0">
                <a:latin typeface="Century Gothic" panose="020B0502020202020204" pitchFamily="34" charset="0"/>
              </a:rPr>
              <a:t>assessing the effectiveness of their own and others’ writing</a:t>
            </a:r>
          </a:p>
          <a:p>
            <a:pPr marL="471488" lvl="1" indent="-128588">
              <a:buFont typeface="Courier New" panose="02070309020205020404" pitchFamily="49" charset="0"/>
              <a:buChar char="o"/>
            </a:pPr>
            <a:r>
              <a:rPr lang="en-GB" sz="700" dirty="0">
                <a:latin typeface="Century Gothic" panose="020B0502020202020204" pitchFamily="34" charset="0"/>
              </a:rPr>
              <a:t>proposing changes to vocabulary, grammar and punctuation to enhance effects and clarify meaning</a:t>
            </a:r>
          </a:p>
          <a:p>
            <a:pPr marL="471488" lvl="1" indent="-128588">
              <a:buFont typeface="Courier New" panose="02070309020205020404" pitchFamily="49" charset="0"/>
              <a:buChar char="o"/>
            </a:pPr>
            <a:r>
              <a:rPr lang="en-GB" sz="700" dirty="0">
                <a:latin typeface="Century Gothic" panose="020B0502020202020204" pitchFamily="34" charset="0"/>
              </a:rPr>
              <a:t>ensuring the consistent and correct use of tense throughout a piece of writing</a:t>
            </a:r>
          </a:p>
          <a:p>
            <a:pPr marL="471488" lvl="1" indent="-128588">
              <a:buFont typeface="Courier New" panose="02070309020205020404" pitchFamily="49" charset="0"/>
              <a:buChar char="o"/>
            </a:pPr>
            <a:r>
              <a:rPr lang="en-GB" sz="700" dirty="0">
                <a:latin typeface="Century Gothic" panose="020B0502020202020204" pitchFamily="34" charset="0"/>
              </a:rPr>
              <a:t>ensuring correct subject and verb agreement when using singular and plural, distinguishing between the language of speech and writing and choosing the appropriate register</a:t>
            </a:r>
          </a:p>
          <a:p>
            <a:pPr marL="128588" indent="-128588">
              <a:buFont typeface="Arial" panose="020B0604020202020204" pitchFamily="34" charset="0"/>
              <a:buChar char="•"/>
            </a:pPr>
            <a:r>
              <a:rPr lang="en-GB" sz="700" dirty="0">
                <a:latin typeface="Century Gothic" panose="020B0502020202020204" pitchFamily="34" charset="0"/>
              </a:rPr>
              <a:t>proof-read for spelling and punctuation errors</a:t>
            </a:r>
          </a:p>
          <a:p>
            <a:pPr marL="128588" indent="-128588">
              <a:buFont typeface="Arial" panose="020B0604020202020204" pitchFamily="34" charset="0"/>
              <a:buChar char="•"/>
            </a:pPr>
            <a:r>
              <a:rPr lang="en-GB" sz="700" dirty="0">
                <a:latin typeface="Century Gothic" panose="020B0502020202020204" pitchFamily="34" charset="0"/>
              </a:rPr>
              <a:t>perform their own compositions, using appropriate intonation, volume, and movement so that meaning is clear.</a:t>
            </a:r>
            <a:endParaRPr lang="en-GB" sz="700" b="1" dirty="0">
              <a:latin typeface="Century Gothic" panose="020B0502020202020204" pitchFamily="34" charset="0"/>
            </a:endParaRPr>
          </a:p>
          <a:p>
            <a:endParaRPr lang="en-GB" sz="700" b="1" dirty="0">
              <a:latin typeface="Century Gothic" panose="020B0502020202020204" pitchFamily="34" charset="0"/>
            </a:endParaRPr>
          </a:p>
          <a:p>
            <a:pPr marL="128588" indent="-128588">
              <a:buFont typeface="Arial" panose="020B0604020202020204" pitchFamily="34" charset="0"/>
              <a:buChar char="•"/>
            </a:pPr>
            <a:r>
              <a:rPr lang="en-GB" sz="700" dirty="0">
                <a:latin typeface="Century Gothic" panose="020B0502020202020204" pitchFamily="34" charset="0"/>
              </a:rPr>
              <a:t>develop their understanding of the concepts set out in Appendix 2 of the National Curriculum by:</a:t>
            </a:r>
          </a:p>
          <a:p>
            <a:pPr marL="471488" lvl="1" indent="-128588">
              <a:buFont typeface="Courier New" panose="02070309020205020404" pitchFamily="49" charset="0"/>
              <a:buChar char="o"/>
            </a:pPr>
            <a:r>
              <a:rPr lang="en-GB" sz="700" dirty="0">
                <a:latin typeface="Century Gothic" panose="020B0502020202020204" pitchFamily="34" charset="0"/>
              </a:rPr>
              <a:t>recognising vocabulary and structures that are appropriate for formal speech and writing, including subjunctive forms</a:t>
            </a:r>
          </a:p>
          <a:p>
            <a:pPr marL="471488" lvl="1" indent="-128588">
              <a:buFont typeface="Courier New" panose="02070309020205020404" pitchFamily="49" charset="0"/>
              <a:buChar char="o"/>
            </a:pPr>
            <a:r>
              <a:rPr lang="en-GB" sz="700" dirty="0">
                <a:latin typeface="Century Gothic" panose="020B0502020202020204" pitchFamily="34" charset="0"/>
              </a:rPr>
              <a:t>using passive verbs to affect the presentation of information in a sentence</a:t>
            </a:r>
          </a:p>
          <a:p>
            <a:pPr marL="471488" lvl="1" indent="-128588">
              <a:buFont typeface="Courier New" panose="02070309020205020404" pitchFamily="49" charset="0"/>
              <a:buChar char="o"/>
            </a:pPr>
            <a:r>
              <a:rPr lang="en-GB" sz="700" dirty="0">
                <a:latin typeface="Century Gothic" panose="020B0502020202020204" pitchFamily="34" charset="0"/>
              </a:rPr>
              <a:t>using the perfect form of verbs to mark relationships of time and cause</a:t>
            </a:r>
          </a:p>
          <a:p>
            <a:pPr marL="471488" lvl="1" indent="-128588">
              <a:buFont typeface="Courier New" panose="02070309020205020404" pitchFamily="49" charset="0"/>
              <a:buChar char="o"/>
            </a:pPr>
            <a:r>
              <a:rPr lang="en-GB" sz="700" dirty="0">
                <a:latin typeface="Century Gothic" panose="020B0502020202020204" pitchFamily="34" charset="0"/>
              </a:rPr>
              <a:t>using expanded noun phrases to convey complicated information concisely</a:t>
            </a:r>
          </a:p>
          <a:p>
            <a:pPr marL="471488" lvl="1" indent="-128588">
              <a:buFont typeface="Courier New" panose="02070309020205020404" pitchFamily="49" charset="0"/>
              <a:buChar char="o"/>
            </a:pPr>
            <a:r>
              <a:rPr lang="en-GB" sz="700" dirty="0">
                <a:latin typeface="Century Gothic" panose="020B0502020202020204" pitchFamily="34" charset="0"/>
              </a:rPr>
              <a:t>using modal verbs or adverbs to indicate degrees of possibility</a:t>
            </a:r>
          </a:p>
          <a:p>
            <a:pPr marL="471488" lvl="1" indent="-128588">
              <a:buFont typeface="Courier New" panose="02070309020205020404" pitchFamily="49" charset="0"/>
              <a:buChar char="o"/>
            </a:pPr>
            <a:r>
              <a:rPr lang="en-GB" sz="700" dirty="0">
                <a:latin typeface="Century Gothic" panose="020B0502020202020204" pitchFamily="34" charset="0"/>
              </a:rPr>
              <a:t>using relative clauses beginning with who, which, where, when, whose, that</a:t>
            </a:r>
            <a:r>
              <a:rPr lang="en-GB" sz="700" i="1" dirty="0">
                <a:latin typeface="Century Gothic" panose="020B0502020202020204" pitchFamily="34" charset="0"/>
              </a:rPr>
              <a:t> </a:t>
            </a:r>
            <a:r>
              <a:rPr lang="en-GB" sz="700" dirty="0">
                <a:latin typeface="Century Gothic" panose="020B0502020202020204" pitchFamily="34" charset="0"/>
              </a:rPr>
              <a:t>or with an implied (i.e. omitted) relative pronoun</a:t>
            </a:r>
          </a:p>
          <a:p>
            <a:pPr marL="471488" lvl="1" indent="-128588">
              <a:buFont typeface="Courier New" panose="02070309020205020404" pitchFamily="49" charset="0"/>
              <a:buChar char="o"/>
            </a:pPr>
            <a:r>
              <a:rPr lang="en-GB" sz="700" dirty="0">
                <a:latin typeface="Century Gothic" panose="020B0502020202020204" pitchFamily="34" charset="0"/>
              </a:rPr>
              <a:t>learning the grammar for years 5 and 6 in English Appendix 2</a:t>
            </a:r>
          </a:p>
          <a:p>
            <a:pPr marL="128588" indent="-128588">
              <a:buFont typeface="Arial" panose="020B0604020202020204" pitchFamily="34" charset="0"/>
              <a:buChar char="•"/>
            </a:pPr>
            <a:r>
              <a:rPr lang="en-GB" sz="700" dirty="0">
                <a:latin typeface="Century Gothic" panose="020B0502020202020204" pitchFamily="34" charset="0"/>
              </a:rPr>
              <a:t>indicate grammatical and other features by:</a:t>
            </a:r>
          </a:p>
          <a:p>
            <a:pPr marL="471488" lvl="1" indent="-128588">
              <a:buFont typeface="Courier New" panose="02070309020205020404" pitchFamily="49" charset="0"/>
              <a:buChar char="o"/>
            </a:pPr>
            <a:r>
              <a:rPr lang="en-GB" sz="700" dirty="0">
                <a:latin typeface="Century Gothic" panose="020B0502020202020204" pitchFamily="34" charset="0"/>
              </a:rPr>
              <a:t>using commas to clarify meaning or avoid ambiguity in writing</a:t>
            </a:r>
          </a:p>
          <a:p>
            <a:pPr marL="471488" lvl="1" indent="-128588">
              <a:buFont typeface="Courier New" panose="02070309020205020404" pitchFamily="49" charset="0"/>
              <a:buChar char="o"/>
            </a:pPr>
            <a:r>
              <a:rPr lang="en-GB" sz="700" dirty="0">
                <a:latin typeface="Century Gothic" panose="020B0502020202020204" pitchFamily="34" charset="0"/>
              </a:rPr>
              <a:t>using hyphens to avoid ambiguity</a:t>
            </a:r>
          </a:p>
          <a:p>
            <a:pPr marL="471488" lvl="1" indent="-128588">
              <a:buFont typeface="Courier New" panose="02070309020205020404" pitchFamily="49" charset="0"/>
              <a:buChar char="o"/>
            </a:pPr>
            <a:r>
              <a:rPr lang="en-GB" sz="700" dirty="0">
                <a:latin typeface="Century Gothic" panose="020B0502020202020204" pitchFamily="34" charset="0"/>
              </a:rPr>
              <a:t>using brackets, dashes or commas to indicate parenthesis</a:t>
            </a:r>
          </a:p>
          <a:p>
            <a:pPr marL="471488" lvl="1" indent="-128588">
              <a:buFont typeface="Courier New" panose="02070309020205020404" pitchFamily="49" charset="0"/>
              <a:buChar char="o"/>
            </a:pPr>
            <a:r>
              <a:rPr lang="en-GB" sz="700" dirty="0">
                <a:latin typeface="Century Gothic" panose="020B0502020202020204" pitchFamily="34" charset="0"/>
              </a:rPr>
              <a:t>using semi-colons, colons or dashes to mark boundaries between independent clauses</a:t>
            </a:r>
          </a:p>
          <a:p>
            <a:pPr marL="471488" lvl="1" indent="-128588">
              <a:buFont typeface="Courier New" panose="02070309020205020404" pitchFamily="49" charset="0"/>
              <a:buChar char="o"/>
            </a:pPr>
            <a:r>
              <a:rPr lang="en-GB" sz="700" dirty="0">
                <a:latin typeface="Century Gothic" panose="020B0502020202020204" pitchFamily="34" charset="0"/>
              </a:rPr>
              <a:t>using a colon to introduce a list</a:t>
            </a:r>
          </a:p>
          <a:p>
            <a:pPr marL="471488" lvl="1" indent="-128588">
              <a:buFont typeface="Courier New" panose="02070309020205020404" pitchFamily="49" charset="0"/>
              <a:buChar char="o"/>
            </a:pPr>
            <a:r>
              <a:rPr lang="en-GB" sz="700" dirty="0">
                <a:latin typeface="Century Gothic" panose="020B0502020202020204" pitchFamily="34" charset="0"/>
              </a:rPr>
              <a:t>punctuating bullet points consistently</a:t>
            </a:r>
          </a:p>
          <a:p>
            <a:pPr marL="128588" indent="-128588">
              <a:buFont typeface="Arial" panose="020B0604020202020204" pitchFamily="34" charset="0"/>
              <a:buChar char="•"/>
            </a:pPr>
            <a:r>
              <a:rPr lang="en-GB" sz="700" dirty="0">
                <a:latin typeface="Century Gothic" panose="020B0502020202020204" pitchFamily="34" charset="0"/>
              </a:rPr>
              <a:t>use and understand the grammatical terminology in English Appendix 2 accurately and appropriately in discussing their writing and reading.</a:t>
            </a:r>
            <a:endParaRPr lang="en-GB" sz="700" b="1"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3F7D4857-6553-4E22-8859-053160138FA3}" type="slidenum">
              <a:rPr lang="en-GB" smtClean="0"/>
              <a:t>13</a:t>
            </a:fld>
            <a:endParaRPr lang="en-GB" dirty="0"/>
          </a:p>
        </p:txBody>
      </p:sp>
      <p:sp>
        <p:nvSpPr>
          <p:cNvPr id="6" name="Footer Placeholder 5">
            <a:extLst>
              <a:ext uri="{FF2B5EF4-FFF2-40B4-BE49-F238E27FC236}">
                <a16:creationId xmlns:a16="http://schemas.microsoft.com/office/drawing/2014/main" id="{E0308391-76C4-4E86-95D0-F223E9B3D5D0}"/>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2008742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892260982"/>
              </p:ext>
            </p:extLst>
          </p:nvPr>
        </p:nvGraphicFramePr>
        <p:xfrm>
          <a:off x="1033548" y="960972"/>
          <a:ext cx="7611687" cy="3062388"/>
        </p:xfrm>
        <a:graphic>
          <a:graphicData uri="http://schemas.openxmlformats.org/drawingml/2006/table">
            <a:tbl>
              <a:tblPr firstRow="1" firstCol="1" lastRow="1" lastCol="1" bandRow="1" bandCol="1">
                <a:tableStyleId>{5C22544A-7EE6-4342-B048-85BDC9FD1C3A}</a:tableStyleId>
              </a:tblPr>
              <a:tblGrid>
                <a:gridCol w="1049863">
                  <a:extLst>
                    <a:ext uri="{9D8B030D-6E8A-4147-A177-3AD203B41FA5}">
                      <a16:colId xmlns:a16="http://schemas.microsoft.com/office/drawing/2014/main" val="1706266213"/>
                    </a:ext>
                  </a:extLst>
                </a:gridCol>
                <a:gridCol w="1190742">
                  <a:extLst>
                    <a:ext uri="{9D8B030D-6E8A-4147-A177-3AD203B41FA5}">
                      <a16:colId xmlns:a16="http://schemas.microsoft.com/office/drawing/2014/main" val="510083886"/>
                    </a:ext>
                  </a:extLst>
                </a:gridCol>
                <a:gridCol w="1190742">
                  <a:extLst>
                    <a:ext uri="{9D8B030D-6E8A-4147-A177-3AD203B41FA5}">
                      <a16:colId xmlns:a16="http://schemas.microsoft.com/office/drawing/2014/main" val="2901485783"/>
                    </a:ext>
                  </a:extLst>
                </a:gridCol>
                <a:gridCol w="4180340">
                  <a:extLst>
                    <a:ext uri="{9D8B030D-6E8A-4147-A177-3AD203B41FA5}">
                      <a16:colId xmlns:a16="http://schemas.microsoft.com/office/drawing/2014/main" val="3109571427"/>
                    </a:ext>
                  </a:extLst>
                </a:gridCol>
              </a:tblGrid>
              <a:tr h="367376">
                <a:tc gridSpan="4">
                  <a:txBody>
                    <a:bodyPr/>
                    <a:lstStyle/>
                    <a:p>
                      <a:pPr marL="114300">
                        <a:spcBef>
                          <a:spcPts val="670"/>
                        </a:spcBef>
                        <a:spcAft>
                          <a:spcPts val="0"/>
                        </a:spcAft>
                      </a:pPr>
                      <a:r>
                        <a:rPr lang="en-GB" sz="1100" b="0">
                          <a:solidFill>
                            <a:schemeClr val="tx1"/>
                          </a:solidFill>
                          <a:effectLst/>
                        </a:rPr>
                        <a:t>Reading: Word Reading</a:t>
                      </a:r>
                      <a:endParaRPr lang="en-GB" sz="11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20293277"/>
                  </a:ext>
                </a:extLst>
              </a:tr>
              <a:tr h="260629">
                <a:tc gridSpan="4">
                  <a:txBody>
                    <a:bodyPr/>
                    <a:lstStyle/>
                    <a:p>
                      <a:pPr marL="107950">
                        <a:spcBef>
                          <a:spcPts val="285"/>
                        </a:spcBef>
                        <a:spcAft>
                          <a:spcPts val="0"/>
                        </a:spcAft>
                      </a:pPr>
                      <a:r>
                        <a:rPr lang="en-GB" sz="1100" b="0">
                          <a:solidFill>
                            <a:schemeClr val="tx1"/>
                          </a:solidFill>
                          <a:effectLst/>
                        </a:rPr>
                        <a:t>Phonics and Decoding</a:t>
                      </a:r>
                      <a:endParaRPr lang="en-GB" sz="11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75541809"/>
                  </a:ext>
                </a:extLst>
              </a:tr>
              <a:tr h="700093">
                <a:tc>
                  <a:txBody>
                    <a:bodyPr/>
                    <a:lstStyle/>
                    <a:p>
                      <a:pPr marL="71755">
                        <a:spcBef>
                          <a:spcPts val="315"/>
                        </a:spcBef>
                        <a:spcAft>
                          <a:spcPts val="0"/>
                        </a:spcAft>
                      </a:pPr>
                      <a:r>
                        <a:rPr lang="en-GB" sz="1000" b="0">
                          <a:solidFill>
                            <a:schemeClr val="tx1"/>
                          </a:solidFill>
                          <a:effectLst/>
                        </a:rPr>
                        <a:t>30-50 Months</a:t>
                      </a:r>
                      <a:endParaRPr lang="en-GB" sz="11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1000" b="0">
                          <a:solidFill>
                            <a:schemeClr val="tx1"/>
                          </a:solidFill>
                          <a:effectLst/>
                        </a:rPr>
                        <a:t>Literacy</a:t>
                      </a:r>
                      <a:endParaRPr lang="en-GB" sz="11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1000" b="0">
                          <a:solidFill>
                            <a:schemeClr val="tx1"/>
                          </a:solidFill>
                          <a:effectLst/>
                        </a:rPr>
                        <a:t>Reading</a:t>
                      </a:r>
                      <a:endParaRPr lang="en-GB" sz="1100" b="0">
                        <a:solidFill>
                          <a:schemeClr val="tx1"/>
                        </a:solidFill>
                        <a:effectLst/>
                        <a:latin typeface="Roboto"/>
                        <a:ea typeface="Roboto"/>
                        <a:cs typeface="Roboto"/>
                      </a:endParaRPr>
                    </a:p>
                  </a:txBody>
                  <a:tcPr marL="0" marR="0" marT="0" marB="0"/>
                </a:tc>
                <a:tc>
                  <a:txBody>
                    <a:bodyPr/>
                    <a:lstStyle/>
                    <a:p>
                      <a:pPr marL="342900" lvl="0" indent="-342900">
                        <a:spcBef>
                          <a:spcPts val="315"/>
                        </a:spcBef>
                        <a:spcAft>
                          <a:spcPts val="0"/>
                        </a:spcAft>
                        <a:buClr>
                          <a:srgbClr val="231F20"/>
                        </a:buClr>
                        <a:buSzPts val="1000"/>
                        <a:buFont typeface="Roboto"/>
                        <a:buChar char="•"/>
                        <a:tabLst>
                          <a:tab pos="180340" algn="l"/>
                        </a:tabLst>
                      </a:pPr>
                      <a:r>
                        <a:rPr lang="en-GB" sz="1000" b="0" spc="-25">
                          <a:solidFill>
                            <a:schemeClr val="tx1"/>
                          </a:solidFill>
                          <a:effectLst/>
                        </a:rPr>
                        <a:t>To</a:t>
                      </a:r>
                      <a:r>
                        <a:rPr lang="en-GB" sz="1000" b="0" spc="-55">
                          <a:solidFill>
                            <a:schemeClr val="tx1"/>
                          </a:solidFill>
                          <a:effectLst/>
                        </a:rPr>
                        <a:t> </a:t>
                      </a:r>
                      <a:r>
                        <a:rPr lang="en-GB" sz="1000" b="0" spc="-50">
                          <a:solidFill>
                            <a:schemeClr val="tx1"/>
                          </a:solidFill>
                          <a:effectLst/>
                        </a:rPr>
                        <a:t>enjoy rhyming and</a:t>
                      </a:r>
                      <a:r>
                        <a:rPr lang="en-GB" sz="1000" b="0" spc="-55">
                          <a:solidFill>
                            <a:schemeClr val="tx1"/>
                          </a:solidFill>
                          <a:effectLst/>
                        </a:rPr>
                        <a:t> </a:t>
                      </a:r>
                      <a:r>
                        <a:rPr lang="en-GB" sz="1000" b="0" spc="-50">
                          <a:solidFill>
                            <a:schemeClr val="tx1"/>
                          </a:solidFill>
                          <a:effectLst/>
                        </a:rPr>
                        <a:t>rhythmic activities.</a:t>
                      </a:r>
                      <a:endParaRPr lang="en-GB" sz="1100" b="0" spc="-50">
                        <a:solidFill>
                          <a:schemeClr val="tx1"/>
                        </a:solidFill>
                        <a:effectLst/>
                      </a:endParaRPr>
                    </a:p>
                    <a:p>
                      <a:pPr marL="342900" lvl="0" indent="-342900">
                        <a:spcBef>
                          <a:spcPts val="435"/>
                        </a:spcBef>
                        <a:spcAft>
                          <a:spcPts val="0"/>
                        </a:spcAft>
                        <a:buClr>
                          <a:srgbClr val="231F20"/>
                        </a:buClr>
                        <a:buSzPts val="1000"/>
                        <a:buFont typeface="Roboto"/>
                        <a:buChar char="•"/>
                        <a:tabLst>
                          <a:tab pos="180340" algn="l"/>
                        </a:tabLst>
                      </a:pPr>
                      <a:r>
                        <a:rPr lang="en-GB" sz="1000" b="0" spc="-25">
                          <a:solidFill>
                            <a:schemeClr val="tx1"/>
                          </a:solidFill>
                          <a:effectLst/>
                        </a:rPr>
                        <a:t>To</a:t>
                      </a:r>
                      <a:r>
                        <a:rPr lang="en-GB" sz="1000" b="0" spc="-55">
                          <a:solidFill>
                            <a:schemeClr val="tx1"/>
                          </a:solidFill>
                          <a:effectLst/>
                        </a:rPr>
                        <a:t> </a:t>
                      </a:r>
                      <a:r>
                        <a:rPr lang="en-GB" sz="1000" b="0" spc="-50">
                          <a:solidFill>
                            <a:schemeClr val="tx1"/>
                          </a:solidFill>
                          <a:effectLst/>
                        </a:rPr>
                        <a:t>show an awareness</a:t>
                      </a:r>
                      <a:r>
                        <a:rPr lang="en-GB" sz="1000" b="0" spc="-60">
                          <a:solidFill>
                            <a:schemeClr val="tx1"/>
                          </a:solidFill>
                          <a:effectLst/>
                        </a:rPr>
                        <a:t> </a:t>
                      </a:r>
                      <a:r>
                        <a:rPr lang="en-GB" sz="1000" b="0" spc="-50">
                          <a:solidFill>
                            <a:schemeClr val="tx1"/>
                          </a:solidFill>
                          <a:effectLst/>
                        </a:rPr>
                        <a:t>of rhyme and alliteration.</a:t>
                      </a:r>
                      <a:endParaRPr lang="en-GB" sz="1100" b="0" spc="-50">
                        <a:solidFill>
                          <a:schemeClr val="tx1"/>
                        </a:solidFill>
                        <a:effectLst/>
                      </a:endParaRPr>
                    </a:p>
                    <a:p>
                      <a:pPr marL="342900" lvl="0" indent="-342900">
                        <a:spcBef>
                          <a:spcPts val="430"/>
                        </a:spcBef>
                        <a:spcAft>
                          <a:spcPts val="0"/>
                        </a:spcAft>
                        <a:buClr>
                          <a:srgbClr val="231F20"/>
                        </a:buClr>
                        <a:buSzPts val="1000"/>
                        <a:buFont typeface="Roboto"/>
                        <a:buChar char="•"/>
                        <a:tabLst>
                          <a:tab pos="180340" algn="l"/>
                        </a:tabLst>
                      </a:pPr>
                      <a:r>
                        <a:rPr lang="en-GB" sz="1000" b="0" spc="-25">
                          <a:solidFill>
                            <a:schemeClr val="tx1"/>
                          </a:solidFill>
                          <a:effectLst/>
                        </a:rPr>
                        <a:t>To</a:t>
                      </a:r>
                      <a:r>
                        <a:rPr lang="en-GB" sz="1000" b="0" spc="-55">
                          <a:solidFill>
                            <a:schemeClr val="tx1"/>
                          </a:solidFill>
                          <a:effectLst/>
                        </a:rPr>
                        <a:t> </a:t>
                      </a:r>
                      <a:r>
                        <a:rPr lang="en-GB" sz="1000" b="0" spc="-50">
                          <a:solidFill>
                            <a:schemeClr val="tx1"/>
                          </a:solidFill>
                          <a:effectLst/>
                        </a:rPr>
                        <a:t>recognise rhythm</a:t>
                      </a:r>
                      <a:r>
                        <a:rPr lang="en-GB" sz="1000" b="0" spc="-55">
                          <a:solidFill>
                            <a:schemeClr val="tx1"/>
                          </a:solidFill>
                          <a:effectLst/>
                        </a:rPr>
                        <a:t> </a:t>
                      </a:r>
                      <a:r>
                        <a:rPr lang="en-GB" sz="1000" b="0" spc="-50">
                          <a:solidFill>
                            <a:schemeClr val="tx1"/>
                          </a:solidFill>
                          <a:effectLst/>
                        </a:rPr>
                        <a:t>in spoken</a:t>
                      </a:r>
                      <a:r>
                        <a:rPr lang="en-GB" sz="1000" b="0" spc="-55">
                          <a:solidFill>
                            <a:schemeClr val="tx1"/>
                          </a:solidFill>
                          <a:effectLst/>
                        </a:rPr>
                        <a:t> </a:t>
                      </a:r>
                      <a:r>
                        <a:rPr lang="en-GB" sz="1000" b="0" spc="-50">
                          <a:solidFill>
                            <a:schemeClr val="tx1"/>
                          </a:solidFill>
                          <a:effectLst/>
                        </a:rPr>
                        <a:t>words.</a:t>
                      </a:r>
                      <a:endParaRPr lang="en-GB" sz="1100" b="0" spc="-5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694055787"/>
                  </a:ext>
                </a:extLst>
              </a:tr>
              <a:tr h="1300371">
                <a:tc>
                  <a:txBody>
                    <a:bodyPr/>
                    <a:lstStyle/>
                    <a:p>
                      <a:pPr marL="71755">
                        <a:spcBef>
                          <a:spcPts val="315"/>
                        </a:spcBef>
                        <a:spcAft>
                          <a:spcPts val="0"/>
                        </a:spcAft>
                      </a:pPr>
                      <a:r>
                        <a:rPr lang="en-GB" sz="1000" b="0">
                          <a:solidFill>
                            <a:schemeClr val="tx1"/>
                          </a:solidFill>
                          <a:effectLst/>
                        </a:rPr>
                        <a:t>40-60 Months</a:t>
                      </a:r>
                      <a:endParaRPr lang="en-GB" sz="11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1000" b="0">
                          <a:solidFill>
                            <a:schemeClr val="tx1"/>
                          </a:solidFill>
                          <a:effectLst/>
                        </a:rPr>
                        <a:t>Literacy</a:t>
                      </a:r>
                      <a:endParaRPr lang="en-GB" sz="11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1000" b="0">
                          <a:solidFill>
                            <a:schemeClr val="tx1"/>
                          </a:solidFill>
                          <a:effectLst/>
                        </a:rPr>
                        <a:t>Reading</a:t>
                      </a:r>
                      <a:endParaRPr lang="en-GB" sz="1100" b="0">
                        <a:solidFill>
                          <a:schemeClr val="tx1"/>
                        </a:solidFill>
                        <a:effectLst/>
                        <a:latin typeface="Roboto"/>
                        <a:ea typeface="Roboto"/>
                        <a:cs typeface="Roboto"/>
                      </a:endParaRPr>
                    </a:p>
                  </a:txBody>
                  <a:tcPr marL="0" marR="0" marT="0" marB="0"/>
                </a:tc>
                <a:tc>
                  <a:txBody>
                    <a:bodyPr/>
                    <a:lstStyle/>
                    <a:p>
                      <a:pPr marL="342900" lvl="0" indent="-342900">
                        <a:spcBef>
                          <a:spcPts val="315"/>
                        </a:spcBef>
                        <a:spcAft>
                          <a:spcPts val="0"/>
                        </a:spcAft>
                        <a:buClr>
                          <a:srgbClr val="231F20"/>
                        </a:buClr>
                        <a:buSzPts val="1000"/>
                        <a:buFont typeface="Roboto"/>
                        <a:buChar char="•"/>
                        <a:tabLst>
                          <a:tab pos="180340" algn="l"/>
                        </a:tabLst>
                      </a:pPr>
                      <a:r>
                        <a:rPr lang="en-GB" sz="1000" b="0" spc="-25">
                          <a:solidFill>
                            <a:schemeClr val="tx1"/>
                          </a:solidFill>
                          <a:effectLst/>
                        </a:rPr>
                        <a:t>To </a:t>
                      </a:r>
                      <a:r>
                        <a:rPr lang="en-GB" sz="1000" b="0" spc="-55">
                          <a:solidFill>
                            <a:schemeClr val="tx1"/>
                          </a:solidFill>
                          <a:effectLst/>
                        </a:rPr>
                        <a:t>continue a rhyming</a:t>
                      </a:r>
                      <a:r>
                        <a:rPr lang="en-GB" sz="1000" b="0" spc="-185">
                          <a:solidFill>
                            <a:schemeClr val="tx1"/>
                          </a:solidFill>
                          <a:effectLst/>
                        </a:rPr>
                        <a:t> </a:t>
                      </a:r>
                      <a:r>
                        <a:rPr lang="en-GB" sz="1000" b="0" spc="-55">
                          <a:solidFill>
                            <a:schemeClr val="tx1"/>
                          </a:solidFill>
                          <a:effectLst/>
                        </a:rPr>
                        <a:t>string.</a:t>
                      </a:r>
                      <a:endParaRPr lang="en-GB" sz="1100" b="0" spc="-55">
                        <a:solidFill>
                          <a:schemeClr val="tx1"/>
                        </a:solidFill>
                        <a:effectLst/>
                      </a:endParaRPr>
                    </a:p>
                    <a:p>
                      <a:pPr marL="342900" lvl="0" indent="-342900">
                        <a:spcBef>
                          <a:spcPts val="435"/>
                        </a:spcBef>
                        <a:spcAft>
                          <a:spcPts val="0"/>
                        </a:spcAft>
                        <a:buClr>
                          <a:srgbClr val="231F20"/>
                        </a:buClr>
                        <a:buSzPts val="1000"/>
                        <a:buFont typeface="Roboto"/>
                        <a:buChar char="•"/>
                        <a:tabLst>
                          <a:tab pos="180340" algn="l"/>
                        </a:tabLst>
                      </a:pPr>
                      <a:r>
                        <a:rPr lang="en-GB" sz="1000" b="0" spc="-25">
                          <a:solidFill>
                            <a:schemeClr val="tx1"/>
                          </a:solidFill>
                          <a:effectLst/>
                        </a:rPr>
                        <a:t>To</a:t>
                      </a:r>
                      <a:r>
                        <a:rPr lang="en-GB" sz="1000" b="0" spc="-55">
                          <a:solidFill>
                            <a:schemeClr val="tx1"/>
                          </a:solidFill>
                          <a:effectLst/>
                        </a:rPr>
                        <a:t> hear</a:t>
                      </a:r>
                      <a:r>
                        <a:rPr lang="en-GB" sz="1000" b="0" spc="-50">
                          <a:solidFill>
                            <a:schemeClr val="tx1"/>
                          </a:solidFill>
                          <a:effectLst/>
                        </a:rPr>
                        <a:t> </a:t>
                      </a:r>
                      <a:r>
                        <a:rPr lang="en-GB" sz="1000" b="0" spc="-55">
                          <a:solidFill>
                            <a:schemeClr val="tx1"/>
                          </a:solidFill>
                          <a:effectLst/>
                        </a:rPr>
                        <a:t>and</a:t>
                      </a:r>
                      <a:r>
                        <a:rPr lang="en-GB" sz="1000" b="0" spc="-50">
                          <a:solidFill>
                            <a:schemeClr val="tx1"/>
                          </a:solidFill>
                          <a:effectLst/>
                        </a:rPr>
                        <a:t> </a:t>
                      </a:r>
                      <a:r>
                        <a:rPr lang="en-GB" sz="1000" b="0" spc="-55">
                          <a:solidFill>
                            <a:schemeClr val="tx1"/>
                          </a:solidFill>
                          <a:effectLst/>
                        </a:rPr>
                        <a:t>say</a:t>
                      </a:r>
                      <a:r>
                        <a:rPr lang="en-GB" sz="1000" b="0" spc="-50">
                          <a:solidFill>
                            <a:schemeClr val="tx1"/>
                          </a:solidFill>
                          <a:effectLst/>
                        </a:rPr>
                        <a:t> </a:t>
                      </a:r>
                      <a:r>
                        <a:rPr lang="en-GB" sz="1000" b="0" spc="-55">
                          <a:solidFill>
                            <a:schemeClr val="tx1"/>
                          </a:solidFill>
                          <a:effectLst/>
                        </a:rPr>
                        <a:t>the</a:t>
                      </a:r>
                      <a:r>
                        <a:rPr lang="en-GB" sz="1000" b="0" spc="-50">
                          <a:solidFill>
                            <a:schemeClr val="tx1"/>
                          </a:solidFill>
                          <a:effectLst/>
                        </a:rPr>
                        <a:t> </a:t>
                      </a:r>
                      <a:r>
                        <a:rPr lang="en-GB" sz="1000" b="0" spc="-55">
                          <a:solidFill>
                            <a:schemeClr val="tx1"/>
                          </a:solidFill>
                          <a:effectLst/>
                        </a:rPr>
                        <a:t>initial sound</a:t>
                      </a:r>
                      <a:r>
                        <a:rPr lang="en-GB" sz="1000" b="0" spc="-50">
                          <a:solidFill>
                            <a:schemeClr val="tx1"/>
                          </a:solidFill>
                          <a:effectLst/>
                        </a:rPr>
                        <a:t> </a:t>
                      </a:r>
                      <a:r>
                        <a:rPr lang="en-GB" sz="1000" b="0" spc="-55">
                          <a:solidFill>
                            <a:schemeClr val="tx1"/>
                          </a:solidFill>
                          <a:effectLst/>
                        </a:rPr>
                        <a:t>in</a:t>
                      </a:r>
                      <a:r>
                        <a:rPr lang="en-GB" sz="1000" b="0" spc="-50">
                          <a:solidFill>
                            <a:schemeClr val="tx1"/>
                          </a:solidFill>
                          <a:effectLst/>
                        </a:rPr>
                        <a:t> </a:t>
                      </a:r>
                      <a:r>
                        <a:rPr lang="en-GB" sz="1000" b="0" spc="-55">
                          <a:solidFill>
                            <a:schemeClr val="tx1"/>
                          </a:solidFill>
                          <a:effectLst/>
                        </a:rPr>
                        <a:t>words.</a:t>
                      </a:r>
                      <a:endParaRPr lang="en-GB" sz="1100" b="0" spc="-55">
                        <a:solidFill>
                          <a:schemeClr val="tx1"/>
                        </a:solidFill>
                        <a:effectLst/>
                      </a:endParaRPr>
                    </a:p>
                    <a:p>
                      <a:pPr marL="342900" marR="388620" lvl="0" indent="-342900">
                        <a:lnSpc>
                          <a:spcPct val="111000"/>
                        </a:lnSpc>
                        <a:spcBef>
                          <a:spcPts val="430"/>
                        </a:spcBef>
                        <a:spcAft>
                          <a:spcPts val="0"/>
                        </a:spcAft>
                        <a:buClr>
                          <a:srgbClr val="231F20"/>
                        </a:buClr>
                        <a:buSzPts val="1000"/>
                        <a:buFont typeface="Roboto"/>
                        <a:buChar char="•"/>
                        <a:tabLst>
                          <a:tab pos="180340" algn="l"/>
                        </a:tabLst>
                      </a:pPr>
                      <a:r>
                        <a:rPr lang="en-GB" sz="1000" b="0" spc="-25">
                          <a:solidFill>
                            <a:schemeClr val="tx1"/>
                          </a:solidFill>
                          <a:effectLst/>
                        </a:rPr>
                        <a:t>To </a:t>
                      </a:r>
                      <a:r>
                        <a:rPr lang="en-GB" sz="1000" b="0" spc="-55">
                          <a:solidFill>
                            <a:schemeClr val="tx1"/>
                          </a:solidFill>
                          <a:effectLst/>
                        </a:rPr>
                        <a:t>segment the sounds in simple words and blend them together</a:t>
                      </a:r>
                      <a:r>
                        <a:rPr lang="en-GB" sz="1000" b="0" spc="-65">
                          <a:solidFill>
                            <a:schemeClr val="tx1"/>
                          </a:solidFill>
                          <a:effectLst/>
                        </a:rPr>
                        <a:t> </a:t>
                      </a:r>
                      <a:r>
                        <a:rPr lang="en-GB" sz="1000" b="0" spc="-55">
                          <a:solidFill>
                            <a:schemeClr val="tx1"/>
                          </a:solidFill>
                          <a:effectLst/>
                        </a:rPr>
                        <a:t>and</a:t>
                      </a:r>
                      <a:r>
                        <a:rPr lang="en-GB" sz="1000" b="0" spc="-60">
                          <a:solidFill>
                            <a:schemeClr val="tx1"/>
                          </a:solidFill>
                          <a:effectLst/>
                        </a:rPr>
                        <a:t> </a:t>
                      </a:r>
                      <a:r>
                        <a:rPr lang="en-GB" sz="1000" b="0" spc="-55">
                          <a:solidFill>
                            <a:schemeClr val="tx1"/>
                          </a:solidFill>
                          <a:effectLst/>
                        </a:rPr>
                        <a:t>know</a:t>
                      </a:r>
                      <a:r>
                        <a:rPr lang="en-GB" sz="1000" b="0" spc="-65">
                          <a:solidFill>
                            <a:schemeClr val="tx1"/>
                          </a:solidFill>
                          <a:effectLst/>
                        </a:rPr>
                        <a:t> </a:t>
                      </a:r>
                      <a:r>
                        <a:rPr lang="en-GB" sz="1000" b="0" spc="-55">
                          <a:solidFill>
                            <a:schemeClr val="tx1"/>
                          </a:solidFill>
                          <a:effectLst/>
                        </a:rPr>
                        <a:t>which</a:t>
                      </a:r>
                      <a:r>
                        <a:rPr lang="en-GB" sz="1000" b="0" spc="-65">
                          <a:solidFill>
                            <a:schemeClr val="tx1"/>
                          </a:solidFill>
                          <a:effectLst/>
                        </a:rPr>
                        <a:t> </a:t>
                      </a:r>
                      <a:r>
                        <a:rPr lang="en-GB" sz="1000" b="0" spc="-55">
                          <a:solidFill>
                            <a:schemeClr val="tx1"/>
                          </a:solidFill>
                          <a:effectLst/>
                        </a:rPr>
                        <a:t>letter</a:t>
                      </a:r>
                      <a:r>
                        <a:rPr lang="en-GB" sz="1000" b="0" spc="-60">
                          <a:solidFill>
                            <a:schemeClr val="tx1"/>
                          </a:solidFill>
                          <a:effectLst/>
                        </a:rPr>
                        <a:t> </a:t>
                      </a:r>
                      <a:r>
                        <a:rPr lang="en-GB" sz="1000" b="0" spc="-55">
                          <a:solidFill>
                            <a:schemeClr val="tx1"/>
                          </a:solidFill>
                          <a:effectLst/>
                        </a:rPr>
                        <a:t>represents</a:t>
                      </a:r>
                      <a:r>
                        <a:rPr lang="en-GB" sz="1000" b="0" spc="-65">
                          <a:solidFill>
                            <a:schemeClr val="tx1"/>
                          </a:solidFill>
                          <a:effectLst/>
                        </a:rPr>
                        <a:t> </a:t>
                      </a:r>
                      <a:r>
                        <a:rPr lang="en-GB" sz="1000" b="0" spc="-55">
                          <a:solidFill>
                            <a:schemeClr val="tx1"/>
                          </a:solidFill>
                          <a:effectLst/>
                        </a:rPr>
                        <a:t>some</a:t>
                      </a:r>
                      <a:r>
                        <a:rPr lang="en-GB" sz="1000" b="0" spc="-60">
                          <a:solidFill>
                            <a:schemeClr val="tx1"/>
                          </a:solidFill>
                          <a:effectLst/>
                        </a:rPr>
                        <a:t> </a:t>
                      </a:r>
                      <a:r>
                        <a:rPr lang="en-GB" sz="1000" b="0" spc="-55">
                          <a:solidFill>
                            <a:schemeClr val="tx1"/>
                          </a:solidFill>
                          <a:effectLst/>
                        </a:rPr>
                        <a:t>of</a:t>
                      </a:r>
                      <a:r>
                        <a:rPr lang="en-GB" sz="1000" b="0" spc="-60">
                          <a:solidFill>
                            <a:schemeClr val="tx1"/>
                          </a:solidFill>
                          <a:effectLst/>
                        </a:rPr>
                        <a:t> </a:t>
                      </a:r>
                      <a:r>
                        <a:rPr lang="en-GB" sz="1000" b="0" spc="-55">
                          <a:solidFill>
                            <a:schemeClr val="tx1"/>
                          </a:solidFill>
                          <a:effectLst/>
                        </a:rPr>
                        <a:t>them.</a:t>
                      </a:r>
                      <a:endParaRPr lang="en-GB" sz="1100" b="0" spc="-55">
                        <a:solidFill>
                          <a:schemeClr val="tx1"/>
                        </a:solidFill>
                        <a:effectLst/>
                      </a:endParaRPr>
                    </a:p>
                    <a:p>
                      <a:pPr marL="342900" marR="246380" lvl="0" indent="-342900">
                        <a:lnSpc>
                          <a:spcPct val="111000"/>
                        </a:lnSpc>
                        <a:spcBef>
                          <a:spcPts val="295"/>
                        </a:spcBef>
                        <a:spcAft>
                          <a:spcPts val="0"/>
                        </a:spcAft>
                        <a:buClr>
                          <a:srgbClr val="231F20"/>
                        </a:buClr>
                        <a:buSzPts val="1000"/>
                        <a:buFont typeface="Roboto"/>
                        <a:buChar char="•"/>
                        <a:tabLst>
                          <a:tab pos="180340" algn="l"/>
                        </a:tabLst>
                      </a:pPr>
                      <a:r>
                        <a:rPr lang="en-GB" sz="1000" b="0" spc="-25">
                          <a:solidFill>
                            <a:schemeClr val="tx1"/>
                          </a:solidFill>
                          <a:effectLst/>
                        </a:rPr>
                        <a:t>To</a:t>
                      </a:r>
                      <a:r>
                        <a:rPr lang="en-GB" sz="1000" b="0" spc="-55">
                          <a:solidFill>
                            <a:schemeClr val="tx1"/>
                          </a:solidFill>
                          <a:effectLst/>
                        </a:rPr>
                        <a:t> link</a:t>
                      </a:r>
                      <a:r>
                        <a:rPr lang="en-GB" sz="1000" b="0" spc="-50">
                          <a:solidFill>
                            <a:schemeClr val="tx1"/>
                          </a:solidFill>
                          <a:effectLst/>
                        </a:rPr>
                        <a:t> </a:t>
                      </a:r>
                      <a:r>
                        <a:rPr lang="en-GB" sz="1000" b="0" spc="-55">
                          <a:solidFill>
                            <a:schemeClr val="tx1"/>
                          </a:solidFill>
                          <a:effectLst/>
                        </a:rPr>
                        <a:t>sounds to</a:t>
                      </a:r>
                      <a:r>
                        <a:rPr lang="en-GB" sz="1000" b="0" spc="-50">
                          <a:solidFill>
                            <a:schemeClr val="tx1"/>
                          </a:solidFill>
                          <a:effectLst/>
                        </a:rPr>
                        <a:t> </a:t>
                      </a:r>
                      <a:r>
                        <a:rPr lang="en-GB" sz="1000" b="0" spc="-55">
                          <a:solidFill>
                            <a:schemeClr val="tx1"/>
                          </a:solidFill>
                          <a:effectLst/>
                        </a:rPr>
                        <a:t>letters,</a:t>
                      </a:r>
                      <a:r>
                        <a:rPr lang="en-GB" sz="1000" b="0" spc="-50">
                          <a:solidFill>
                            <a:schemeClr val="tx1"/>
                          </a:solidFill>
                          <a:effectLst/>
                        </a:rPr>
                        <a:t> </a:t>
                      </a:r>
                      <a:r>
                        <a:rPr lang="en-GB" sz="1000" b="0" spc="-55">
                          <a:solidFill>
                            <a:schemeClr val="tx1"/>
                          </a:solidFill>
                          <a:effectLst/>
                        </a:rPr>
                        <a:t>naming and</a:t>
                      </a:r>
                      <a:r>
                        <a:rPr lang="en-GB" sz="1000" b="0" spc="-50">
                          <a:solidFill>
                            <a:schemeClr val="tx1"/>
                          </a:solidFill>
                          <a:effectLst/>
                        </a:rPr>
                        <a:t> </a:t>
                      </a:r>
                      <a:r>
                        <a:rPr lang="en-GB" sz="1000" b="0" spc="-55">
                          <a:solidFill>
                            <a:schemeClr val="tx1"/>
                          </a:solidFill>
                          <a:effectLst/>
                        </a:rPr>
                        <a:t>sounding the</a:t>
                      </a:r>
                      <a:r>
                        <a:rPr lang="en-GB" sz="1000" b="0" spc="-50">
                          <a:solidFill>
                            <a:schemeClr val="tx1"/>
                          </a:solidFill>
                          <a:effectLst/>
                        </a:rPr>
                        <a:t> </a:t>
                      </a:r>
                      <a:r>
                        <a:rPr lang="en-GB" sz="1000" b="0" spc="-55">
                          <a:solidFill>
                            <a:schemeClr val="tx1"/>
                          </a:solidFill>
                          <a:effectLst/>
                        </a:rPr>
                        <a:t>letters of the</a:t>
                      </a:r>
                      <a:r>
                        <a:rPr lang="en-GB" sz="1000" b="0" spc="-50">
                          <a:solidFill>
                            <a:schemeClr val="tx1"/>
                          </a:solidFill>
                          <a:effectLst/>
                        </a:rPr>
                        <a:t> </a:t>
                      </a:r>
                      <a:r>
                        <a:rPr lang="en-GB" sz="1000" b="0" spc="-55">
                          <a:solidFill>
                            <a:schemeClr val="tx1"/>
                          </a:solidFill>
                          <a:effectLst/>
                        </a:rPr>
                        <a:t>alphabet.</a:t>
                      </a:r>
                      <a:endParaRPr lang="en-GB" sz="11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554303648"/>
                  </a:ext>
                </a:extLst>
              </a:tr>
              <a:tr h="433919">
                <a:tc>
                  <a:txBody>
                    <a:bodyPr/>
                    <a:lstStyle/>
                    <a:p>
                      <a:pPr marL="71755">
                        <a:spcBef>
                          <a:spcPts val="315"/>
                        </a:spcBef>
                        <a:spcAft>
                          <a:spcPts val="0"/>
                        </a:spcAft>
                      </a:pPr>
                      <a:r>
                        <a:rPr lang="en-GB" sz="1000" b="0">
                          <a:solidFill>
                            <a:schemeClr val="tx1"/>
                          </a:solidFill>
                          <a:effectLst/>
                        </a:rPr>
                        <a:t>ELG</a:t>
                      </a:r>
                      <a:endParaRPr lang="en-GB" sz="11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1000" b="0">
                          <a:solidFill>
                            <a:schemeClr val="tx1"/>
                          </a:solidFill>
                          <a:effectLst/>
                        </a:rPr>
                        <a:t>Literacy</a:t>
                      </a:r>
                      <a:endParaRPr lang="en-GB" sz="11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1000" b="0" dirty="0">
                          <a:solidFill>
                            <a:schemeClr val="tx1"/>
                          </a:solidFill>
                          <a:effectLst/>
                        </a:rPr>
                        <a:t>Reading</a:t>
                      </a:r>
                      <a:endParaRPr lang="en-GB" sz="1100" b="0" dirty="0">
                        <a:solidFill>
                          <a:schemeClr val="tx1"/>
                        </a:solidFill>
                        <a:effectLst/>
                        <a:latin typeface="Roboto"/>
                        <a:ea typeface="Roboto"/>
                        <a:cs typeface="Roboto"/>
                      </a:endParaRPr>
                    </a:p>
                  </a:txBody>
                  <a:tcPr marL="0" marR="0" marT="0" marB="0"/>
                </a:tc>
                <a:tc>
                  <a:txBody>
                    <a:bodyPr/>
                    <a:lstStyle/>
                    <a:p>
                      <a:pPr marL="342900" marR="262255" lvl="0" indent="-342900">
                        <a:lnSpc>
                          <a:spcPct val="111000"/>
                        </a:lnSpc>
                        <a:spcBef>
                          <a:spcPts val="315"/>
                        </a:spcBef>
                        <a:spcAft>
                          <a:spcPts val="0"/>
                        </a:spcAft>
                        <a:buClr>
                          <a:srgbClr val="231F20"/>
                        </a:buClr>
                        <a:buSzPts val="1000"/>
                        <a:buFont typeface="Roboto"/>
                        <a:buChar char="•"/>
                        <a:tabLst>
                          <a:tab pos="180340" algn="l"/>
                        </a:tabLst>
                      </a:pPr>
                      <a:r>
                        <a:rPr lang="en-GB" sz="1000" b="0" spc="-25" dirty="0">
                          <a:solidFill>
                            <a:schemeClr val="tx1"/>
                          </a:solidFill>
                          <a:effectLst/>
                        </a:rPr>
                        <a:t>To</a:t>
                      </a:r>
                      <a:r>
                        <a:rPr lang="en-GB" sz="1000" b="0" spc="-60" dirty="0">
                          <a:solidFill>
                            <a:schemeClr val="tx1"/>
                          </a:solidFill>
                          <a:effectLst/>
                        </a:rPr>
                        <a:t> </a:t>
                      </a:r>
                      <a:r>
                        <a:rPr lang="en-GB" sz="1000" b="0" spc="-55" dirty="0">
                          <a:solidFill>
                            <a:schemeClr val="tx1"/>
                          </a:solidFill>
                          <a:effectLst/>
                        </a:rPr>
                        <a:t>use</a:t>
                      </a:r>
                      <a:r>
                        <a:rPr lang="en-GB" sz="1000" b="0" spc="-65" dirty="0">
                          <a:solidFill>
                            <a:schemeClr val="tx1"/>
                          </a:solidFill>
                          <a:effectLst/>
                        </a:rPr>
                        <a:t> </a:t>
                      </a:r>
                      <a:r>
                        <a:rPr lang="en-GB" sz="1000" b="0" spc="-55" dirty="0">
                          <a:solidFill>
                            <a:schemeClr val="tx1"/>
                          </a:solidFill>
                          <a:effectLst/>
                        </a:rPr>
                        <a:t>phonic</a:t>
                      </a:r>
                      <a:r>
                        <a:rPr lang="en-GB" sz="1000" b="0" spc="-60" dirty="0">
                          <a:solidFill>
                            <a:schemeClr val="tx1"/>
                          </a:solidFill>
                          <a:effectLst/>
                        </a:rPr>
                        <a:t> </a:t>
                      </a:r>
                      <a:r>
                        <a:rPr lang="en-GB" sz="1000" b="0" spc="-55" dirty="0">
                          <a:solidFill>
                            <a:schemeClr val="tx1"/>
                          </a:solidFill>
                          <a:effectLst/>
                        </a:rPr>
                        <a:t>knowledge</a:t>
                      </a:r>
                      <a:r>
                        <a:rPr lang="en-GB" sz="1000" b="0" spc="-60" dirty="0">
                          <a:solidFill>
                            <a:schemeClr val="tx1"/>
                          </a:solidFill>
                          <a:effectLst/>
                        </a:rPr>
                        <a:t> </a:t>
                      </a:r>
                      <a:r>
                        <a:rPr lang="en-GB" sz="1000" b="0" spc="-55" dirty="0">
                          <a:solidFill>
                            <a:schemeClr val="tx1"/>
                          </a:solidFill>
                          <a:effectLst/>
                        </a:rPr>
                        <a:t>to</a:t>
                      </a:r>
                      <a:r>
                        <a:rPr lang="en-GB" sz="1000" b="0" spc="-60" dirty="0">
                          <a:solidFill>
                            <a:schemeClr val="tx1"/>
                          </a:solidFill>
                          <a:effectLst/>
                        </a:rPr>
                        <a:t> </a:t>
                      </a:r>
                      <a:r>
                        <a:rPr lang="en-GB" sz="1000" b="0" spc="-55" dirty="0">
                          <a:solidFill>
                            <a:schemeClr val="tx1"/>
                          </a:solidFill>
                          <a:effectLst/>
                        </a:rPr>
                        <a:t>decode regular</a:t>
                      </a:r>
                      <a:r>
                        <a:rPr lang="en-GB" sz="1000" b="0" spc="-60" dirty="0">
                          <a:solidFill>
                            <a:schemeClr val="tx1"/>
                          </a:solidFill>
                          <a:effectLst/>
                        </a:rPr>
                        <a:t> </a:t>
                      </a:r>
                      <a:r>
                        <a:rPr lang="en-GB" sz="1000" b="0" spc="-55" dirty="0">
                          <a:solidFill>
                            <a:schemeClr val="tx1"/>
                          </a:solidFill>
                          <a:effectLst/>
                        </a:rPr>
                        <a:t>words</a:t>
                      </a:r>
                      <a:r>
                        <a:rPr lang="en-GB" sz="1000" b="0" spc="-60" dirty="0">
                          <a:solidFill>
                            <a:schemeClr val="tx1"/>
                          </a:solidFill>
                          <a:effectLst/>
                        </a:rPr>
                        <a:t> </a:t>
                      </a:r>
                      <a:r>
                        <a:rPr lang="en-GB" sz="1000" b="0" spc="-55" dirty="0">
                          <a:solidFill>
                            <a:schemeClr val="tx1"/>
                          </a:solidFill>
                          <a:effectLst/>
                        </a:rPr>
                        <a:t>and</a:t>
                      </a:r>
                      <a:r>
                        <a:rPr lang="en-GB" sz="1000" b="0" spc="-60" dirty="0">
                          <a:solidFill>
                            <a:schemeClr val="tx1"/>
                          </a:solidFill>
                          <a:effectLst/>
                        </a:rPr>
                        <a:t> </a:t>
                      </a:r>
                      <a:r>
                        <a:rPr lang="en-GB" sz="1000" b="0" spc="-55" dirty="0">
                          <a:solidFill>
                            <a:schemeClr val="tx1"/>
                          </a:solidFill>
                          <a:effectLst/>
                        </a:rPr>
                        <a:t>read them aloud</a:t>
                      </a:r>
                      <a:r>
                        <a:rPr lang="en-GB" sz="1000" b="0" spc="-105" dirty="0">
                          <a:solidFill>
                            <a:schemeClr val="tx1"/>
                          </a:solidFill>
                          <a:effectLst/>
                        </a:rPr>
                        <a:t> </a:t>
                      </a:r>
                      <a:r>
                        <a:rPr lang="en-GB" sz="1000" b="0" spc="-55" dirty="0">
                          <a:solidFill>
                            <a:schemeClr val="tx1"/>
                          </a:solidFill>
                          <a:effectLst/>
                        </a:rPr>
                        <a:t>accurately.</a:t>
                      </a:r>
                      <a:endParaRPr lang="en-GB" sz="1100" b="0" spc="-55"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762005334"/>
                  </a:ext>
                </a:extLst>
              </a:tr>
            </a:tbl>
          </a:graphicData>
        </a:graphic>
      </p:graphicFrame>
    </p:spTree>
    <p:extLst>
      <p:ext uri="{BB962C8B-B14F-4D97-AF65-F5344CB8AC3E}">
        <p14:creationId xmlns:p14="http://schemas.microsoft.com/office/powerpoint/2010/main" val="1320312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3</a:t>
            </a:fld>
            <a:endParaRPr lang="en-GB" dirty="0"/>
          </a:p>
        </p:txBody>
      </p:sp>
      <p:sp>
        <p:nvSpPr>
          <p:cNvPr id="4" name="Rectangle 3"/>
          <p:cNvSpPr/>
          <p:nvPr/>
        </p:nvSpPr>
        <p:spPr>
          <a:xfrm>
            <a:off x="628650" y="540328"/>
            <a:ext cx="6858000" cy="5429179"/>
          </a:xfrm>
          <a:prstGeom prst="rect">
            <a:avLst/>
          </a:prstGeom>
        </p:spPr>
        <p:txBody>
          <a:bodyPr wrap="square">
            <a:spAutoFit/>
          </a:bodyPr>
          <a:lstStyle/>
          <a:p>
            <a:pPr marL="67310" marR="75565" algn="just">
              <a:lnSpc>
                <a:spcPct val="105000"/>
              </a:lnSpc>
              <a:spcBef>
                <a:spcPts val="1430"/>
              </a:spcBef>
              <a:spcAft>
                <a:spcPts val="0"/>
              </a:spcAft>
            </a:pPr>
            <a:r>
              <a:rPr lang="en-GB" sz="2400" dirty="0" smtClean="0">
                <a:solidFill>
                  <a:schemeClr val="accent5">
                    <a:lumMod val="75000"/>
                  </a:schemeClr>
                </a:solidFill>
                <a:latin typeface="Comic Sans MS" panose="030F0702030302020204" pitchFamily="66" charset="0"/>
                <a:ea typeface="Roboto"/>
                <a:cs typeface="Roboto"/>
              </a:rPr>
              <a:t>Writing in </a:t>
            </a:r>
            <a:r>
              <a:rPr lang="en-GB" sz="2400" smtClean="0">
                <a:solidFill>
                  <a:schemeClr val="accent5">
                    <a:lumMod val="75000"/>
                  </a:schemeClr>
                </a:solidFill>
                <a:latin typeface="Comic Sans MS" panose="030F0702030302020204" pitchFamily="66" charset="0"/>
                <a:ea typeface="Roboto"/>
                <a:cs typeface="Roboto"/>
              </a:rPr>
              <a:t>EYFS</a:t>
            </a:r>
            <a:r>
              <a:rPr lang="en-GB" sz="2400" smtClean="0">
                <a:solidFill>
                  <a:schemeClr val="accent5">
                    <a:lumMod val="75000"/>
                  </a:schemeClr>
                </a:solidFill>
                <a:latin typeface="Comic Sans MS" panose="030F0702030302020204" pitchFamily="66" charset="0"/>
                <a:ea typeface="Roboto"/>
                <a:cs typeface="Roboto"/>
              </a:rPr>
              <a:t>:</a:t>
            </a:r>
          </a:p>
          <a:p>
            <a:pPr marL="67310" marR="75565" algn="just">
              <a:lnSpc>
                <a:spcPct val="105000"/>
              </a:lnSpc>
              <a:spcBef>
                <a:spcPts val="1430"/>
              </a:spcBef>
              <a:spcAft>
                <a:spcPts val="0"/>
              </a:spcAft>
            </a:pPr>
            <a:endParaRPr lang="en-GB" sz="2400" dirty="0" smtClean="0">
              <a:solidFill>
                <a:schemeClr val="accent5">
                  <a:lumMod val="75000"/>
                </a:schemeClr>
              </a:solidFill>
              <a:latin typeface="Comic Sans MS" panose="030F0702030302020204" pitchFamily="66" charset="0"/>
              <a:ea typeface="Roboto"/>
              <a:cs typeface="Roboto"/>
            </a:endParaRPr>
          </a:p>
          <a:p>
            <a:pPr marL="67310" marR="79375"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 following document </a:t>
            </a:r>
            <a:r>
              <a:rPr lang="en-GB" sz="1600" dirty="0">
                <a:solidFill>
                  <a:srgbClr val="292526"/>
                </a:solidFill>
                <a:latin typeface="Comic Sans MS" panose="030F0702030302020204" pitchFamily="66" charset="0"/>
                <a:ea typeface="Roboto"/>
                <a:cs typeface="Roboto"/>
              </a:rPr>
              <a:t>demonstrates which early years outcomes are prerequisite skills for writing within the national curriculum.</a:t>
            </a:r>
            <a:r>
              <a:rPr lang="en-GB" sz="1600" spc="-80" dirty="0">
                <a:solidFill>
                  <a:srgbClr val="292526"/>
                </a:solidFill>
                <a:latin typeface="Comic Sans MS" panose="030F0702030302020204" pitchFamily="66" charset="0"/>
                <a:ea typeface="Roboto"/>
                <a:cs typeface="Roboto"/>
              </a:rPr>
              <a:t> </a:t>
            </a:r>
            <a:endParaRPr lang="en-GB" sz="1600" spc="-80" dirty="0" smtClean="0">
              <a:solidFill>
                <a:srgbClr val="292526"/>
              </a:solidFill>
              <a:latin typeface="Comic Sans MS" panose="030F0702030302020204" pitchFamily="66" charset="0"/>
              <a:ea typeface="Roboto"/>
              <a:cs typeface="Roboto"/>
            </a:endParaRPr>
          </a:p>
          <a:p>
            <a:pPr marL="67310" marR="79375" algn="just">
              <a:lnSpc>
                <a:spcPct val="105000"/>
              </a:lnSpc>
              <a:spcBef>
                <a:spcPts val="570"/>
              </a:spcBef>
              <a:spcAft>
                <a:spcPts val="0"/>
              </a:spcAft>
            </a:pPr>
            <a:endParaRPr lang="en-GB" sz="1600" spc="-80" dirty="0" smtClean="0">
              <a:solidFill>
                <a:srgbClr val="292526"/>
              </a:solidFill>
              <a:latin typeface="Comic Sans MS" panose="030F0702030302020204" pitchFamily="66" charset="0"/>
              <a:ea typeface="Roboto"/>
              <a:cs typeface="Roboto"/>
            </a:endParaRPr>
          </a:p>
          <a:p>
            <a:pPr marL="67310" marR="79375"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a:t>
            </a:r>
            <a:r>
              <a:rPr lang="en-GB" sz="1600" spc="-55" dirty="0" smtClean="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table</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below</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outlines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most</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relevant</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outcomes</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30-50</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months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60" dirty="0">
                <a:solidFill>
                  <a:srgbClr val="292526"/>
                </a:solidFill>
                <a:latin typeface="Comic Sans MS" panose="030F0702030302020204" pitchFamily="66" charset="0"/>
                <a:ea typeface="Roboto"/>
                <a:cs typeface="Roboto"/>
              </a:rPr>
              <a:t> </a:t>
            </a:r>
            <a:r>
              <a:rPr lang="en-GB" sz="1600" spc="-15" dirty="0">
                <a:solidFill>
                  <a:srgbClr val="292526"/>
                </a:solidFill>
                <a:latin typeface="Comic Sans MS" panose="030F0702030302020204" pitchFamily="66" charset="0"/>
                <a:ea typeface="Roboto"/>
                <a:cs typeface="Roboto"/>
              </a:rPr>
              <a:t>ELG,</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brought together</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different</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areas</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Foundation</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Stage</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match</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programme</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study</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for</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writing</a:t>
            </a:r>
            <a:r>
              <a:rPr lang="en-GB" sz="1600" dirty="0" smtClean="0">
                <a:solidFill>
                  <a:srgbClr val="292526"/>
                </a:solidFill>
                <a:latin typeface="Comic Sans MS" panose="030F0702030302020204" pitchFamily="66" charset="0"/>
                <a:ea typeface="Roboto"/>
                <a:cs typeface="Roboto"/>
              </a:rPr>
              <a:t>.</a:t>
            </a:r>
          </a:p>
          <a:p>
            <a:pPr marL="67310" marR="79375" algn="just">
              <a:lnSpc>
                <a:spcPct val="105000"/>
              </a:lnSpc>
              <a:spcBef>
                <a:spcPts val="570"/>
              </a:spcBef>
              <a:spcAft>
                <a:spcPts val="0"/>
              </a:spcAft>
            </a:pPr>
            <a:endParaRPr lang="en-GB" sz="1600" dirty="0">
              <a:latin typeface="Comic Sans MS" panose="030F0702030302020204" pitchFamily="66" charset="0"/>
              <a:ea typeface="Roboto"/>
              <a:cs typeface="Roboto"/>
            </a:endParaRPr>
          </a:p>
          <a:p>
            <a:pPr marL="67310" algn="just">
              <a:spcBef>
                <a:spcPts val="570"/>
              </a:spcBef>
              <a:spcAft>
                <a:spcPts val="0"/>
              </a:spcAft>
            </a:pPr>
            <a:r>
              <a:rPr lang="en-GB" sz="1600" dirty="0">
                <a:solidFill>
                  <a:srgbClr val="292526"/>
                </a:solidFill>
                <a:latin typeface="Comic Sans MS" panose="030F0702030302020204" pitchFamily="66" charset="0"/>
                <a:ea typeface="Roboto"/>
                <a:cs typeface="Roboto"/>
              </a:rPr>
              <a:t>The most relevant early years outcomes for writing are taken from the following areas of learning</a:t>
            </a:r>
            <a:r>
              <a:rPr lang="en-GB" sz="1600" dirty="0" smtClean="0">
                <a:solidFill>
                  <a:srgbClr val="292526"/>
                </a:solidFill>
                <a:latin typeface="Comic Sans MS" panose="030F0702030302020204" pitchFamily="66" charset="0"/>
                <a:ea typeface="Roboto"/>
                <a:cs typeface="Roboto"/>
              </a:rPr>
              <a:t>:</a:t>
            </a:r>
          </a:p>
          <a:p>
            <a:pPr marL="67310" algn="just">
              <a:spcBef>
                <a:spcPts val="570"/>
              </a:spcBef>
              <a:spcAft>
                <a:spcPts val="0"/>
              </a:spcAft>
            </a:pPr>
            <a:endParaRPr lang="en-GB" sz="1600" dirty="0">
              <a:latin typeface="Comic Sans MS" panose="030F0702030302020204" pitchFamily="66" charset="0"/>
              <a:ea typeface="Roboto"/>
              <a:cs typeface="Roboto"/>
            </a:endParaRPr>
          </a:p>
          <a:p>
            <a:pPr marL="342900" lvl="0" indent="-342900">
              <a:spcBef>
                <a:spcPts val="360"/>
              </a:spcBef>
              <a:spcAft>
                <a:spcPts val="0"/>
              </a:spcAft>
              <a:buClr>
                <a:srgbClr val="231F20"/>
              </a:buClr>
              <a:buSzPts val="1100"/>
              <a:buFont typeface="Roboto"/>
              <a:buChar char="•"/>
              <a:tabLst>
                <a:tab pos="571500" algn="l"/>
              </a:tabLst>
            </a:pPr>
            <a:r>
              <a:rPr lang="en-GB" sz="1600" spc="-55" dirty="0">
                <a:solidFill>
                  <a:srgbClr val="231F20"/>
                </a:solidFill>
                <a:latin typeface="Comic Sans MS" panose="030F0702030302020204" pitchFamily="66" charset="0"/>
                <a:ea typeface="Roboto"/>
                <a:cs typeface="Roboto"/>
              </a:rPr>
              <a:t>Communication and</a:t>
            </a:r>
            <a:r>
              <a:rPr lang="en-GB" sz="1600" spc="-115" dirty="0">
                <a:solidFill>
                  <a:srgbClr val="231F20"/>
                </a:solidFill>
                <a:latin typeface="Comic Sans MS" panose="030F0702030302020204" pitchFamily="66" charset="0"/>
                <a:ea typeface="Roboto"/>
                <a:cs typeface="Roboto"/>
              </a:rPr>
              <a:t> </a:t>
            </a:r>
            <a:r>
              <a:rPr lang="en-GB" sz="1600" spc="-55" dirty="0">
                <a:solidFill>
                  <a:srgbClr val="231F20"/>
                </a:solidFill>
                <a:latin typeface="Comic Sans MS" panose="030F0702030302020204" pitchFamily="66" charset="0"/>
                <a:ea typeface="Roboto"/>
                <a:cs typeface="Roboto"/>
              </a:rPr>
              <a:t>Language</a:t>
            </a:r>
            <a:endParaRPr lang="en-GB" sz="1600" spc="-55" dirty="0">
              <a:latin typeface="Comic Sans MS" panose="030F0702030302020204" pitchFamily="66" charset="0"/>
              <a:ea typeface="Roboto"/>
              <a:cs typeface="Roboto"/>
            </a:endParaRPr>
          </a:p>
          <a:p>
            <a:pPr marL="342900" lvl="0" indent="-342900">
              <a:spcBef>
                <a:spcPts val="195"/>
              </a:spcBef>
              <a:spcAft>
                <a:spcPts val="0"/>
              </a:spcAft>
              <a:buClr>
                <a:srgbClr val="231F20"/>
              </a:buClr>
              <a:buSzPts val="1100"/>
              <a:buFont typeface="Roboto"/>
              <a:buChar char="•"/>
              <a:tabLst>
                <a:tab pos="571500" algn="l"/>
              </a:tabLst>
            </a:pPr>
            <a:r>
              <a:rPr lang="en-GB" sz="1600" spc="-55" dirty="0">
                <a:solidFill>
                  <a:srgbClr val="231F20"/>
                </a:solidFill>
                <a:latin typeface="Comic Sans MS" panose="030F0702030302020204" pitchFamily="66" charset="0"/>
                <a:ea typeface="Roboto"/>
                <a:cs typeface="Roboto"/>
              </a:rPr>
              <a:t>Physical</a:t>
            </a:r>
            <a:r>
              <a:rPr lang="en-GB" sz="1600" spc="-65" dirty="0">
                <a:solidFill>
                  <a:srgbClr val="231F20"/>
                </a:solidFill>
                <a:latin typeface="Comic Sans MS" panose="030F0702030302020204" pitchFamily="66" charset="0"/>
                <a:ea typeface="Roboto"/>
                <a:cs typeface="Roboto"/>
              </a:rPr>
              <a:t> </a:t>
            </a:r>
            <a:r>
              <a:rPr lang="en-GB" sz="1600" spc="-55" dirty="0">
                <a:solidFill>
                  <a:srgbClr val="231F20"/>
                </a:solidFill>
                <a:latin typeface="Comic Sans MS" panose="030F0702030302020204" pitchFamily="66" charset="0"/>
                <a:ea typeface="Roboto"/>
                <a:cs typeface="Roboto"/>
              </a:rPr>
              <a:t>Development</a:t>
            </a:r>
            <a:endParaRPr lang="en-GB" sz="1600" spc="-55" dirty="0">
              <a:latin typeface="Comic Sans MS" panose="030F0702030302020204" pitchFamily="66" charset="0"/>
              <a:ea typeface="Roboto"/>
              <a:cs typeface="Roboto"/>
            </a:endParaRPr>
          </a:p>
          <a:p>
            <a:pPr marL="342900" lvl="0" indent="-342900">
              <a:spcBef>
                <a:spcPts val="195"/>
              </a:spcBef>
              <a:spcAft>
                <a:spcPts val="0"/>
              </a:spcAft>
              <a:buClr>
                <a:srgbClr val="231F20"/>
              </a:buClr>
              <a:buSzPts val="1100"/>
              <a:buFont typeface="Roboto"/>
              <a:buChar char="•"/>
              <a:tabLst>
                <a:tab pos="571500" algn="l"/>
              </a:tabLst>
            </a:pPr>
            <a:r>
              <a:rPr lang="en-GB" sz="1600" spc="-55" dirty="0">
                <a:solidFill>
                  <a:srgbClr val="231F20"/>
                </a:solidFill>
                <a:latin typeface="Comic Sans MS" panose="030F0702030302020204" pitchFamily="66" charset="0"/>
                <a:ea typeface="Roboto"/>
                <a:cs typeface="Roboto"/>
              </a:rPr>
              <a:t>Literacy</a:t>
            </a:r>
            <a:endParaRPr lang="en-GB" sz="1600" spc="-55" dirty="0">
              <a:latin typeface="Comic Sans MS" panose="030F0702030302020204" pitchFamily="66" charset="0"/>
              <a:ea typeface="Roboto"/>
              <a:cs typeface="Roboto"/>
            </a:endParaRPr>
          </a:p>
          <a:p>
            <a:pPr marL="342900" lvl="0" indent="-342900">
              <a:spcBef>
                <a:spcPts val="190"/>
              </a:spcBef>
              <a:spcAft>
                <a:spcPts val="0"/>
              </a:spcAft>
              <a:buClr>
                <a:srgbClr val="231F20"/>
              </a:buClr>
              <a:buSzPts val="1100"/>
              <a:buFont typeface="Roboto"/>
              <a:buChar char="•"/>
              <a:tabLst>
                <a:tab pos="571500" algn="l"/>
              </a:tabLst>
            </a:pPr>
            <a:r>
              <a:rPr lang="en-GB" sz="1600" spc="-55" dirty="0">
                <a:solidFill>
                  <a:srgbClr val="231F20"/>
                </a:solidFill>
                <a:latin typeface="Comic Sans MS" panose="030F0702030302020204" pitchFamily="66" charset="0"/>
                <a:ea typeface="Roboto"/>
                <a:cs typeface="Roboto"/>
              </a:rPr>
              <a:t>Expressive Arts and</a:t>
            </a:r>
            <a:r>
              <a:rPr lang="en-GB" sz="1600" spc="-170" dirty="0">
                <a:solidFill>
                  <a:srgbClr val="231F20"/>
                </a:solidFill>
                <a:latin typeface="Comic Sans MS" panose="030F0702030302020204" pitchFamily="66" charset="0"/>
                <a:ea typeface="Roboto"/>
                <a:cs typeface="Roboto"/>
              </a:rPr>
              <a:t> </a:t>
            </a:r>
            <a:r>
              <a:rPr lang="en-GB" sz="1600" spc="-55" dirty="0">
                <a:solidFill>
                  <a:srgbClr val="231F20"/>
                </a:solidFill>
                <a:latin typeface="Comic Sans MS" panose="030F0702030302020204" pitchFamily="66" charset="0"/>
                <a:ea typeface="Roboto"/>
                <a:cs typeface="Roboto"/>
              </a:rPr>
              <a:t>Design</a:t>
            </a:r>
            <a:endParaRPr lang="en-GB" sz="1600" spc="-55" dirty="0">
              <a:latin typeface="Comic Sans MS" panose="030F0702030302020204" pitchFamily="66" charset="0"/>
              <a:ea typeface="Roboto"/>
              <a:cs typeface="Roboto"/>
            </a:endParaRPr>
          </a:p>
        </p:txBody>
      </p:sp>
    </p:spTree>
    <p:extLst>
      <p:ext uri="{BB962C8B-B14F-4D97-AF65-F5344CB8AC3E}">
        <p14:creationId xmlns:p14="http://schemas.microsoft.com/office/powerpoint/2010/main" val="664735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4</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360987053"/>
              </p:ext>
            </p:extLst>
          </p:nvPr>
        </p:nvGraphicFramePr>
        <p:xfrm>
          <a:off x="553836" y="748325"/>
          <a:ext cx="7886700" cy="3137419"/>
        </p:xfrm>
        <a:graphic>
          <a:graphicData uri="http://schemas.openxmlformats.org/drawingml/2006/table">
            <a:tbl>
              <a:tblPr firstRow="1" firstCol="1" lastRow="1" lastCol="1" bandRow="1" bandCol="1">
                <a:tableStyleId>{5C22544A-7EE6-4342-B048-85BDC9FD1C3A}</a:tableStyleId>
              </a:tblPr>
              <a:tblGrid>
                <a:gridCol w="874221">
                  <a:extLst>
                    <a:ext uri="{9D8B030D-6E8A-4147-A177-3AD203B41FA5}">
                      <a16:colId xmlns:a16="http://schemas.microsoft.com/office/drawing/2014/main" val="1470210981"/>
                    </a:ext>
                  </a:extLst>
                </a:gridCol>
                <a:gridCol w="874221">
                  <a:extLst>
                    <a:ext uri="{9D8B030D-6E8A-4147-A177-3AD203B41FA5}">
                      <a16:colId xmlns:a16="http://schemas.microsoft.com/office/drawing/2014/main" val="439271386"/>
                    </a:ext>
                  </a:extLst>
                </a:gridCol>
                <a:gridCol w="3069129">
                  <a:extLst>
                    <a:ext uri="{9D8B030D-6E8A-4147-A177-3AD203B41FA5}">
                      <a16:colId xmlns:a16="http://schemas.microsoft.com/office/drawing/2014/main" val="3068399541"/>
                    </a:ext>
                  </a:extLst>
                </a:gridCol>
                <a:gridCol w="3069129">
                  <a:extLst>
                    <a:ext uri="{9D8B030D-6E8A-4147-A177-3AD203B41FA5}">
                      <a16:colId xmlns:a16="http://schemas.microsoft.com/office/drawing/2014/main" val="3117348847"/>
                    </a:ext>
                  </a:extLst>
                </a:gridCol>
              </a:tblGrid>
              <a:tr h="270270">
                <a:tc gridSpan="4">
                  <a:txBody>
                    <a:bodyPr/>
                    <a:lstStyle/>
                    <a:p>
                      <a:pPr marL="114300">
                        <a:spcBef>
                          <a:spcPts val="620"/>
                        </a:spcBef>
                        <a:spcAft>
                          <a:spcPts val="0"/>
                        </a:spcAft>
                      </a:pPr>
                      <a:r>
                        <a:rPr lang="en-GB" sz="900" b="0">
                          <a:solidFill>
                            <a:schemeClr val="tx1"/>
                          </a:solidFill>
                          <a:effectLst/>
                        </a:rPr>
                        <a:t>Writing: Vocabulary, Grammar and Punctuation</a:t>
                      </a:r>
                      <a:endParaRPr lang="en-GB" sz="9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30213986"/>
                  </a:ext>
                </a:extLst>
              </a:tr>
              <a:tr h="195426">
                <a:tc gridSpan="4">
                  <a:txBody>
                    <a:bodyPr/>
                    <a:lstStyle/>
                    <a:p>
                      <a:pPr marL="107950">
                        <a:spcBef>
                          <a:spcPts val="285"/>
                        </a:spcBef>
                        <a:spcAft>
                          <a:spcPts val="0"/>
                        </a:spcAft>
                      </a:pPr>
                      <a:r>
                        <a:rPr lang="en-GB" sz="900" b="0">
                          <a:solidFill>
                            <a:schemeClr val="tx1"/>
                          </a:solidFill>
                          <a:effectLst/>
                        </a:rPr>
                        <a:t>Sentence Construction and Tense</a:t>
                      </a:r>
                      <a:endParaRPr lang="en-GB" sz="9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55328458"/>
                  </a:ext>
                </a:extLst>
              </a:tr>
              <a:tr h="195426">
                <a:tc rowSpan="2">
                  <a:txBody>
                    <a:bodyPr/>
                    <a:lstStyle/>
                    <a:p>
                      <a:pPr marL="71755">
                        <a:spcBef>
                          <a:spcPts val="315"/>
                        </a:spcBef>
                        <a:spcAft>
                          <a:spcPts val="0"/>
                        </a:spcAft>
                      </a:pPr>
                      <a:r>
                        <a:rPr lang="en-GB" sz="900" b="0">
                          <a:solidFill>
                            <a:schemeClr val="tx1"/>
                          </a:solidFill>
                          <a:effectLst/>
                        </a:rPr>
                        <a:t>30-50 Months</a:t>
                      </a:r>
                      <a:endParaRPr lang="en-GB" sz="900" b="0">
                        <a:solidFill>
                          <a:schemeClr val="tx1"/>
                        </a:solidFill>
                        <a:effectLst/>
                        <a:latin typeface="Roboto"/>
                        <a:ea typeface="Roboto"/>
                        <a:cs typeface="Roboto"/>
                      </a:endParaRPr>
                    </a:p>
                  </a:txBody>
                  <a:tcPr marL="0" marR="0" marT="0" marB="0"/>
                </a:tc>
                <a:tc rowSpan="2">
                  <a:txBody>
                    <a:bodyPr/>
                    <a:lstStyle/>
                    <a:p>
                      <a:pPr marL="71755" marR="71755">
                        <a:spcBef>
                          <a:spcPts val="315"/>
                        </a:spcBef>
                        <a:spcAft>
                          <a:spcPts val="0"/>
                        </a:spcAft>
                      </a:pPr>
                      <a:r>
                        <a:rPr lang="en-GB" sz="900" b="0">
                          <a:solidFill>
                            <a:schemeClr val="tx1"/>
                          </a:solidFill>
                          <a:effectLst/>
                        </a:rPr>
                        <a:t>Communication and Language</a:t>
                      </a:r>
                      <a:endParaRPr lang="en-GB" sz="9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900" b="0">
                          <a:solidFill>
                            <a:schemeClr val="tx1"/>
                          </a:solidFill>
                          <a:effectLst/>
                        </a:rPr>
                        <a:t>Understanding</a:t>
                      </a:r>
                      <a:endParaRPr lang="en-GB" sz="900" b="0">
                        <a:solidFill>
                          <a:schemeClr val="tx1"/>
                        </a:solidFill>
                        <a:effectLst/>
                        <a:latin typeface="Roboto"/>
                        <a:ea typeface="Roboto"/>
                        <a:cs typeface="Roboto"/>
                      </a:endParaRPr>
                    </a:p>
                  </a:txBody>
                  <a:tcPr marL="0" marR="0" marT="0" marB="0"/>
                </a:tc>
                <a:tc>
                  <a:txBody>
                    <a:bodyPr/>
                    <a:lstStyle/>
                    <a:p>
                      <a:pPr marL="342900" lvl="0" indent="-342900">
                        <a:spcBef>
                          <a:spcPts val="315"/>
                        </a:spcBef>
                        <a:spcAft>
                          <a:spcPts val="0"/>
                        </a:spcAft>
                        <a:buClr>
                          <a:srgbClr val="231F20"/>
                        </a:buClr>
                        <a:buSzPts val="1000"/>
                        <a:buFont typeface="Roboto"/>
                        <a:buChar char="•"/>
                        <a:tabLst>
                          <a:tab pos="180340" algn="l"/>
                        </a:tabLst>
                      </a:pPr>
                      <a:r>
                        <a:rPr lang="en-GB" sz="900" b="0" spc="-25">
                          <a:solidFill>
                            <a:schemeClr val="tx1"/>
                          </a:solidFill>
                          <a:effectLst/>
                        </a:rPr>
                        <a:t>To</a:t>
                      </a:r>
                      <a:r>
                        <a:rPr lang="en-GB" sz="900" b="0" spc="-55">
                          <a:solidFill>
                            <a:schemeClr val="tx1"/>
                          </a:solidFill>
                          <a:effectLst/>
                        </a:rPr>
                        <a:t> begin</a:t>
                      </a:r>
                      <a:r>
                        <a:rPr lang="en-GB" sz="900" b="0" spc="-60">
                          <a:solidFill>
                            <a:schemeClr val="tx1"/>
                          </a:solidFill>
                          <a:effectLst/>
                        </a:rPr>
                        <a:t> </a:t>
                      </a:r>
                      <a:r>
                        <a:rPr lang="en-GB" sz="900" b="0" spc="-55">
                          <a:solidFill>
                            <a:schemeClr val="tx1"/>
                          </a:solidFill>
                          <a:effectLst/>
                        </a:rPr>
                        <a:t>to</a:t>
                      </a:r>
                      <a:r>
                        <a:rPr lang="en-GB" sz="900" b="0" spc="-50">
                          <a:solidFill>
                            <a:schemeClr val="tx1"/>
                          </a:solidFill>
                          <a:effectLst/>
                        </a:rPr>
                        <a:t> </a:t>
                      </a:r>
                      <a:r>
                        <a:rPr lang="en-GB" sz="900" b="0" spc="-55">
                          <a:solidFill>
                            <a:schemeClr val="tx1"/>
                          </a:solidFill>
                          <a:effectLst/>
                        </a:rPr>
                        <a:t>understand</a:t>
                      </a:r>
                      <a:r>
                        <a:rPr lang="en-GB" sz="900" b="0" spc="-60">
                          <a:solidFill>
                            <a:schemeClr val="tx1"/>
                          </a:solidFill>
                          <a:effectLst/>
                        </a:rPr>
                        <a:t> </a:t>
                      </a:r>
                      <a:r>
                        <a:rPr lang="en-GB" sz="900" b="0" spc="-55">
                          <a:solidFill>
                            <a:schemeClr val="tx1"/>
                          </a:solidFill>
                          <a:effectLst/>
                        </a:rPr>
                        <a:t>‘why’ and</a:t>
                      </a:r>
                      <a:r>
                        <a:rPr lang="en-GB" sz="900" b="0" spc="-50">
                          <a:solidFill>
                            <a:schemeClr val="tx1"/>
                          </a:solidFill>
                          <a:effectLst/>
                        </a:rPr>
                        <a:t> </a:t>
                      </a:r>
                      <a:r>
                        <a:rPr lang="en-GB" sz="900" b="0" spc="-55">
                          <a:solidFill>
                            <a:schemeClr val="tx1"/>
                          </a:solidFill>
                          <a:effectLst/>
                        </a:rPr>
                        <a:t>‘how’ questions.</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579147118"/>
                  </a:ext>
                </a:extLst>
              </a:tr>
              <a:tr h="635655">
                <a:tc vMerge="1">
                  <a:txBody>
                    <a:bodyPr/>
                    <a:lstStyle/>
                    <a:p>
                      <a:endParaRPr lang="en-GB"/>
                    </a:p>
                  </a:txBody>
                  <a:tcPr/>
                </a:tc>
                <a:tc vMerge="1">
                  <a:txBody>
                    <a:bodyPr/>
                    <a:lstStyle/>
                    <a:p>
                      <a:endParaRPr lang="en-GB"/>
                    </a:p>
                  </a:txBody>
                  <a:tcPr/>
                </a:tc>
                <a:tc>
                  <a:txBody>
                    <a:bodyPr/>
                    <a:lstStyle/>
                    <a:p>
                      <a:pPr marL="71755">
                        <a:spcBef>
                          <a:spcPts val="315"/>
                        </a:spcBef>
                        <a:spcAft>
                          <a:spcPts val="0"/>
                        </a:spcAft>
                      </a:pPr>
                      <a:r>
                        <a:rPr lang="en-GB" sz="900" b="0">
                          <a:solidFill>
                            <a:schemeClr val="tx1"/>
                          </a:solidFill>
                          <a:effectLst/>
                        </a:rPr>
                        <a:t>Speaking</a:t>
                      </a:r>
                      <a:endParaRPr lang="en-GB" sz="900" b="0">
                        <a:solidFill>
                          <a:schemeClr val="tx1"/>
                        </a:solidFill>
                        <a:effectLst/>
                        <a:latin typeface="Roboto"/>
                        <a:ea typeface="Roboto"/>
                        <a:cs typeface="Roboto"/>
                      </a:endParaRPr>
                    </a:p>
                  </a:txBody>
                  <a:tcPr marL="0" marR="0" marT="0" marB="0"/>
                </a:tc>
                <a:tc>
                  <a:txBody>
                    <a:bodyPr/>
                    <a:lstStyle/>
                    <a:p>
                      <a:pPr marL="342900" marR="132715" lvl="0" indent="-342900">
                        <a:lnSpc>
                          <a:spcPct val="111000"/>
                        </a:lnSpc>
                        <a:spcBef>
                          <a:spcPts val="315"/>
                        </a:spcBef>
                        <a:spcAft>
                          <a:spcPts val="0"/>
                        </a:spcAft>
                        <a:buClr>
                          <a:srgbClr val="231F20"/>
                        </a:buClr>
                        <a:buSzPts val="1000"/>
                        <a:buFont typeface="Roboto"/>
                        <a:buChar char="•"/>
                        <a:tabLst>
                          <a:tab pos="180340" algn="l"/>
                        </a:tabLst>
                      </a:pPr>
                      <a:r>
                        <a:rPr lang="en-GB" sz="900" b="0" spc="-25">
                          <a:solidFill>
                            <a:schemeClr val="tx1"/>
                          </a:solidFill>
                          <a:effectLst/>
                        </a:rPr>
                        <a:t>To</a:t>
                      </a:r>
                      <a:r>
                        <a:rPr lang="en-GB" sz="900" b="0" spc="-60">
                          <a:solidFill>
                            <a:schemeClr val="tx1"/>
                          </a:solidFill>
                          <a:effectLst/>
                        </a:rPr>
                        <a:t> question why things happen</a:t>
                      </a:r>
                      <a:r>
                        <a:rPr lang="en-GB" sz="900" b="0" spc="-55">
                          <a:solidFill>
                            <a:schemeClr val="tx1"/>
                          </a:solidFill>
                          <a:effectLst/>
                        </a:rPr>
                        <a:t> </a:t>
                      </a:r>
                      <a:r>
                        <a:rPr lang="en-GB" sz="900" b="0" spc="-60">
                          <a:solidFill>
                            <a:schemeClr val="tx1"/>
                          </a:solidFill>
                          <a:effectLst/>
                        </a:rPr>
                        <a:t>and</a:t>
                      </a:r>
                      <a:r>
                        <a:rPr lang="en-GB" sz="900" b="0" spc="-55">
                          <a:solidFill>
                            <a:schemeClr val="tx1"/>
                          </a:solidFill>
                          <a:effectLst/>
                        </a:rPr>
                        <a:t> </a:t>
                      </a:r>
                      <a:r>
                        <a:rPr lang="en-GB" sz="900" b="0" spc="-60">
                          <a:solidFill>
                            <a:schemeClr val="tx1"/>
                          </a:solidFill>
                          <a:effectLst/>
                        </a:rPr>
                        <a:t>give explanations and</a:t>
                      </a:r>
                      <a:r>
                        <a:rPr lang="en-GB" sz="900" b="0" spc="-55">
                          <a:solidFill>
                            <a:schemeClr val="tx1"/>
                          </a:solidFill>
                          <a:effectLst/>
                        </a:rPr>
                        <a:t> </a:t>
                      </a:r>
                      <a:r>
                        <a:rPr lang="en-GB" sz="900" b="0" spc="-60">
                          <a:solidFill>
                            <a:schemeClr val="tx1"/>
                          </a:solidFill>
                          <a:effectLst/>
                        </a:rPr>
                        <a:t>ask questions, e.g.</a:t>
                      </a:r>
                      <a:r>
                        <a:rPr lang="en-GB" sz="900" b="0" spc="-50">
                          <a:solidFill>
                            <a:schemeClr val="tx1"/>
                          </a:solidFill>
                          <a:effectLst/>
                        </a:rPr>
                        <a:t> </a:t>
                      </a:r>
                      <a:r>
                        <a:rPr lang="en-GB" sz="900" b="0" spc="-60">
                          <a:solidFill>
                            <a:schemeClr val="tx1"/>
                          </a:solidFill>
                          <a:effectLst/>
                        </a:rPr>
                        <a:t>who,</a:t>
                      </a:r>
                      <a:r>
                        <a:rPr lang="en-GB" sz="900" b="0" spc="-50">
                          <a:solidFill>
                            <a:schemeClr val="tx1"/>
                          </a:solidFill>
                          <a:effectLst/>
                        </a:rPr>
                        <a:t> </a:t>
                      </a:r>
                      <a:r>
                        <a:rPr lang="en-GB" sz="900" b="0" spc="-60">
                          <a:solidFill>
                            <a:schemeClr val="tx1"/>
                          </a:solidFill>
                          <a:effectLst/>
                        </a:rPr>
                        <a:t>what, when,</a:t>
                      </a:r>
                      <a:r>
                        <a:rPr lang="en-GB" sz="900" b="0" spc="-55">
                          <a:solidFill>
                            <a:schemeClr val="tx1"/>
                          </a:solidFill>
                          <a:effectLst/>
                        </a:rPr>
                        <a:t> </a:t>
                      </a:r>
                      <a:r>
                        <a:rPr lang="en-GB" sz="900" b="0" spc="-15">
                          <a:solidFill>
                            <a:schemeClr val="tx1"/>
                          </a:solidFill>
                          <a:effectLst/>
                        </a:rPr>
                        <a:t>how.</a:t>
                      </a:r>
                      <a:endParaRPr lang="en-GB" sz="900" b="0" spc="-60">
                        <a:solidFill>
                          <a:schemeClr val="tx1"/>
                        </a:solidFill>
                        <a:effectLst/>
                      </a:endParaRPr>
                    </a:p>
                    <a:p>
                      <a:pPr marL="342900" marR="145415" lvl="0" indent="-342900">
                        <a:lnSpc>
                          <a:spcPct val="111000"/>
                        </a:lnSpc>
                        <a:spcBef>
                          <a:spcPts val="295"/>
                        </a:spcBef>
                        <a:spcAft>
                          <a:spcPts val="0"/>
                        </a:spcAft>
                        <a:buClr>
                          <a:srgbClr val="231F20"/>
                        </a:buClr>
                        <a:buSzPts val="1000"/>
                        <a:buFont typeface="Roboto"/>
                        <a:buChar char="•"/>
                        <a:tabLst>
                          <a:tab pos="180340" algn="l"/>
                        </a:tabLst>
                      </a:pPr>
                      <a:r>
                        <a:rPr lang="en-GB" sz="900" b="0" spc="-25">
                          <a:solidFill>
                            <a:schemeClr val="tx1"/>
                          </a:solidFill>
                          <a:effectLst/>
                        </a:rPr>
                        <a:t>To</a:t>
                      </a:r>
                      <a:r>
                        <a:rPr lang="en-GB" sz="900" b="0" spc="-60">
                          <a:solidFill>
                            <a:schemeClr val="tx1"/>
                          </a:solidFill>
                          <a:effectLst/>
                        </a:rPr>
                        <a:t> use a range</a:t>
                      </a:r>
                      <a:r>
                        <a:rPr lang="en-GB" sz="900" b="0" spc="-55">
                          <a:solidFill>
                            <a:schemeClr val="tx1"/>
                          </a:solidFill>
                          <a:effectLst/>
                        </a:rPr>
                        <a:t> </a:t>
                      </a:r>
                      <a:r>
                        <a:rPr lang="en-GB" sz="900" b="0" spc="-60">
                          <a:solidFill>
                            <a:schemeClr val="tx1"/>
                          </a:solidFill>
                          <a:effectLst/>
                        </a:rPr>
                        <a:t>of</a:t>
                      </a:r>
                      <a:r>
                        <a:rPr lang="en-GB" sz="900" b="0" spc="-55">
                          <a:solidFill>
                            <a:schemeClr val="tx1"/>
                          </a:solidFill>
                          <a:effectLst/>
                        </a:rPr>
                        <a:t> </a:t>
                      </a:r>
                      <a:r>
                        <a:rPr lang="en-GB" sz="900" b="0" spc="-60">
                          <a:solidFill>
                            <a:schemeClr val="tx1"/>
                          </a:solidFill>
                          <a:effectLst/>
                        </a:rPr>
                        <a:t>tenses</a:t>
                      </a:r>
                      <a:r>
                        <a:rPr lang="en-GB" sz="900" b="0" spc="-65">
                          <a:solidFill>
                            <a:schemeClr val="tx1"/>
                          </a:solidFill>
                          <a:effectLst/>
                        </a:rPr>
                        <a:t> </a:t>
                      </a:r>
                      <a:r>
                        <a:rPr lang="en-GB" sz="900" b="0" spc="-60">
                          <a:solidFill>
                            <a:schemeClr val="tx1"/>
                          </a:solidFill>
                          <a:effectLst/>
                        </a:rPr>
                        <a:t>in</a:t>
                      </a:r>
                      <a:r>
                        <a:rPr lang="en-GB" sz="900" b="0" spc="-55">
                          <a:solidFill>
                            <a:schemeClr val="tx1"/>
                          </a:solidFill>
                          <a:effectLst/>
                        </a:rPr>
                        <a:t> </a:t>
                      </a:r>
                      <a:r>
                        <a:rPr lang="en-GB" sz="900" b="0" spc="-60">
                          <a:solidFill>
                            <a:schemeClr val="tx1"/>
                          </a:solidFill>
                          <a:effectLst/>
                        </a:rPr>
                        <a:t>speech. For</a:t>
                      </a:r>
                      <a:r>
                        <a:rPr lang="en-GB" sz="900" b="0" spc="-55">
                          <a:solidFill>
                            <a:schemeClr val="tx1"/>
                          </a:solidFill>
                          <a:effectLst/>
                        </a:rPr>
                        <a:t> </a:t>
                      </a:r>
                      <a:r>
                        <a:rPr lang="en-GB" sz="900" b="0" spc="-60">
                          <a:solidFill>
                            <a:schemeClr val="tx1"/>
                          </a:solidFill>
                          <a:effectLst/>
                        </a:rPr>
                        <a:t>example,</a:t>
                      </a:r>
                      <a:r>
                        <a:rPr lang="en-GB" sz="900" b="0" spc="-55">
                          <a:solidFill>
                            <a:schemeClr val="tx1"/>
                          </a:solidFill>
                          <a:effectLst/>
                        </a:rPr>
                        <a:t> </a:t>
                      </a:r>
                      <a:r>
                        <a:rPr lang="en-GB" sz="900" b="0" spc="-15">
                          <a:solidFill>
                            <a:schemeClr val="tx1"/>
                          </a:solidFill>
                          <a:effectLst/>
                        </a:rPr>
                        <a:t>play,</a:t>
                      </a:r>
                      <a:r>
                        <a:rPr lang="en-GB" sz="900" b="0" spc="-60">
                          <a:solidFill>
                            <a:schemeClr val="tx1"/>
                          </a:solidFill>
                          <a:effectLst/>
                        </a:rPr>
                        <a:t> playing, will </a:t>
                      </a:r>
                      <a:r>
                        <a:rPr lang="en-GB" sz="900" b="0" spc="-15">
                          <a:solidFill>
                            <a:schemeClr val="tx1"/>
                          </a:solidFill>
                          <a:effectLst/>
                        </a:rPr>
                        <a:t>play,</a:t>
                      </a:r>
                      <a:r>
                        <a:rPr lang="en-GB" sz="900" b="0" spc="-110">
                          <a:solidFill>
                            <a:schemeClr val="tx1"/>
                          </a:solidFill>
                          <a:effectLst/>
                        </a:rPr>
                        <a:t> </a:t>
                      </a:r>
                      <a:r>
                        <a:rPr lang="en-GB" sz="900" b="0" spc="-60">
                          <a:solidFill>
                            <a:schemeClr val="tx1"/>
                          </a:solidFill>
                          <a:effectLst/>
                        </a:rPr>
                        <a:t>played.</a:t>
                      </a:r>
                      <a:endParaRPr lang="en-GB" sz="900" b="0" spc="-6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285370756"/>
                  </a:ext>
                </a:extLst>
              </a:tr>
              <a:tr h="635655">
                <a:tc>
                  <a:txBody>
                    <a:bodyPr/>
                    <a:lstStyle/>
                    <a:p>
                      <a:pPr marL="71755">
                        <a:spcBef>
                          <a:spcPts val="315"/>
                        </a:spcBef>
                        <a:spcAft>
                          <a:spcPts val="0"/>
                        </a:spcAft>
                      </a:pPr>
                      <a:r>
                        <a:rPr lang="en-GB" sz="900" b="0">
                          <a:solidFill>
                            <a:schemeClr val="tx1"/>
                          </a:solidFill>
                          <a:effectLst/>
                        </a:rPr>
                        <a:t>ELG</a:t>
                      </a:r>
                      <a:endParaRPr lang="en-GB" sz="900" b="0">
                        <a:solidFill>
                          <a:schemeClr val="tx1"/>
                        </a:solidFill>
                        <a:effectLst/>
                        <a:latin typeface="Roboto"/>
                        <a:ea typeface="Roboto"/>
                        <a:cs typeface="Roboto"/>
                      </a:endParaRPr>
                    </a:p>
                  </a:txBody>
                  <a:tcPr marL="0" marR="0" marT="0" marB="0"/>
                </a:tc>
                <a:tc>
                  <a:txBody>
                    <a:bodyPr/>
                    <a:lstStyle/>
                    <a:p>
                      <a:pPr marL="71755" marR="71755">
                        <a:spcBef>
                          <a:spcPts val="315"/>
                        </a:spcBef>
                        <a:spcAft>
                          <a:spcPts val="0"/>
                        </a:spcAft>
                      </a:pPr>
                      <a:r>
                        <a:rPr lang="en-GB" sz="900" b="0">
                          <a:solidFill>
                            <a:schemeClr val="tx1"/>
                          </a:solidFill>
                          <a:effectLst/>
                        </a:rPr>
                        <a:t>Communication and Language</a:t>
                      </a:r>
                      <a:endParaRPr lang="en-GB" sz="9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900" b="0">
                          <a:solidFill>
                            <a:schemeClr val="tx1"/>
                          </a:solidFill>
                          <a:effectLst/>
                        </a:rPr>
                        <a:t>Speaking</a:t>
                      </a:r>
                      <a:endParaRPr lang="en-GB" sz="900" b="0">
                        <a:solidFill>
                          <a:schemeClr val="tx1"/>
                        </a:solidFill>
                        <a:effectLst/>
                        <a:latin typeface="Roboto"/>
                        <a:ea typeface="Roboto"/>
                        <a:cs typeface="Roboto"/>
                      </a:endParaRPr>
                    </a:p>
                  </a:txBody>
                  <a:tcPr marL="0" marR="0" marT="0" marB="0"/>
                </a:tc>
                <a:tc>
                  <a:txBody>
                    <a:bodyPr/>
                    <a:lstStyle/>
                    <a:p>
                      <a:pPr marL="342900" marR="213360" lvl="0" indent="-342900">
                        <a:lnSpc>
                          <a:spcPct val="111000"/>
                        </a:lnSpc>
                        <a:spcBef>
                          <a:spcPts val="315"/>
                        </a:spcBef>
                        <a:spcAft>
                          <a:spcPts val="0"/>
                        </a:spcAft>
                        <a:buClr>
                          <a:srgbClr val="231F20"/>
                        </a:buClr>
                        <a:buSzPts val="1000"/>
                        <a:buFont typeface="Roboto"/>
                        <a:buChar char="•"/>
                        <a:tabLst>
                          <a:tab pos="180340" algn="l"/>
                        </a:tabLst>
                      </a:pPr>
                      <a:r>
                        <a:rPr lang="en-GB" sz="900" b="0" spc="-25">
                          <a:solidFill>
                            <a:schemeClr val="tx1"/>
                          </a:solidFill>
                          <a:effectLst/>
                        </a:rPr>
                        <a:t>To</a:t>
                      </a:r>
                      <a:r>
                        <a:rPr lang="en-GB" sz="900" b="0" spc="-55">
                          <a:solidFill>
                            <a:schemeClr val="tx1"/>
                          </a:solidFill>
                          <a:effectLst/>
                        </a:rPr>
                        <a:t> answer ‘how’ and ‘why’ questions</a:t>
                      </a:r>
                      <a:r>
                        <a:rPr lang="en-GB" sz="900" b="0" spc="-60">
                          <a:solidFill>
                            <a:schemeClr val="tx1"/>
                          </a:solidFill>
                          <a:effectLst/>
                        </a:rPr>
                        <a:t> </a:t>
                      </a:r>
                      <a:r>
                        <a:rPr lang="en-GB" sz="900" b="0" spc="-55">
                          <a:solidFill>
                            <a:schemeClr val="tx1"/>
                          </a:solidFill>
                          <a:effectLst/>
                        </a:rPr>
                        <a:t>about their experiences and in</a:t>
                      </a:r>
                      <a:r>
                        <a:rPr lang="en-GB" sz="900" b="0" spc="-50">
                          <a:solidFill>
                            <a:schemeClr val="tx1"/>
                          </a:solidFill>
                          <a:effectLst/>
                        </a:rPr>
                        <a:t> </a:t>
                      </a:r>
                      <a:r>
                        <a:rPr lang="en-GB" sz="900" b="0" spc="-55">
                          <a:solidFill>
                            <a:schemeClr val="tx1"/>
                          </a:solidFill>
                          <a:effectLst/>
                        </a:rPr>
                        <a:t>response to stories or</a:t>
                      </a:r>
                      <a:r>
                        <a:rPr lang="en-GB" sz="900" b="0" spc="-50">
                          <a:solidFill>
                            <a:schemeClr val="tx1"/>
                          </a:solidFill>
                          <a:effectLst/>
                        </a:rPr>
                        <a:t> </a:t>
                      </a:r>
                      <a:r>
                        <a:rPr lang="en-GB" sz="900" b="0" spc="-55">
                          <a:solidFill>
                            <a:schemeClr val="tx1"/>
                          </a:solidFill>
                          <a:effectLst/>
                        </a:rPr>
                        <a:t>events.</a:t>
                      </a:r>
                    </a:p>
                    <a:p>
                      <a:pPr marL="342900" marR="62865" lvl="0" indent="-342900">
                        <a:lnSpc>
                          <a:spcPct val="111000"/>
                        </a:lnSpc>
                        <a:spcBef>
                          <a:spcPts val="295"/>
                        </a:spcBef>
                        <a:spcAft>
                          <a:spcPts val="0"/>
                        </a:spcAft>
                        <a:buClr>
                          <a:srgbClr val="231F20"/>
                        </a:buClr>
                        <a:buSzPts val="1000"/>
                        <a:buFont typeface="Roboto"/>
                        <a:buChar char="•"/>
                        <a:tabLst>
                          <a:tab pos="180340" algn="l"/>
                        </a:tabLst>
                      </a:pPr>
                      <a:r>
                        <a:rPr lang="en-GB" sz="900" b="0" spc="-25">
                          <a:solidFill>
                            <a:schemeClr val="tx1"/>
                          </a:solidFill>
                          <a:effectLst/>
                        </a:rPr>
                        <a:t>To </a:t>
                      </a:r>
                      <a:r>
                        <a:rPr lang="en-GB" sz="900" b="0" spc="-55">
                          <a:solidFill>
                            <a:schemeClr val="tx1"/>
                          </a:solidFill>
                          <a:effectLst/>
                        </a:rPr>
                        <a:t>use past, present and future forms accurately when talking about</a:t>
                      </a:r>
                      <a:r>
                        <a:rPr lang="en-GB" sz="900" b="0" spc="-60">
                          <a:solidFill>
                            <a:schemeClr val="tx1"/>
                          </a:solidFill>
                          <a:effectLst/>
                        </a:rPr>
                        <a:t> </a:t>
                      </a:r>
                      <a:r>
                        <a:rPr lang="en-GB" sz="900" b="0" spc="-55">
                          <a:solidFill>
                            <a:schemeClr val="tx1"/>
                          </a:solidFill>
                          <a:effectLst/>
                        </a:rPr>
                        <a:t>events</a:t>
                      </a:r>
                      <a:r>
                        <a:rPr lang="en-GB" sz="900" b="0" spc="-65">
                          <a:solidFill>
                            <a:schemeClr val="tx1"/>
                          </a:solidFill>
                          <a:effectLst/>
                        </a:rPr>
                        <a:t> </a:t>
                      </a:r>
                      <a:r>
                        <a:rPr lang="en-GB" sz="900" b="0" spc="-55">
                          <a:solidFill>
                            <a:schemeClr val="tx1"/>
                          </a:solidFill>
                          <a:effectLst/>
                        </a:rPr>
                        <a:t>that have</a:t>
                      </a:r>
                      <a:r>
                        <a:rPr lang="en-GB" sz="900" b="0" spc="-60">
                          <a:solidFill>
                            <a:schemeClr val="tx1"/>
                          </a:solidFill>
                          <a:effectLst/>
                        </a:rPr>
                        <a:t> </a:t>
                      </a:r>
                      <a:r>
                        <a:rPr lang="en-GB" sz="900" b="0" spc="-55">
                          <a:solidFill>
                            <a:schemeClr val="tx1"/>
                          </a:solidFill>
                          <a:effectLst/>
                        </a:rPr>
                        <a:t>happened</a:t>
                      </a:r>
                      <a:r>
                        <a:rPr lang="en-GB" sz="900" b="0" spc="-60">
                          <a:solidFill>
                            <a:schemeClr val="tx1"/>
                          </a:solidFill>
                          <a:effectLst/>
                        </a:rPr>
                        <a:t> </a:t>
                      </a:r>
                      <a:r>
                        <a:rPr lang="en-GB" sz="900" b="0" spc="-55">
                          <a:solidFill>
                            <a:schemeClr val="tx1"/>
                          </a:solidFill>
                          <a:effectLst/>
                        </a:rPr>
                        <a:t>or are</a:t>
                      </a:r>
                      <a:r>
                        <a:rPr lang="en-GB" sz="900" b="0" spc="-60">
                          <a:solidFill>
                            <a:schemeClr val="tx1"/>
                          </a:solidFill>
                          <a:effectLst/>
                        </a:rPr>
                        <a:t> </a:t>
                      </a:r>
                      <a:r>
                        <a:rPr lang="en-GB" sz="900" b="0" spc="-55">
                          <a:solidFill>
                            <a:schemeClr val="tx1"/>
                          </a:solidFill>
                          <a:effectLst/>
                        </a:rPr>
                        <a:t>to</a:t>
                      </a:r>
                      <a:r>
                        <a:rPr lang="en-GB" sz="900" b="0" spc="-60">
                          <a:solidFill>
                            <a:schemeClr val="tx1"/>
                          </a:solidFill>
                          <a:effectLst/>
                        </a:rPr>
                        <a:t> </a:t>
                      </a:r>
                      <a:r>
                        <a:rPr lang="en-GB" sz="900" b="0" spc="-55">
                          <a:solidFill>
                            <a:schemeClr val="tx1"/>
                          </a:solidFill>
                          <a:effectLst/>
                        </a:rPr>
                        <a:t>happen</a:t>
                      </a:r>
                      <a:r>
                        <a:rPr lang="en-GB" sz="900" b="0" spc="-60">
                          <a:solidFill>
                            <a:schemeClr val="tx1"/>
                          </a:solidFill>
                          <a:effectLst/>
                        </a:rPr>
                        <a:t> </a:t>
                      </a:r>
                      <a:r>
                        <a:rPr lang="en-GB" sz="900" b="0" spc="-55">
                          <a:solidFill>
                            <a:schemeClr val="tx1"/>
                          </a:solidFill>
                          <a:effectLst/>
                        </a:rPr>
                        <a:t>in the</a:t>
                      </a:r>
                      <a:r>
                        <a:rPr lang="en-GB" sz="900" b="0" spc="-60">
                          <a:solidFill>
                            <a:schemeClr val="tx1"/>
                          </a:solidFill>
                          <a:effectLst/>
                        </a:rPr>
                        <a:t> </a:t>
                      </a:r>
                      <a:r>
                        <a:rPr lang="en-GB" sz="900" b="0" spc="-55">
                          <a:solidFill>
                            <a:schemeClr val="tx1"/>
                          </a:solidFill>
                          <a:effectLst/>
                        </a:rPr>
                        <a:t>future.</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899152815"/>
                  </a:ext>
                </a:extLst>
              </a:tr>
              <a:tr h="195426">
                <a:tc gridSpan="4">
                  <a:txBody>
                    <a:bodyPr/>
                    <a:lstStyle/>
                    <a:p>
                      <a:pPr marL="107950">
                        <a:spcBef>
                          <a:spcPts val="285"/>
                        </a:spcBef>
                        <a:spcAft>
                          <a:spcPts val="0"/>
                        </a:spcAft>
                      </a:pPr>
                      <a:r>
                        <a:rPr lang="en-GB" sz="900" b="0">
                          <a:solidFill>
                            <a:schemeClr val="tx1"/>
                          </a:solidFill>
                          <a:effectLst/>
                        </a:rPr>
                        <a:t>Use of Phrases and Clauses</a:t>
                      </a:r>
                      <a:endParaRPr lang="en-GB" sz="9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69303329"/>
                  </a:ext>
                </a:extLst>
              </a:tr>
              <a:tr h="325364">
                <a:tc>
                  <a:txBody>
                    <a:bodyPr/>
                    <a:lstStyle/>
                    <a:p>
                      <a:pPr marL="71755">
                        <a:spcBef>
                          <a:spcPts val="315"/>
                        </a:spcBef>
                        <a:spcAft>
                          <a:spcPts val="0"/>
                        </a:spcAft>
                      </a:pPr>
                      <a:r>
                        <a:rPr lang="en-GB" sz="900" b="0">
                          <a:solidFill>
                            <a:schemeClr val="tx1"/>
                          </a:solidFill>
                          <a:effectLst/>
                        </a:rPr>
                        <a:t>30-50 Months</a:t>
                      </a:r>
                      <a:endParaRPr lang="en-GB" sz="900" b="0">
                        <a:solidFill>
                          <a:schemeClr val="tx1"/>
                        </a:solidFill>
                        <a:effectLst/>
                        <a:latin typeface="Roboto"/>
                        <a:ea typeface="Roboto"/>
                        <a:cs typeface="Roboto"/>
                      </a:endParaRPr>
                    </a:p>
                  </a:txBody>
                  <a:tcPr marL="0" marR="0" marT="0" marB="0"/>
                </a:tc>
                <a:tc>
                  <a:txBody>
                    <a:bodyPr/>
                    <a:lstStyle/>
                    <a:p>
                      <a:pPr marL="71755" marR="71755">
                        <a:spcBef>
                          <a:spcPts val="315"/>
                        </a:spcBef>
                        <a:spcAft>
                          <a:spcPts val="0"/>
                        </a:spcAft>
                      </a:pPr>
                      <a:r>
                        <a:rPr lang="en-GB" sz="900" b="0">
                          <a:solidFill>
                            <a:schemeClr val="tx1"/>
                          </a:solidFill>
                          <a:effectLst/>
                        </a:rPr>
                        <a:t>Communication and Language</a:t>
                      </a:r>
                      <a:endParaRPr lang="en-GB" sz="9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900" b="0">
                          <a:solidFill>
                            <a:schemeClr val="tx1"/>
                          </a:solidFill>
                          <a:effectLst/>
                        </a:rPr>
                        <a:t>Speaking</a:t>
                      </a:r>
                      <a:endParaRPr lang="en-GB" sz="900" b="0">
                        <a:solidFill>
                          <a:schemeClr val="tx1"/>
                        </a:solidFill>
                        <a:effectLst/>
                        <a:latin typeface="Roboto"/>
                        <a:ea typeface="Roboto"/>
                        <a:cs typeface="Roboto"/>
                      </a:endParaRPr>
                    </a:p>
                  </a:txBody>
                  <a:tcPr marL="0" marR="0" marT="0" marB="0"/>
                </a:tc>
                <a:tc>
                  <a:txBody>
                    <a:bodyPr/>
                    <a:lstStyle/>
                    <a:p>
                      <a:pPr marL="342900" marR="66040" lvl="0" indent="-342900">
                        <a:lnSpc>
                          <a:spcPct val="111000"/>
                        </a:lnSpc>
                        <a:spcBef>
                          <a:spcPts val="315"/>
                        </a:spcBef>
                        <a:spcAft>
                          <a:spcPts val="0"/>
                        </a:spcAft>
                        <a:buClr>
                          <a:srgbClr val="231F20"/>
                        </a:buClr>
                        <a:buSzPts val="1000"/>
                        <a:buFont typeface="Roboto"/>
                        <a:buChar char="•"/>
                        <a:tabLst>
                          <a:tab pos="180340" algn="l"/>
                        </a:tabLst>
                      </a:pPr>
                      <a:r>
                        <a:rPr lang="en-GB" sz="900" b="0" spc="-25">
                          <a:solidFill>
                            <a:schemeClr val="tx1"/>
                          </a:solidFill>
                          <a:effectLst/>
                        </a:rPr>
                        <a:t>To</a:t>
                      </a:r>
                      <a:r>
                        <a:rPr lang="en-GB" sz="900" b="0" spc="-65">
                          <a:solidFill>
                            <a:schemeClr val="tx1"/>
                          </a:solidFill>
                          <a:effectLst/>
                        </a:rPr>
                        <a:t> </a:t>
                      </a:r>
                      <a:r>
                        <a:rPr lang="en-GB" sz="900" b="0" spc="-55">
                          <a:solidFill>
                            <a:schemeClr val="tx1"/>
                          </a:solidFill>
                          <a:effectLst/>
                        </a:rPr>
                        <a:t>begin</a:t>
                      </a:r>
                      <a:r>
                        <a:rPr lang="en-GB" sz="900" b="0" spc="-65">
                          <a:solidFill>
                            <a:schemeClr val="tx1"/>
                          </a:solidFill>
                          <a:effectLst/>
                        </a:rPr>
                        <a:t> </a:t>
                      </a:r>
                      <a:r>
                        <a:rPr lang="en-GB" sz="900" b="0" spc="-55">
                          <a:solidFill>
                            <a:schemeClr val="tx1"/>
                          </a:solidFill>
                          <a:effectLst/>
                        </a:rPr>
                        <a:t>to</a:t>
                      </a:r>
                      <a:r>
                        <a:rPr lang="en-GB" sz="900" b="0" spc="-60">
                          <a:solidFill>
                            <a:schemeClr val="tx1"/>
                          </a:solidFill>
                          <a:effectLst/>
                        </a:rPr>
                        <a:t> </a:t>
                      </a:r>
                      <a:r>
                        <a:rPr lang="en-GB" sz="900" b="0" spc="-55">
                          <a:solidFill>
                            <a:schemeClr val="tx1"/>
                          </a:solidFill>
                          <a:effectLst/>
                        </a:rPr>
                        <a:t>use</a:t>
                      </a:r>
                      <a:r>
                        <a:rPr lang="en-GB" sz="900" b="0" spc="-65">
                          <a:solidFill>
                            <a:schemeClr val="tx1"/>
                          </a:solidFill>
                          <a:effectLst/>
                        </a:rPr>
                        <a:t> </a:t>
                      </a:r>
                      <a:r>
                        <a:rPr lang="en-GB" sz="900" b="0" spc="-55">
                          <a:solidFill>
                            <a:schemeClr val="tx1"/>
                          </a:solidFill>
                          <a:effectLst/>
                        </a:rPr>
                        <a:t>more</a:t>
                      </a:r>
                      <a:r>
                        <a:rPr lang="en-GB" sz="900" b="0" spc="-65">
                          <a:solidFill>
                            <a:schemeClr val="tx1"/>
                          </a:solidFill>
                          <a:effectLst/>
                        </a:rPr>
                        <a:t> </a:t>
                      </a:r>
                      <a:r>
                        <a:rPr lang="en-GB" sz="900" b="0" spc="-55">
                          <a:solidFill>
                            <a:schemeClr val="tx1"/>
                          </a:solidFill>
                          <a:effectLst/>
                        </a:rPr>
                        <a:t>complex</a:t>
                      </a:r>
                      <a:r>
                        <a:rPr lang="en-GB" sz="900" b="0" spc="-60">
                          <a:solidFill>
                            <a:schemeClr val="tx1"/>
                          </a:solidFill>
                          <a:effectLst/>
                        </a:rPr>
                        <a:t> </a:t>
                      </a:r>
                      <a:r>
                        <a:rPr lang="en-GB" sz="900" b="0" spc="-55">
                          <a:solidFill>
                            <a:schemeClr val="tx1"/>
                          </a:solidFill>
                          <a:effectLst/>
                        </a:rPr>
                        <a:t>sentences</a:t>
                      </a:r>
                      <a:r>
                        <a:rPr lang="en-GB" sz="900" b="0" spc="-65">
                          <a:solidFill>
                            <a:schemeClr val="tx1"/>
                          </a:solidFill>
                          <a:effectLst/>
                        </a:rPr>
                        <a:t> </a:t>
                      </a:r>
                      <a:r>
                        <a:rPr lang="en-GB" sz="900" b="0" spc="-55">
                          <a:solidFill>
                            <a:schemeClr val="tx1"/>
                          </a:solidFill>
                          <a:effectLst/>
                        </a:rPr>
                        <a:t>to</a:t>
                      </a:r>
                      <a:r>
                        <a:rPr lang="en-GB" sz="900" b="0" spc="-60">
                          <a:solidFill>
                            <a:schemeClr val="tx1"/>
                          </a:solidFill>
                          <a:effectLst/>
                        </a:rPr>
                        <a:t> </a:t>
                      </a:r>
                      <a:r>
                        <a:rPr lang="en-GB" sz="900" b="0" spc="-55">
                          <a:solidFill>
                            <a:schemeClr val="tx1"/>
                          </a:solidFill>
                          <a:effectLst/>
                        </a:rPr>
                        <a:t>link</a:t>
                      </a:r>
                      <a:r>
                        <a:rPr lang="en-GB" sz="900" b="0" spc="-65">
                          <a:solidFill>
                            <a:schemeClr val="tx1"/>
                          </a:solidFill>
                          <a:effectLst/>
                        </a:rPr>
                        <a:t> </a:t>
                      </a:r>
                      <a:r>
                        <a:rPr lang="en-GB" sz="900" b="0" spc="-55">
                          <a:solidFill>
                            <a:schemeClr val="tx1"/>
                          </a:solidFill>
                          <a:effectLst/>
                        </a:rPr>
                        <a:t>thoughts</a:t>
                      </a:r>
                      <a:r>
                        <a:rPr lang="en-GB" sz="900" b="0" spc="-60">
                          <a:solidFill>
                            <a:schemeClr val="tx1"/>
                          </a:solidFill>
                          <a:effectLst/>
                        </a:rPr>
                        <a:t> </a:t>
                      </a:r>
                      <a:r>
                        <a:rPr lang="en-GB" sz="900" b="0" spc="-55">
                          <a:solidFill>
                            <a:schemeClr val="tx1"/>
                          </a:solidFill>
                          <a:effectLst/>
                        </a:rPr>
                        <a:t>when speaking, e.g.</a:t>
                      </a:r>
                      <a:r>
                        <a:rPr lang="en-GB" sz="900" b="0" spc="-50">
                          <a:solidFill>
                            <a:schemeClr val="tx1"/>
                          </a:solidFill>
                          <a:effectLst/>
                        </a:rPr>
                        <a:t> </a:t>
                      </a:r>
                      <a:r>
                        <a:rPr lang="en-GB" sz="900" b="0" spc="-55">
                          <a:solidFill>
                            <a:schemeClr val="tx1"/>
                          </a:solidFill>
                          <a:effectLst/>
                        </a:rPr>
                        <a:t>using ‘and’ and</a:t>
                      </a:r>
                      <a:r>
                        <a:rPr lang="en-GB" sz="900" b="0" spc="-50">
                          <a:solidFill>
                            <a:schemeClr val="tx1"/>
                          </a:solidFill>
                          <a:effectLst/>
                        </a:rPr>
                        <a:t> </a:t>
                      </a:r>
                      <a:r>
                        <a:rPr lang="en-GB" sz="900" b="0" spc="-55">
                          <a:solidFill>
                            <a:schemeClr val="tx1"/>
                          </a:solidFill>
                          <a:effectLst/>
                        </a:rPr>
                        <a:t>‘because’.</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485743951"/>
                  </a:ext>
                </a:extLst>
              </a:tr>
              <a:tr h="195426">
                <a:tc gridSpan="4">
                  <a:txBody>
                    <a:bodyPr/>
                    <a:lstStyle/>
                    <a:p>
                      <a:pPr marL="107950">
                        <a:spcBef>
                          <a:spcPts val="285"/>
                        </a:spcBef>
                        <a:spcAft>
                          <a:spcPts val="0"/>
                        </a:spcAft>
                      </a:pPr>
                      <a:r>
                        <a:rPr lang="en-GB" sz="900" b="0">
                          <a:solidFill>
                            <a:schemeClr val="tx1"/>
                          </a:solidFill>
                          <a:effectLst/>
                        </a:rPr>
                        <a:t>Use of Terminology</a:t>
                      </a:r>
                      <a:endParaRPr lang="en-GB" sz="9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54159396"/>
                  </a:ext>
                </a:extLst>
              </a:tr>
              <a:tr h="465697">
                <a:tc>
                  <a:txBody>
                    <a:bodyPr/>
                    <a:lstStyle/>
                    <a:p>
                      <a:pPr marL="71755">
                        <a:spcBef>
                          <a:spcPts val="315"/>
                        </a:spcBef>
                        <a:spcAft>
                          <a:spcPts val="0"/>
                        </a:spcAft>
                      </a:pPr>
                      <a:r>
                        <a:rPr lang="en-GB" sz="900" b="0">
                          <a:solidFill>
                            <a:schemeClr val="tx1"/>
                          </a:solidFill>
                          <a:effectLst/>
                        </a:rPr>
                        <a:t>30-50 Months</a:t>
                      </a:r>
                      <a:endParaRPr lang="en-GB" sz="900" b="0">
                        <a:solidFill>
                          <a:schemeClr val="tx1"/>
                        </a:solidFill>
                        <a:effectLst/>
                        <a:latin typeface="Roboto"/>
                        <a:ea typeface="Roboto"/>
                        <a:cs typeface="Roboto"/>
                      </a:endParaRPr>
                    </a:p>
                  </a:txBody>
                  <a:tcPr marL="0" marR="0" marT="0" marB="0"/>
                </a:tc>
                <a:tc>
                  <a:txBody>
                    <a:bodyPr/>
                    <a:lstStyle/>
                    <a:p>
                      <a:pPr marL="71755" marR="71755">
                        <a:spcBef>
                          <a:spcPts val="315"/>
                        </a:spcBef>
                        <a:spcAft>
                          <a:spcPts val="0"/>
                        </a:spcAft>
                      </a:pPr>
                      <a:r>
                        <a:rPr lang="en-GB" sz="900" b="0">
                          <a:solidFill>
                            <a:schemeClr val="tx1"/>
                          </a:solidFill>
                          <a:effectLst/>
                        </a:rPr>
                        <a:t>Communication and Language</a:t>
                      </a:r>
                      <a:endParaRPr lang="en-GB" sz="9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900" b="0">
                          <a:solidFill>
                            <a:schemeClr val="tx1"/>
                          </a:solidFill>
                          <a:effectLst/>
                        </a:rPr>
                        <a:t>Understanding</a:t>
                      </a:r>
                      <a:endParaRPr lang="en-GB" sz="900" b="0">
                        <a:solidFill>
                          <a:schemeClr val="tx1"/>
                        </a:solidFill>
                        <a:effectLst/>
                        <a:latin typeface="Roboto"/>
                        <a:ea typeface="Roboto"/>
                        <a:cs typeface="Roboto"/>
                      </a:endParaRPr>
                    </a:p>
                  </a:txBody>
                  <a:tcPr marL="0" marR="0" marT="0" marB="0"/>
                </a:tc>
                <a:tc>
                  <a:txBody>
                    <a:bodyPr/>
                    <a:lstStyle/>
                    <a:p>
                      <a:pPr marL="342900" marR="310515" lvl="0" indent="-342900">
                        <a:lnSpc>
                          <a:spcPct val="111000"/>
                        </a:lnSpc>
                        <a:spcBef>
                          <a:spcPts val="315"/>
                        </a:spcBef>
                        <a:spcAft>
                          <a:spcPts val="0"/>
                        </a:spcAft>
                        <a:buClr>
                          <a:srgbClr val="231F20"/>
                        </a:buClr>
                        <a:buSzPts val="1000"/>
                        <a:buFont typeface="Roboto"/>
                        <a:buChar char="•"/>
                        <a:tabLst>
                          <a:tab pos="180340" algn="l"/>
                        </a:tabLst>
                      </a:pPr>
                      <a:r>
                        <a:rPr lang="en-GB" sz="900" b="0" spc="-25" dirty="0">
                          <a:solidFill>
                            <a:schemeClr val="tx1"/>
                          </a:solidFill>
                          <a:effectLst/>
                        </a:rPr>
                        <a:t>To</a:t>
                      </a:r>
                      <a:r>
                        <a:rPr lang="en-GB" sz="900" b="0" spc="-60" dirty="0">
                          <a:solidFill>
                            <a:schemeClr val="tx1"/>
                          </a:solidFill>
                          <a:effectLst/>
                        </a:rPr>
                        <a:t> </a:t>
                      </a:r>
                      <a:r>
                        <a:rPr lang="en-GB" sz="900" b="0" spc="-55" dirty="0">
                          <a:solidFill>
                            <a:schemeClr val="tx1"/>
                          </a:solidFill>
                          <a:effectLst/>
                        </a:rPr>
                        <a:t>show</a:t>
                      </a:r>
                      <a:r>
                        <a:rPr lang="en-GB" sz="900" b="0" spc="-60" dirty="0">
                          <a:solidFill>
                            <a:schemeClr val="tx1"/>
                          </a:solidFill>
                          <a:effectLst/>
                        </a:rPr>
                        <a:t> </a:t>
                      </a:r>
                      <a:r>
                        <a:rPr lang="en-GB" sz="900" b="0" spc="-55" dirty="0">
                          <a:solidFill>
                            <a:schemeClr val="tx1"/>
                          </a:solidFill>
                          <a:effectLst/>
                        </a:rPr>
                        <a:t>an understanding</a:t>
                      </a:r>
                      <a:r>
                        <a:rPr lang="en-GB" sz="900" b="0" spc="-65" dirty="0">
                          <a:solidFill>
                            <a:schemeClr val="tx1"/>
                          </a:solidFill>
                          <a:effectLst/>
                        </a:rPr>
                        <a:t> </a:t>
                      </a:r>
                      <a:r>
                        <a:rPr lang="en-GB" sz="900" b="0" spc="-55" dirty="0">
                          <a:solidFill>
                            <a:schemeClr val="tx1"/>
                          </a:solidFill>
                          <a:effectLst/>
                        </a:rPr>
                        <a:t>of</a:t>
                      </a:r>
                      <a:r>
                        <a:rPr lang="en-GB" sz="900" b="0" spc="-60" dirty="0">
                          <a:solidFill>
                            <a:schemeClr val="tx1"/>
                          </a:solidFill>
                          <a:effectLst/>
                        </a:rPr>
                        <a:t> </a:t>
                      </a:r>
                      <a:r>
                        <a:rPr lang="en-GB" sz="900" b="0" spc="-55" dirty="0">
                          <a:solidFill>
                            <a:schemeClr val="tx1"/>
                          </a:solidFill>
                          <a:effectLst/>
                        </a:rPr>
                        <a:t>prepositions,</a:t>
                      </a:r>
                      <a:r>
                        <a:rPr lang="en-GB" sz="900" b="0" spc="-60" dirty="0">
                          <a:solidFill>
                            <a:schemeClr val="tx1"/>
                          </a:solidFill>
                          <a:effectLst/>
                        </a:rPr>
                        <a:t> </a:t>
                      </a:r>
                      <a:r>
                        <a:rPr lang="en-GB" sz="900" b="0" spc="-55" dirty="0">
                          <a:solidFill>
                            <a:schemeClr val="tx1"/>
                          </a:solidFill>
                          <a:effectLst/>
                        </a:rPr>
                        <a:t>such</a:t>
                      </a:r>
                      <a:r>
                        <a:rPr lang="en-GB" sz="900" b="0" spc="-60" dirty="0">
                          <a:solidFill>
                            <a:schemeClr val="tx1"/>
                          </a:solidFill>
                          <a:effectLst/>
                        </a:rPr>
                        <a:t> </a:t>
                      </a:r>
                      <a:r>
                        <a:rPr lang="en-GB" sz="900" b="0" spc="-55" dirty="0">
                          <a:solidFill>
                            <a:schemeClr val="tx1"/>
                          </a:solidFill>
                          <a:effectLst/>
                        </a:rPr>
                        <a:t>as</a:t>
                      </a:r>
                      <a:r>
                        <a:rPr lang="en-GB" sz="900" b="0" spc="-60" dirty="0">
                          <a:solidFill>
                            <a:schemeClr val="tx1"/>
                          </a:solidFill>
                          <a:effectLst/>
                        </a:rPr>
                        <a:t> </a:t>
                      </a:r>
                      <a:r>
                        <a:rPr lang="en-GB" sz="900" b="0" spc="-55" dirty="0">
                          <a:solidFill>
                            <a:schemeClr val="tx1"/>
                          </a:solidFill>
                          <a:effectLst/>
                        </a:rPr>
                        <a:t>‘under’, </a:t>
                      </a:r>
                      <a:r>
                        <a:rPr lang="en-GB" sz="900" b="0" spc="-15" dirty="0">
                          <a:solidFill>
                            <a:schemeClr val="tx1"/>
                          </a:solidFill>
                          <a:effectLst/>
                        </a:rPr>
                        <a:t>‘on </a:t>
                      </a:r>
                      <a:r>
                        <a:rPr lang="en-GB" sz="900" b="0" spc="-55" dirty="0">
                          <a:solidFill>
                            <a:schemeClr val="tx1"/>
                          </a:solidFill>
                          <a:effectLst/>
                        </a:rPr>
                        <a:t>top’, ‘behind’ by carrying out an action or selecting correct picture.</a:t>
                      </a:r>
                      <a:endParaRPr lang="en-GB" sz="900" b="0" spc="-55"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73059307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99031565"/>
              </p:ext>
            </p:extLst>
          </p:nvPr>
        </p:nvGraphicFramePr>
        <p:xfrm>
          <a:off x="598516" y="4124600"/>
          <a:ext cx="7842019" cy="2118258"/>
        </p:xfrm>
        <a:graphic>
          <a:graphicData uri="http://schemas.openxmlformats.org/drawingml/2006/table">
            <a:tbl>
              <a:tblPr firstRow="1" firstCol="1" lastRow="1" lastCol="1" bandRow="1" bandCol="1">
                <a:tableStyleId>{5C22544A-7EE6-4342-B048-85BDC9FD1C3A}</a:tableStyleId>
              </a:tblPr>
              <a:tblGrid>
                <a:gridCol w="1081633">
                  <a:extLst>
                    <a:ext uri="{9D8B030D-6E8A-4147-A177-3AD203B41FA5}">
                      <a16:colId xmlns:a16="http://schemas.microsoft.com/office/drawing/2014/main" val="1820097866"/>
                    </a:ext>
                  </a:extLst>
                </a:gridCol>
                <a:gridCol w="1226774">
                  <a:extLst>
                    <a:ext uri="{9D8B030D-6E8A-4147-A177-3AD203B41FA5}">
                      <a16:colId xmlns:a16="http://schemas.microsoft.com/office/drawing/2014/main" val="3139724829"/>
                    </a:ext>
                  </a:extLst>
                </a:gridCol>
                <a:gridCol w="1226774">
                  <a:extLst>
                    <a:ext uri="{9D8B030D-6E8A-4147-A177-3AD203B41FA5}">
                      <a16:colId xmlns:a16="http://schemas.microsoft.com/office/drawing/2014/main" val="3024388384"/>
                    </a:ext>
                  </a:extLst>
                </a:gridCol>
                <a:gridCol w="4306838">
                  <a:extLst>
                    <a:ext uri="{9D8B030D-6E8A-4147-A177-3AD203B41FA5}">
                      <a16:colId xmlns:a16="http://schemas.microsoft.com/office/drawing/2014/main" val="907991207"/>
                    </a:ext>
                  </a:extLst>
                </a:gridCol>
              </a:tblGrid>
              <a:tr h="329424">
                <a:tc gridSpan="4">
                  <a:txBody>
                    <a:bodyPr/>
                    <a:lstStyle/>
                    <a:p>
                      <a:pPr marL="114300">
                        <a:spcBef>
                          <a:spcPts val="670"/>
                        </a:spcBef>
                        <a:spcAft>
                          <a:spcPts val="0"/>
                        </a:spcAft>
                      </a:pPr>
                      <a:r>
                        <a:rPr lang="en-GB" sz="900" b="0">
                          <a:solidFill>
                            <a:schemeClr val="tx1"/>
                          </a:solidFill>
                          <a:effectLst/>
                        </a:rPr>
                        <a:t>Writing: Transcription Spelling</a:t>
                      </a:r>
                      <a:endParaRPr lang="en-GB" sz="9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84868219"/>
                  </a:ext>
                </a:extLst>
              </a:tr>
              <a:tr h="233705">
                <a:tc gridSpan="4">
                  <a:txBody>
                    <a:bodyPr/>
                    <a:lstStyle/>
                    <a:p>
                      <a:pPr marL="107950">
                        <a:spcBef>
                          <a:spcPts val="285"/>
                        </a:spcBef>
                        <a:spcAft>
                          <a:spcPts val="0"/>
                        </a:spcAft>
                      </a:pPr>
                      <a:r>
                        <a:rPr lang="en-GB" sz="900" b="0">
                          <a:solidFill>
                            <a:schemeClr val="tx1"/>
                          </a:solidFill>
                          <a:effectLst/>
                        </a:rPr>
                        <a:t>Phonics and Spelling Rules</a:t>
                      </a:r>
                      <a:endParaRPr lang="en-GB" sz="9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13116374"/>
                  </a:ext>
                </a:extLst>
              </a:tr>
              <a:tr h="1166036">
                <a:tc>
                  <a:txBody>
                    <a:bodyPr/>
                    <a:lstStyle/>
                    <a:p>
                      <a:pPr marL="71755">
                        <a:spcBef>
                          <a:spcPts val="315"/>
                        </a:spcBef>
                        <a:spcAft>
                          <a:spcPts val="0"/>
                        </a:spcAft>
                      </a:pPr>
                      <a:r>
                        <a:rPr lang="en-GB" sz="900" b="0">
                          <a:solidFill>
                            <a:schemeClr val="tx1"/>
                          </a:solidFill>
                          <a:effectLst/>
                        </a:rPr>
                        <a:t>40-60 Months</a:t>
                      </a:r>
                      <a:endParaRPr lang="en-GB" sz="9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900" b="0">
                          <a:solidFill>
                            <a:schemeClr val="tx1"/>
                          </a:solidFill>
                          <a:effectLst/>
                        </a:rPr>
                        <a:t>Literacy</a:t>
                      </a:r>
                      <a:endParaRPr lang="en-GB" sz="9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900" b="0">
                          <a:solidFill>
                            <a:schemeClr val="tx1"/>
                          </a:solidFill>
                          <a:effectLst/>
                        </a:rPr>
                        <a:t>Writing</a:t>
                      </a:r>
                      <a:endParaRPr lang="en-GB" sz="900" b="0">
                        <a:solidFill>
                          <a:schemeClr val="tx1"/>
                        </a:solidFill>
                        <a:effectLst/>
                        <a:latin typeface="Roboto"/>
                        <a:ea typeface="Roboto"/>
                        <a:cs typeface="Roboto"/>
                      </a:endParaRPr>
                    </a:p>
                  </a:txBody>
                  <a:tcPr marL="0" marR="0" marT="0" marB="0"/>
                </a:tc>
                <a:tc>
                  <a:txBody>
                    <a:bodyPr/>
                    <a:lstStyle/>
                    <a:p>
                      <a:pPr marL="342900" lvl="0" indent="-342900">
                        <a:spcBef>
                          <a:spcPts val="315"/>
                        </a:spcBef>
                        <a:spcAft>
                          <a:spcPts val="0"/>
                        </a:spcAft>
                        <a:buClr>
                          <a:srgbClr val="231F20"/>
                        </a:buClr>
                        <a:buSzPts val="1000"/>
                        <a:buFont typeface="Roboto"/>
                        <a:buChar char="•"/>
                        <a:tabLst>
                          <a:tab pos="180340" algn="l"/>
                        </a:tabLst>
                      </a:pPr>
                      <a:r>
                        <a:rPr lang="en-GB" sz="900" b="0" spc="-25">
                          <a:solidFill>
                            <a:schemeClr val="tx1"/>
                          </a:solidFill>
                          <a:effectLst/>
                        </a:rPr>
                        <a:t>To </a:t>
                      </a:r>
                      <a:r>
                        <a:rPr lang="en-GB" sz="900" b="0" spc="-55">
                          <a:solidFill>
                            <a:schemeClr val="tx1"/>
                          </a:solidFill>
                          <a:effectLst/>
                        </a:rPr>
                        <a:t>continue a rhyming</a:t>
                      </a:r>
                      <a:r>
                        <a:rPr lang="en-GB" sz="900" b="0" spc="-185">
                          <a:solidFill>
                            <a:schemeClr val="tx1"/>
                          </a:solidFill>
                          <a:effectLst/>
                        </a:rPr>
                        <a:t> </a:t>
                      </a:r>
                      <a:r>
                        <a:rPr lang="en-GB" sz="900" b="0" spc="-55">
                          <a:solidFill>
                            <a:schemeClr val="tx1"/>
                          </a:solidFill>
                          <a:effectLst/>
                        </a:rPr>
                        <a:t>string.</a:t>
                      </a:r>
                    </a:p>
                    <a:p>
                      <a:pPr marL="342900" lvl="0" indent="-342900">
                        <a:spcBef>
                          <a:spcPts val="435"/>
                        </a:spcBef>
                        <a:spcAft>
                          <a:spcPts val="0"/>
                        </a:spcAft>
                        <a:buClr>
                          <a:srgbClr val="231F20"/>
                        </a:buClr>
                        <a:buSzPts val="1000"/>
                        <a:buFont typeface="Roboto"/>
                        <a:buChar char="•"/>
                        <a:tabLst>
                          <a:tab pos="180340" algn="l"/>
                        </a:tabLst>
                      </a:pPr>
                      <a:r>
                        <a:rPr lang="en-GB" sz="900" b="0" spc="-25">
                          <a:solidFill>
                            <a:schemeClr val="tx1"/>
                          </a:solidFill>
                          <a:effectLst/>
                        </a:rPr>
                        <a:t>To</a:t>
                      </a:r>
                      <a:r>
                        <a:rPr lang="en-GB" sz="900" b="0" spc="-55">
                          <a:solidFill>
                            <a:schemeClr val="tx1"/>
                          </a:solidFill>
                          <a:effectLst/>
                        </a:rPr>
                        <a:t> hear</a:t>
                      </a:r>
                      <a:r>
                        <a:rPr lang="en-GB" sz="900" b="0" spc="-50">
                          <a:solidFill>
                            <a:schemeClr val="tx1"/>
                          </a:solidFill>
                          <a:effectLst/>
                        </a:rPr>
                        <a:t> </a:t>
                      </a:r>
                      <a:r>
                        <a:rPr lang="en-GB" sz="900" b="0" spc="-55">
                          <a:solidFill>
                            <a:schemeClr val="tx1"/>
                          </a:solidFill>
                          <a:effectLst/>
                        </a:rPr>
                        <a:t>and</a:t>
                      </a:r>
                      <a:r>
                        <a:rPr lang="en-GB" sz="900" b="0" spc="-50">
                          <a:solidFill>
                            <a:schemeClr val="tx1"/>
                          </a:solidFill>
                          <a:effectLst/>
                        </a:rPr>
                        <a:t> </a:t>
                      </a:r>
                      <a:r>
                        <a:rPr lang="en-GB" sz="900" b="0" spc="-55">
                          <a:solidFill>
                            <a:schemeClr val="tx1"/>
                          </a:solidFill>
                          <a:effectLst/>
                        </a:rPr>
                        <a:t>say</a:t>
                      </a:r>
                      <a:r>
                        <a:rPr lang="en-GB" sz="900" b="0" spc="-50">
                          <a:solidFill>
                            <a:schemeClr val="tx1"/>
                          </a:solidFill>
                          <a:effectLst/>
                        </a:rPr>
                        <a:t> </a:t>
                      </a:r>
                      <a:r>
                        <a:rPr lang="en-GB" sz="900" b="0" spc="-55">
                          <a:solidFill>
                            <a:schemeClr val="tx1"/>
                          </a:solidFill>
                          <a:effectLst/>
                        </a:rPr>
                        <a:t>the</a:t>
                      </a:r>
                      <a:r>
                        <a:rPr lang="en-GB" sz="900" b="0" spc="-50">
                          <a:solidFill>
                            <a:schemeClr val="tx1"/>
                          </a:solidFill>
                          <a:effectLst/>
                        </a:rPr>
                        <a:t> </a:t>
                      </a:r>
                      <a:r>
                        <a:rPr lang="en-GB" sz="900" b="0" spc="-55">
                          <a:solidFill>
                            <a:schemeClr val="tx1"/>
                          </a:solidFill>
                          <a:effectLst/>
                        </a:rPr>
                        <a:t>initial sound</a:t>
                      </a:r>
                      <a:r>
                        <a:rPr lang="en-GB" sz="900" b="0" spc="-50">
                          <a:solidFill>
                            <a:schemeClr val="tx1"/>
                          </a:solidFill>
                          <a:effectLst/>
                        </a:rPr>
                        <a:t> </a:t>
                      </a:r>
                      <a:r>
                        <a:rPr lang="en-GB" sz="900" b="0" spc="-55">
                          <a:solidFill>
                            <a:schemeClr val="tx1"/>
                          </a:solidFill>
                          <a:effectLst/>
                        </a:rPr>
                        <a:t>in</a:t>
                      </a:r>
                      <a:r>
                        <a:rPr lang="en-GB" sz="900" b="0" spc="-50">
                          <a:solidFill>
                            <a:schemeClr val="tx1"/>
                          </a:solidFill>
                          <a:effectLst/>
                        </a:rPr>
                        <a:t> </a:t>
                      </a:r>
                      <a:r>
                        <a:rPr lang="en-GB" sz="900" b="0" spc="-55">
                          <a:solidFill>
                            <a:schemeClr val="tx1"/>
                          </a:solidFill>
                          <a:effectLst/>
                        </a:rPr>
                        <a:t>words.</a:t>
                      </a:r>
                    </a:p>
                    <a:p>
                      <a:pPr marL="342900" marR="461010" lvl="0" indent="-342900">
                        <a:lnSpc>
                          <a:spcPct val="111000"/>
                        </a:lnSpc>
                        <a:spcBef>
                          <a:spcPts val="430"/>
                        </a:spcBef>
                        <a:spcAft>
                          <a:spcPts val="0"/>
                        </a:spcAft>
                        <a:buClr>
                          <a:srgbClr val="231F20"/>
                        </a:buClr>
                        <a:buSzPts val="1000"/>
                        <a:buFont typeface="Roboto"/>
                        <a:buChar char="•"/>
                        <a:tabLst>
                          <a:tab pos="180340" algn="l"/>
                        </a:tabLst>
                      </a:pPr>
                      <a:r>
                        <a:rPr lang="en-GB" sz="900" b="0" spc="-25">
                          <a:solidFill>
                            <a:schemeClr val="tx1"/>
                          </a:solidFill>
                          <a:effectLst/>
                        </a:rPr>
                        <a:t>To</a:t>
                      </a:r>
                      <a:r>
                        <a:rPr lang="en-GB" sz="900" b="0" spc="-55">
                          <a:solidFill>
                            <a:schemeClr val="tx1"/>
                          </a:solidFill>
                          <a:effectLst/>
                        </a:rPr>
                        <a:t> segment the sounds in simple words</a:t>
                      </a:r>
                      <a:r>
                        <a:rPr lang="en-GB" sz="900" b="0" spc="-50">
                          <a:solidFill>
                            <a:schemeClr val="tx1"/>
                          </a:solidFill>
                          <a:effectLst/>
                        </a:rPr>
                        <a:t> </a:t>
                      </a:r>
                      <a:r>
                        <a:rPr lang="en-GB" sz="900" b="0" spc="-55">
                          <a:solidFill>
                            <a:schemeClr val="tx1"/>
                          </a:solidFill>
                          <a:effectLst/>
                        </a:rPr>
                        <a:t>and blend</a:t>
                      </a:r>
                      <a:r>
                        <a:rPr lang="en-GB" sz="900" b="0" spc="-60">
                          <a:solidFill>
                            <a:schemeClr val="tx1"/>
                          </a:solidFill>
                          <a:effectLst/>
                        </a:rPr>
                        <a:t> </a:t>
                      </a:r>
                      <a:r>
                        <a:rPr lang="en-GB" sz="900" b="0" spc="-55">
                          <a:solidFill>
                            <a:schemeClr val="tx1"/>
                          </a:solidFill>
                          <a:effectLst/>
                        </a:rPr>
                        <a:t>them </a:t>
                      </a:r>
                      <a:r>
                        <a:rPr lang="en-GB" sz="900" b="0" spc="-15">
                          <a:solidFill>
                            <a:schemeClr val="tx1"/>
                          </a:solidFill>
                          <a:effectLst/>
                        </a:rPr>
                        <a:t>together.</a:t>
                      </a:r>
                      <a:endParaRPr lang="en-GB" sz="900" b="0" spc="-55">
                        <a:solidFill>
                          <a:schemeClr val="tx1"/>
                        </a:solidFill>
                        <a:effectLst/>
                      </a:endParaRPr>
                    </a:p>
                    <a:p>
                      <a:pPr marL="342900" marR="246380" lvl="0" indent="-342900">
                        <a:lnSpc>
                          <a:spcPct val="111000"/>
                        </a:lnSpc>
                        <a:spcBef>
                          <a:spcPts val="295"/>
                        </a:spcBef>
                        <a:spcAft>
                          <a:spcPts val="0"/>
                        </a:spcAft>
                        <a:buClr>
                          <a:srgbClr val="231F20"/>
                        </a:buClr>
                        <a:buSzPts val="1000"/>
                        <a:buFont typeface="Roboto"/>
                        <a:buChar char="•"/>
                        <a:tabLst>
                          <a:tab pos="180340" algn="l"/>
                        </a:tabLst>
                      </a:pPr>
                      <a:r>
                        <a:rPr lang="en-GB" sz="900" b="0" spc="-25">
                          <a:solidFill>
                            <a:schemeClr val="tx1"/>
                          </a:solidFill>
                          <a:effectLst/>
                        </a:rPr>
                        <a:t>To</a:t>
                      </a:r>
                      <a:r>
                        <a:rPr lang="en-GB" sz="900" b="0" spc="-55">
                          <a:solidFill>
                            <a:schemeClr val="tx1"/>
                          </a:solidFill>
                          <a:effectLst/>
                        </a:rPr>
                        <a:t> link</a:t>
                      </a:r>
                      <a:r>
                        <a:rPr lang="en-GB" sz="900" b="0" spc="-50">
                          <a:solidFill>
                            <a:schemeClr val="tx1"/>
                          </a:solidFill>
                          <a:effectLst/>
                        </a:rPr>
                        <a:t> </a:t>
                      </a:r>
                      <a:r>
                        <a:rPr lang="en-GB" sz="900" b="0" spc="-55">
                          <a:solidFill>
                            <a:schemeClr val="tx1"/>
                          </a:solidFill>
                          <a:effectLst/>
                        </a:rPr>
                        <a:t>sounds to</a:t>
                      </a:r>
                      <a:r>
                        <a:rPr lang="en-GB" sz="900" b="0" spc="-50">
                          <a:solidFill>
                            <a:schemeClr val="tx1"/>
                          </a:solidFill>
                          <a:effectLst/>
                        </a:rPr>
                        <a:t> </a:t>
                      </a:r>
                      <a:r>
                        <a:rPr lang="en-GB" sz="900" b="0" spc="-55">
                          <a:solidFill>
                            <a:schemeClr val="tx1"/>
                          </a:solidFill>
                          <a:effectLst/>
                        </a:rPr>
                        <a:t>letters,</a:t>
                      </a:r>
                      <a:r>
                        <a:rPr lang="en-GB" sz="900" b="0" spc="-50">
                          <a:solidFill>
                            <a:schemeClr val="tx1"/>
                          </a:solidFill>
                          <a:effectLst/>
                        </a:rPr>
                        <a:t> </a:t>
                      </a:r>
                      <a:r>
                        <a:rPr lang="en-GB" sz="900" b="0" spc="-55">
                          <a:solidFill>
                            <a:schemeClr val="tx1"/>
                          </a:solidFill>
                          <a:effectLst/>
                        </a:rPr>
                        <a:t>naming and</a:t>
                      </a:r>
                      <a:r>
                        <a:rPr lang="en-GB" sz="900" b="0" spc="-50">
                          <a:solidFill>
                            <a:schemeClr val="tx1"/>
                          </a:solidFill>
                          <a:effectLst/>
                        </a:rPr>
                        <a:t> </a:t>
                      </a:r>
                      <a:r>
                        <a:rPr lang="en-GB" sz="900" b="0" spc="-55">
                          <a:solidFill>
                            <a:schemeClr val="tx1"/>
                          </a:solidFill>
                          <a:effectLst/>
                        </a:rPr>
                        <a:t>sounding the</a:t>
                      </a:r>
                      <a:r>
                        <a:rPr lang="en-GB" sz="900" b="0" spc="-50">
                          <a:solidFill>
                            <a:schemeClr val="tx1"/>
                          </a:solidFill>
                          <a:effectLst/>
                        </a:rPr>
                        <a:t> </a:t>
                      </a:r>
                      <a:r>
                        <a:rPr lang="en-GB" sz="900" b="0" spc="-55">
                          <a:solidFill>
                            <a:schemeClr val="tx1"/>
                          </a:solidFill>
                          <a:effectLst/>
                        </a:rPr>
                        <a:t>letters of the</a:t>
                      </a:r>
                      <a:r>
                        <a:rPr lang="en-GB" sz="900" b="0" spc="-50">
                          <a:solidFill>
                            <a:schemeClr val="tx1"/>
                          </a:solidFill>
                          <a:effectLst/>
                        </a:rPr>
                        <a:t> </a:t>
                      </a:r>
                      <a:r>
                        <a:rPr lang="en-GB" sz="900" b="0" spc="-55">
                          <a:solidFill>
                            <a:schemeClr val="tx1"/>
                          </a:solidFill>
                          <a:effectLst/>
                        </a:rPr>
                        <a:t>alphabet.</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3397406502"/>
                  </a:ext>
                </a:extLst>
              </a:tr>
              <a:tr h="389093">
                <a:tc>
                  <a:txBody>
                    <a:bodyPr/>
                    <a:lstStyle/>
                    <a:p>
                      <a:pPr marL="71755">
                        <a:spcBef>
                          <a:spcPts val="315"/>
                        </a:spcBef>
                        <a:spcAft>
                          <a:spcPts val="0"/>
                        </a:spcAft>
                      </a:pPr>
                      <a:r>
                        <a:rPr lang="en-GB" sz="900" b="0">
                          <a:solidFill>
                            <a:schemeClr val="tx1"/>
                          </a:solidFill>
                          <a:effectLst/>
                        </a:rPr>
                        <a:t>ELG</a:t>
                      </a:r>
                      <a:endParaRPr lang="en-GB" sz="9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900" b="0">
                          <a:solidFill>
                            <a:schemeClr val="tx1"/>
                          </a:solidFill>
                          <a:effectLst/>
                        </a:rPr>
                        <a:t>Literacy</a:t>
                      </a:r>
                      <a:endParaRPr lang="en-GB" sz="900" b="0">
                        <a:solidFill>
                          <a:schemeClr val="tx1"/>
                        </a:solidFill>
                        <a:effectLst/>
                        <a:latin typeface="Roboto"/>
                        <a:ea typeface="Roboto"/>
                        <a:cs typeface="Roboto"/>
                      </a:endParaRPr>
                    </a:p>
                  </a:txBody>
                  <a:tcPr marL="0" marR="0" marT="0" marB="0"/>
                </a:tc>
                <a:tc>
                  <a:txBody>
                    <a:bodyPr/>
                    <a:lstStyle/>
                    <a:p>
                      <a:pPr marL="71755">
                        <a:spcBef>
                          <a:spcPts val="315"/>
                        </a:spcBef>
                        <a:spcAft>
                          <a:spcPts val="0"/>
                        </a:spcAft>
                      </a:pPr>
                      <a:r>
                        <a:rPr lang="en-GB" sz="900" b="0">
                          <a:solidFill>
                            <a:schemeClr val="tx1"/>
                          </a:solidFill>
                          <a:effectLst/>
                        </a:rPr>
                        <a:t>Writing</a:t>
                      </a:r>
                      <a:endParaRPr lang="en-GB" sz="900" b="0">
                        <a:solidFill>
                          <a:schemeClr val="tx1"/>
                        </a:solidFill>
                        <a:effectLst/>
                        <a:latin typeface="Roboto"/>
                        <a:ea typeface="Roboto"/>
                        <a:cs typeface="Roboto"/>
                      </a:endParaRPr>
                    </a:p>
                  </a:txBody>
                  <a:tcPr marL="0" marR="0" marT="0" marB="0"/>
                </a:tc>
                <a:tc>
                  <a:txBody>
                    <a:bodyPr/>
                    <a:lstStyle/>
                    <a:p>
                      <a:pPr marL="342900" marR="255905" lvl="0" indent="-342900">
                        <a:lnSpc>
                          <a:spcPct val="111000"/>
                        </a:lnSpc>
                        <a:spcBef>
                          <a:spcPts val="315"/>
                        </a:spcBef>
                        <a:spcAft>
                          <a:spcPts val="0"/>
                        </a:spcAft>
                        <a:buClr>
                          <a:srgbClr val="231F20"/>
                        </a:buClr>
                        <a:buSzPts val="1000"/>
                        <a:buFont typeface="Roboto"/>
                        <a:buChar char="•"/>
                        <a:tabLst>
                          <a:tab pos="180340" algn="l"/>
                        </a:tabLst>
                      </a:pPr>
                      <a:r>
                        <a:rPr lang="en-GB" sz="900" b="0" spc="-25" dirty="0">
                          <a:solidFill>
                            <a:schemeClr val="tx1"/>
                          </a:solidFill>
                          <a:effectLst/>
                        </a:rPr>
                        <a:t>To</a:t>
                      </a:r>
                      <a:r>
                        <a:rPr lang="en-GB" sz="900" b="0" spc="-65" dirty="0">
                          <a:solidFill>
                            <a:schemeClr val="tx1"/>
                          </a:solidFill>
                          <a:effectLst/>
                        </a:rPr>
                        <a:t> </a:t>
                      </a:r>
                      <a:r>
                        <a:rPr lang="en-GB" sz="900" b="0" spc="-55" dirty="0">
                          <a:solidFill>
                            <a:schemeClr val="tx1"/>
                          </a:solidFill>
                          <a:effectLst/>
                        </a:rPr>
                        <a:t>use</a:t>
                      </a:r>
                      <a:r>
                        <a:rPr lang="en-GB" sz="900" b="0" spc="-65" dirty="0">
                          <a:solidFill>
                            <a:schemeClr val="tx1"/>
                          </a:solidFill>
                          <a:effectLst/>
                        </a:rPr>
                        <a:t> </a:t>
                      </a:r>
                      <a:r>
                        <a:rPr lang="en-GB" sz="900" b="0" spc="-55" dirty="0">
                          <a:solidFill>
                            <a:schemeClr val="tx1"/>
                          </a:solidFill>
                          <a:effectLst/>
                        </a:rPr>
                        <a:t>their</a:t>
                      </a:r>
                      <a:r>
                        <a:rPr lang="en-GB" sz="900" b="0" spc="-65" dirty="0">
                          <a:solidFill>
                            <a:schemeClr val="tx1"/>
                          </a:solidFill>
                          <a:effectLst/>
                        </a:rPr>
                        <a:t> </a:t>
                      </a:r>
                      <a:r>
                        <a:rPr lang="en-GB" sz="900" b="0" spc="-55" dirty="0">
                          <a:solidFill>
                            <a:schemeClr val="tx1"/>
                          </a:solidFill>
                          <a:effectLst/>
                        </a:rPr>
                        <a:t>phonic</a:t>
                      </a:r>
                      <a:r>
                        <a:rPr lang="en-GB" sz="900" b="0" spc="-60" dirty="0">
                          <a:solidFill>
                            <a:schemeClr val="tx1"/>
                          </a:solidFill>
                          <a:effectLst/>
                        </a:rPr>
                        <a:t> </a:t>
                      </a:r>
                      <a:r>
                        <a:rPr lang="en-GB" sz="900" b="0" spc="-55" dirty="0">
                          <a:solidFill>
                            <a:schemeClr val="tx1"/>
                          </a:solidFill>
                          <a:effectLst/>
                        </a:rPr>
                        <a:t>knowledge</a:t>
                      </a:r>
                      <a:r>
                        <a:rPr lang="en-GB" sz="900" b="0" spc="-65" dirty="0">
                          <a:solidFill>
                            <a:schemeClr val="tx1"/>
                          </a:solidFill>
                          <a:effectLst/>
                        </a:rPr>
                        <a:t> </a:t>
                      </a:r>
                      <a:r>
                        <a:rPr lang="en-GB" sz="900" b="0" spc="-55" dirty="0">
                          <a:solidFill>
                            <a:schemeClr val="tx1"/>
                          </a:solidFill>
                          <a:effectLst/>
                        </a:rPr>
                        <a:t>to</a:t>
                      </a:r>
                      <a:r>
                        <a:rPr lang="en-GB" sz="900" b="0" spc="-60" dirty="0">
                          <a:solidFill>
                            <a:schemeClr val="tx1"/>
                          </a:solidFill>
                          <a:effectLst/>
                        </a:rPr>
                        <a:t> </a:t>
                      </a:r>
                      <a:r>
                        <a:rPr lang="en-GB" sz="900" b="0" spc="-55" dirty="0">
                          <a:solidFill>
                            <a:schemeClr val="tx1"/>
                          </a:solidFill>
                          <a:effectLst/>
                        </a:rPr>
                        <a:t>write</a:t>
                      </a:r>
                      <a:r>
                        <a:rPr lang="en-GB" sz="900" b="0" spc="-70" dirty="0">
                          <a:solidFill>
                            <a:schemeClr val="tx1"/>
                          </a:solidFill>
                          <a:effectLst/>
                        </a:rPr>
                        <a:t> </a:t>
                      </a:r>
                      <a:r>
                        <a:rPr lang="en-GB" sz="900" b="0" spc="-55" dirty="0">
                          <a:solidFill>
                            <a:schemeClr val="tx1"/>
                          </a:solidFill>
                          <a:effectLst/>
                        </a:rPr>
                        <a:t>words</a:t>
                      </a:r>
                      <a:r>
                        <a:rPr lang="en-GB" sz="900" b="0" spc="-60" dirty="0">
                          <a:solidFill>
                            <a:schemeClr val="tx1"/>
                          </a:solidFill>
                          <a:effectLst/>
                        </a:rPr>
                        <a:t> </a:t>
                      </a:r>
                      <a:r>
                        <a:rPr lang="en-GB" sz="900" b="0" spc="-55" dirty="0">
                          <a:solidFill>
                            <a:schemeClr val="tx1"/>
                          </a:solidFill>
                          <a:effectLst/>
                        </a:rPr>
                        <a:t>in</a:t>
                      </a:r>
                      <a:r>
                        <a:rPr lang="en-GB" sz="900" b="0" spc="-60" dirty="0">
                          <a:solidFill>
                            <a:schemeClr val="tx1"/>
                          </a:solidFill>
                          <a:effectLst/>
                        </a:rPr>
                        <a:t> </a:t>
                      </a:r>
                      <a:r>
                        <a:rPr lang="en-GB" sz="900" b="0" spc="-55" dirty="0">
                          <a:solidFill>
                            <a:schemeClr val="tx1"/>
                          </a:solidFill>
                          <a:effectLst/>
                        </a:rPr>
                        <a:t>ways</a:t>
                      </a:r>
                      <a:r>
                        <a:rPr lang="en-GB" sz="900" b="0" spc="-65" dirty="0">
                          <a:solidFill>
                            <a:schemeClr val="tx1"/>
                          </a:solidFill>
                          <a:effectLst/>
                        </a:rPr>
                        <a:t> </a:t>
                      </a:r>
                      <a:r>
                        <a:rPr lang="en-GB" sz="900" b="0" spc="-55" dirty="0">
                          <a:solidFill>
                            <a:schemeClr val="tx1"/>
                          </a:solidFill>
                          <a:effectLst/>
                        </a:rPr>
                        <a:t>which match their spoken</a:t>
                      </a:r>
                      <a:r>
                        <a:rPr lang="en-GB" sz="900" b="0" spc="-160" dirty="0">
                          <a:solidFill>
                            <a:schemeClr val="tx1"/>
                          </a:solidFill>
                          <a:effectLst/>
                        </a:rPr>
                        <a:t> </a:t>
                      </a:r>
                      <a:r>
                        <a:rPr lang="en-GB" sz="900" b="0" spc="-55" dirty="0">
                          <a:solidFill>
                            <a:schemeClr val="tx1"/>
                          </a:solidFill>
                          <a:effectLst/>
                        </a:rPr>
                        <a:t>sounds.</a:t>
                      </a:r>
                      <a:endParaRPr lang="en-GB" sz="900" b="0" spc="-55"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610316920"/>
                  </a:ext>
                </a:extLst>
              </a:tr>
            </a:tbl>
          </a:graphicData>
        </a:graphic>
      </p:graphicFrame>
    </p:spTree>
    <p:extLst>
      <p:ext uri="{BB962C8B-B14F-4D97-AF65-F5344CB8AC3E}">
        <p14:creationId xmlns:p14="http://schemas.microsoft.com/office/powerpoint/2010/main" val="76591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805" y="845176"/>
            <a:ext cx="7628641" cy="5339923"/>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spoken language at key stage 1 and key stage 2</a:t>
            </a:r>
          </a:p>
          <a:p>
            <a:endParaRPr lang="en-GB" sz="900" b="1" dirty="0">
              <a:latin typeface="Century Gothic" panose="020B0502020202020204" pitchFamily="34" charset="0"/>
            </a:endParaRPr>
          </a:p>
          <a:p>
            <a:r>
              <a:rPr lang="en-GB" sz="1100" dirty="0">
                <a:latin typeface="Century Gothic" panose="020B0502020202020204" pitchFamily="34" charset="0"/>
              </a:rPr>
              <a:t>Pupils should be taught to: </a:t>
            </a:r>
          </a:p>
          <a:p>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Listen and respond appropriately to adults and their peers</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Ask relevant questions to extend their understanding and knowledge </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Use relevant strategies to build their vocabulary </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Articulate and justify answers, arguments and opinions </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Give well-structured descriptions, explanations and narratives for different purposes, including for expressing feelings</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Maintain attention and participate actively in collaborative conversations, staying on topic and initiating and responding to comments </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Use spoken language to develop understanding through speculating, hypothesising, imagining and exploring ideas </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Speak audibly and fluently with an increasing command of Standard English </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Participate in discussions, presentations, performances, role play, improvisations and debates </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Gain, maintain and monitor the interest of the listener(s) </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Consider and evaluate different viewpoints, attending to and building on the contributions of others </a:t>
            </a:r>
          </a:p>
          <a:p>
            <a:pPr marL="214313" indent="-214313">
              <a:buFont typeface="Arial" panose="020B0604020202020204" pitchFamily="34" charset="0"/>
              <a:buChar char="•"/>
            </a:pPr>
            <a:endParaRPr lang="en-GB" sz="1100" dirty="0">
              <a:latin typeface="Century Gothic" panose="020B0502020202020204" pitchFamily="34" charset="0"/>
            </a:endParaRPr>
          </a:p>
          <a:p>
            <a:pPr marL="214313" indent="-214313">
              <a:buFont typeface="Arial" panose="020B0604020202020204" pitchFamily="34" charset="0"/>
              <a:buChar char="•"/>
            </a:pPr>
            <a:r>
              <a:rPr lang="en-GB" sz="1100" dirty="0">
                <a:latin typeface="Century Gothic" panose="020B0502020202020204" pitchFamily="34" charset="0"/>
              </a:rPr>
              <a:t>Select and use appropriate registers for effective communication. </a:t>
            </a: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763903" y="900419"/>
            <a:ext cx="2220013" cy="239201"/>
          </a:xfrm>
          <a:prstGeom prst="rect">
            <a:avLst/>
          </a:prstGeom>
        </p:spPr>
      </p:pic>
      <p:sp>
        <p:nvSpPr>
          <p:cNvPr id="8" name="Slide Number Placeholder 7"/>
          <p:cNvSpPr>
            <a:spLocks noGrp="1"/>
          </p:cNvSpPr>
          <p:nvPr>
            <p:ph type="sldNum" sz="quarter" idx="12"/>
          </p:nvPr>
        </p:nvSpPr>
        <p:spPr/>
        <p:txBody>
          <a:bodyPr/>
          <a:lstStyle/>
          <a:p>
            <a:fld id="{3F7D4857-6553-4E22-8859-053160138FA3}" type="slidenum">
              <a:rPr lang="en-GB" smtClean="0"/>
              <a:t>5</a:t>
            </a:fld>
            <a:endParaRPr lang="en-GB" dirty="0"/>
          </a:p>
        </p:txBody>
      </p:sp>
      <p:sp>
        <p:nvSpPr>
          <p:cNvPr id="3" name="TextBox 2"/>
          <p:cNvSpPr txBox="1"/>
          <p:nvPr/>
        </p:nvSpPr>
        <p:spPr>
          <a:xfrm>
            <a:off x="1600200" y="196023"/>
            <a:ext cx="4724400" cy="523220"/>
          </a:xfrm>
          <a:prstGeom prst="rect">
            <a:avLst/>
          </a:prstGeom>
          <a:noFill/>
        </p:spPr>
        <p:txBody>
          <a:bodyPr wrap="square" rtlCol="0">
            <a:spAutoFit/>
          </a:bodyPr>
          <a:lstStyle/>
          <a:p>
            <a:r>
              <a:rPr lang="en-GB" sz="2800" b="1" dirty="0">
                <a:latin typeface="Century Gothic" panose="020B0502020202020204" pitchFamily="34" charset="0"/>
              </a:rPr>
              <a:t>            Spoken Language</a:t>
            </a:r>
          </a:p>
        </p:txBody>
      </p:sp>
      <p:sp>
        <p:nvSpPr>
          <p:cNvPr id="4" name="Footer Placeholder 3">
            <a:extLst>
              <a:ext uri="{FF2B5EF4-FFF2-40B4-BE49-F238E27FC236}">
                <a16:creationId xmlns:a16="http://schemas.microsoft.com/office/drawing/2014/main" id="{A14D8C9A-6CCB-4D49-AE0C-44F8CBDD0BFC}"/>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3973337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5431" y="745303"/>
            <a:ext cx="8487569" cy="5353453"/>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reading at Year 1</a:t>
            </a:r>
          </a:p>
          <a:p>
            <a:endParaRPr lang="en-GB" sz="788" b="1" dirty="0">
              <a:latin typeface="Century Gothic" panose="020B0502020202020204" pitchFamily="34" charset="0"/>
            </a:endParaRPr>
          </a:p>
          <a:p>
            <a:r>
              <a:rPr lang="en-GB" sz="1000" b="1" dirty="0">
                <a:latin typeface="Century Gothic" panose="020B0502020202020204" pitchFamily="34" charset="0"/>
              </a:rPr>
              <a:t>Word reading</a:t>
            </a:r>
          </a:p>
          <a:p>
            <a:pPr marL="128588" indent="-128588">
              <a:buFont typeface="Arial" panose="020B0604020202020204" pitchFamily="34" charset="0"/>
              <a:buChar char="•"/>
            </a:pPr>
            <a:r>
              <a:rPr lang="en-GB" sz="1000" dirty="0">
                <a:latin typeface="Century Gothic" panose="020B0502020202020204" pitchFamily="34" charset="0"/>
              </a:rPr>
              <a:t>apply phonic knowledge and skills as the route to decode words</a:t>
            </a:r>
          </a:p>
          <a:p>
            <a:pPr marL="128588" indent="-128588">
              <a:buFont typeface="Arial" panose="020B0604020202020204" pitchFamily="34" charset="0"/>
              <a:buChar char="•"/>
            </a:pPr>
            <a:r>
              <a:rPr lang="en-GB" sz="1000" dirty="0">
                <a:latin typeface="Century Gothic" panose="020B0502020202020204" pitchFamily="34" charset="0"/>
              </a:rPr>
              <a:t>respond speedily with the correct sound to graphemes (letters or groups of letters) for all 40+ phonemes, including, where applicable, alternative sounds for graphemes</a:t>
            </a:r>
          </a:p>
          <a:p>
            <a:pPr marL="128588" indent="-128588">
              <a:buFont typeface="Arial" panose="020B0604020202020204" pitchFamily="34" charset="0"/>
              <a:buChar char="•"/>
            </a:pPr>
            <a:r>
              <a:rPr lang="en-GB" sz="1000" dirty="0">
                <a:latin typeface="Century Gothic" panose="020B0502020202020204" pitchFamily="34" charset="0"/>
              </a:rPr>
              <a:t>read accurately by blending sounds in unfamiliar words containing GPCs that have been taught</a:t>
            </a:r>
          </a:p>
          <a:p>
            <a:pPr marL="128588" indent="-128588">
              <a:buFont typeface="Arial" panose="020B0604020202020204" pitchFamily="34" charset="0"/>
              <a:buChar char="•"/>
            </a:pPr>
            <a:r>
              <a:rPr lang="en-GB" sz="1000" dirty="0">
                <a:latin typeface="Century Gothic" panose="020B0502020202020204" pitchFamily="34" charset="0"/>
              </a:rPr>
              <a:t>read common exception words, noting unusual correspondences between spelling and sound and where these occur in the word</a:t>
            </a:r>
          </a:p>
          <a:p>
            <a:pPr marL="128588" indent="-128588">
              <a:buFont typeface="Arial" panose="020B0604020202020204" pitchFamily="34" charset="0"/>
              <a:buChar char="•"/>
            </a:pPr>
            <a:r>
              <a:rPr lang="en-GB" sz="1000" dirty="0">
                <a:latin typeface="Century Gothic" panose="020B0502020202020204" pitchFamily="34" charset="0"/>
              </a:rPr>
              <a:t>read words containing taught GPCs and –s, –es, –ing, –ed, –er and –est endings</a:t>
            </a:r>
          </a:p>
          <a:p>
            <a:pPr marL="128588" indent="-128588">
              <a:buFont typeface="Arial" panose="020B0604020202020204" pitchFamily="34" charset="0"/>
              <a:buChar char="•"/>
            </a:pPr>
            <a:r>
              <a:rPr lang="en-GB" sz="1000" dirty="0">
                <a:latin typeface="Century Gothic" panose="020B0502020202020204" pitchFamily="34" charset="0"/>
              </a:rPr>
              <a:t>read other words of more than one syllable that contain taught GPCs</a:t>
            </a:r>
          </a:p>
          <a:p>
            <a:pPr marL="128588" indent="-128588">
              <a:buFont typeface="Arial" panose="020B0604020202020204" pitchFamily="34" charset="0"/>
              <a:buChar char="•"/>
            </a:pPr>
            <a:r>
              <a:rPr lang="en-GB" sz="1000" dirty="0">
                <a:latin typeface="Century Gothic" panose="020B0502020202020204" pitchFamily="34" charset="0"/>
              </a:rPr>
              <a:t>read words with contractions [for example, I’m, I’ll, we’ll], and understand that the apostrophe represents the omitted letter(s)</a:t>
            </a:r>
          </a:p>
          <a:p>
            <a:pPr marL="128588" indent="-128588">
              <a:buFont typeface="Arial" panose="020B0604020202020204" pitchFamily="34" charset="0"/>
              <a:buChar char="•"/>
            </a:pPr>
            <a:r>
              <a:rPr lang="en-GB" sz="1000" dirty="0">
                <a:latin typeface="Century Gothic" panose="020B0502020202020204" pitchFamily="34" charset="0"/>
              </a:rPr>
              <a:t>read aloud accurately books that are consistent with their developing phonic knowledge and that do not require them to use other strategies to work out words</a:t>
            </a:r>
          </a:p>
          <a:p>
            <a:pPr marL="128588" indent="-128588">
              <a:buFont typeface="Arial" panose="020B0604020202020204" pitchFamily="34" charset="0"/>
              <a:buChar char="•"/>
            </a:pPr>
            <a:r>
              <a:rPr lang="en-GB" sz="1000" dirty="0">
                <a:latin typeface="Century Gothic" panose="020B0502020202020204" pitchFamily="34" charset="0"/>
              </a:rPr>
              <a:t>re-read these books to build up their fluency and confidence in word reading.</a:t>
            </a:r>
          </a:p>
          <a:p>
            <a:endParaRPr lang="en-GB" sz="1000" dirty="0">
              <a:latin typeface="Century Gothic" panose="020B0502020202020204" pitchFamily="34" charset="0"/>
            </a:endParaRPr>
          </a:p>
          <a:p>
            <a:r>
              <a:rPr lang="en-GB" sz="1000" b="1" dirty="0">
                <a:latin typeface="Century Gothic" panose="020B0502020202020204" pitchFamily="34" charset="0"/>
              </a:rPr>
              <a:t>Comprehension</a:t>
            </a:r>
          </a:p>
          <a:p>
            <a:pPr marL="128588" indent="-128588">
              <a:buFont typeface="Arial" panose="020B0604020202020204" pitchFamily="34" charset="0"/>
              <a:buChar char="•"/>
            </a:pPr>
            <a:r>
              <a:rPr lang="en-GB" sz="1000" dirty="0">
                <a:latin typeface="Century Gothic" panose="020B0502020202020204" pitchFamily="34" charset="0"/>
              </a:rPr>
              <a:t>develop pleasure in reading, motivation to read, vocabulary and understanding by:</a:t>
            </a:r>
          </a:p>
          <a:p>
            <a:pPr marL="471488" lvl="1" indent="-128588">
              <a:buFont typeface="Courier New" panose="02070309020205020404" pitchFamily="49" charset="0"/>
              <a:buChar char="o"/>
            </a:pPr>
            <a:r>
              <a:rPr lang="en-GB" sz="1000" dirty="0">
                <a:latin typeface="Century Gothic" panose="020B0502020202020204" pitchFamily="34" charset="0"/>
              </a:rPr>
              <a:t>listening to and discussing a wide range of poems, stories and non-fiction at a level beyond that at which they can read independently</a:t>
            </a:r>
          </a:p>
          <a:p>
            <a:pPr marL="471488" lvl="1" indent="-128588">
              <a:buFont typeface="Courier New" panose="02070309020205020404" pitchFamily="49" charset="0"/>
              <a:buChar char="o"/>
            </a:pPr>
            <a:r>
              <a:rPr lang="en-GB" sz="1000" dirty="0">
                <a:latin typeface="Century Gothic" panose="020B0502020202020204" pitchFamily="34" charset="0"/>
              </a:rPr>
              <a:t>being encouraged to link what they read or hear read to their own experiences</a:t>
            </a:r>
          </a:p>
          <a:p>
            <a:pPr marL="471488" lvl="1" indent="-128588">
              <a:buFont typeface="Courier New" panose="02070309020205020404" pitchFamily="49" charset="0"/>
              <a:buChar char="o"/>
            </a:pPr>
            <a:r>
              <a:rPr lang="en-GB" sz="1000" dirty="0">
                <a:latin typeface="Century Gothic" panose="020B0502020202020204" pitchFamily="34" charset="0"/>
              </a:rPr>
              <a:t>becoming very familiar with key stories, fairy stories and traditional tales, retelling them and considering their particular characteristics</a:t>
            </a:r>
          </a:p>
          <a:p>
            <a:pPr marL="471488" lvl="1" indent="-128588">
              <a:buFont typeface="Courier New" panose="02070309020205020404" pitchFamily="49" charset="0"/>
              <a:buChar char="o"/>
            </a:pPr>
            <a:r>
              <a:rPr lang="en-GB" sz="1000" dirty="0">
                <a:latin typeface="Century Gothic" panose="020B0502020202020204" pitchFamily="34" charset="0"/>
              </a:rPr>
              <a:t>recognising and joining in with predictable phrases</a:t>
            </a:r>
          </a:p>
          <a:p>
            <a:pPr marL="471488" lvl="1" indent="-128588">
              <a:buFont typeface="Courier New" panose="02070309020205020404" pitchFamily="49" charset="0"/>
              <a:buChar char="o"/>
            </a:pPr>
            <a:r>
              <a:rPr lang="en-GB" sz="1000" dirty="0">
                <a:latin typeface="Century Gothic" panose="020B0502020202020204" pitchFamily="34" charset="0"/>
              </a:rPr>
              <a:t>learning to appreciate rhymes and poems, and to recite some by heart</a:t>
            </a:r>
          </a:p>
          <a:p>
            <a:pPr marL="471488" lvl="1" indent="-128588">
              <a:buFont typeface="Courier New" panose="02070309020205020404" pitchFamily="49" charset="0"/>
              <a:buChar char="o"/>
            </a:pPr>
            <a:r>
              <a:rPr lang="en-GB" sz="1000" dirty="0">
                <a:latin typeface="Century Gothic" panose="020B0502020202020204" pitchFamily="34" charset="0"/>
              </a:rPr>
              <a:t>discussing word meanings, linking new meanings to those already known</a:t>
            </a:r>
          </a:p>
          <a:p>
            <a:pPr marL="128588" indent="-128588">
              <a:buFont typeface="Arial" panose="020B0604020202020204" pitchFamily="34" charset="0"/>
              <a:buChar char="•"/>
            </a:pPr>
            <a:r>
              <a:rPr lang="en-GB" sz="1000" dirty="0">
                <a:latin typeface="Century Gothic" panose="020B0502020202020204" pitchFamily="34" charset="0"/>
              </a:rPr>
              <a:t>understand both the books they can already read accurately and fluently and those they listen to by:</a:t>
            </a:r>
          </a:p>
          <a:p>
            <a:pPr marL="471488" lvl="1" indent="-128588">
              <a:buFont typeface="Courier New" panose="02070309020205020404" pitchFamily="49" charset="0"/>
              <a:buChar char="o"/>
            </a:pPr>
            <a:r>
              <a:rPr lang="en-GB" sz="1000" dirty="0">
                <a:latin typeface="Century Gothic" panose="020B0502020202020204" pitchFamily="34" charset="0"/>
              </a:rPr>
              <a:t>drawing on what they already know or on background information and vocabulary provided by the teacher</a:t>
            </a:r>
          </a:p>
          <a:p>
            <a:pPr marL="471488" lvl="1" indent="-128588">
              <a:buFont typeface="Courier New" panose="02070309020205020404" pitchFamily="49" charset="0"/>
              <a:buChar char="o"/>
            </a:pPr>
            <a:r>
              <a:rPr lang="en-GB" sz="1000" dirty="0">
                <a:latin typeface="Century Gothic" panose="020B0502020202020204" pitchFamily="34" charset="0"/>
              </a:rPr>
              <a:t>checking that the text makes sense to them as they read and correcting inaccurate reading</a:t>
            </a:r>
          </a:p>
          <a:p>
            <a:pPr marL="471488" lvl="1" indent="-128588">
              <a:buFont typeface="Courier New" panose="02070309020205020404" pitchFamily="49" charset="0"/>
              <a:buChar char="o"/>
            </a:pPr>
            <a:r>
              <a:rPr lang="en-GB" sz="1000" dirty="0">
                <a:latin typeface="Century Gothic" panose="020B0502020202020204" pitchFamily="34" charset="0"/>
              </a:rPr>
              <a:t>discussing the significance of the title and events</a:t>
            </a:r>
          </a:p>
          <a:p>
            <a:pPr marL="471488" lvl="1" indent="-128588">
              <a:buFont typeface="Courier New" panose="02070309020205020404" pitchFamily="49" charset="0"/>
              <a:buChar char="o"/>
            </a:pPr>
            <a:r>
              <a:rPr lang="en-GB" sz="1000" dirty="0">
                <a:latin typeface="Century Gothic" panose="020B0502020202020204" pitchFamily="34" charset="0"/>
              </a:rPr>
              <a:t>making inferences on the basis of what is being said and done</a:t>
            </a:r>
          </a:p>
          <a:p>
            <a:pPr marL="471488" lvl="1" indent="-128588">
              <a:buFont typeface="Courier New" panose="02070309020205020404" pitchFamily="49" charset="0"/>
              <a:buChar char="o"/>
            </a:pPr>
            <a:r>
              <a:rPr lang="en-GB" sz="1000" dirty="0">
                <a:latin typeface="Century Gothic" panose="020B0502020202020204" pitchFamily="34" charset="0"/>
              </a:rPr>
              <a:t>predicting what might happen on the basis of what has been read so far</a:t>
            </a:r>
          </a:p>
          <a:p>
            <a:pPr marL="128588" indent="-128588">
              <a:buFont typeface="Arial" panose="020B0604020202020204" pitchFamily="34" charset="0"/>
              <a:buChar char="•"/>
            </a:pPr>
            <a:r>
              <a:rPr lang="en-GB" sz="1000" dirty="0">
                <a:latin typeface="Century Gothic" panose="020B0502020202020204" pitchFamily="34" charset="0"/>
              </a:rPr>
              <a:t>participate in discussion about what is read to them, taking turns and listening to what others say</a:t>
            </a:r>
          </a:p>
          <a:p>
            <a:pPr marL="128588" indent="-128588">
              <a:buFont typeface="Arial" panose="020B0604020202020204" pitchFamily="34" charset="0"/>
              <a:buChar char="•"/>
            </a:pPr>
            <a:r>
              <a:rPr lang="en-GB" sz="1000" dirty="0">
                <a:latin typeface="Century Gothic" panose="020B0502020202020204" pitchFamily="34" charset="0"/>
              </a:rPr>
              <a:t>explain clearly their understanding of what is read to them.</a:t>
            </a:r>
            <a:endParaRPr lang="en-GB" sz="1000" b="1" dirty="0">
              <a:latin typeface="Century Gothic" panose="020B0502020202020204" pitchFamily="34" charset="0"/>
            </a:endParaRP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329333" y="870999"/>
            <a:ext cx="2220013" cy="239201"/>
          </a:xfrm>
          <a:prstGeom prst="rect">
            <a:avLst/>
          </a:prstGeom>
        </p:spPr>
      </p:pic>
      <p:sp>
        <p:nvSpPr>
          <p:cNvPr id="4" name="Slide Number Placeholder 3"/>
          <p:cNvSpPr>
            <a:spLocks noGrp="1"/>
          </p:cNvSpPr>
          <p:nvPr>
            <p:ph type="sldNum" sz="quarter" idx="12"/>
          </p:nvPr>
        </p:nvSpPr>
        <p:spPr/>
        <p:txBody>
          <a:bodyPr/>
          <a:lstStyle/>
          <a:p>
            <a:fld id="{3F7D4857-6553-4E22-8859-053160138FA3}" type="slidenum">
              <a:rPr lang="en-GB" smtClean="0"/>
              <a:t>6</a:t>
            </a:fld>
            <a:endParaRPr lang="en-GB" dirty="0"/>
          </a:p>
        </p:txBody>
      </p:sp>
      <p:sp>
        <p:nvSpPr>
          <p:cNvPr id="13" name="TextBox 12"/>
          <p:cNvSpPr txBox="1"/>
          <p:nvPr/>
        </p:nvSpPr>
        <p:spPr>
          <a:xfrm>
            <a:off x="2209800" y="196023"/>
            <a:ext cx="4724400" cy="523220"/>
          </a:xfrm>
          <a:prstGeom prst="rect">
            <a:avLst/>
          </a:prstGeom>
          <a:noFill/>
        </p:spPr>
        <p:txBody>
          <a:bodyPr wrap="square" rtlCol="0">
            <a:spAutoFit/>
          </a:bodyPr>
          <a:lstStyle/>
          <a:p>
            <a:r>
              <a:rPr lang="en-GB" sz="2800" b="1" dirty="0">
                <a:latin typeface="Century Gothic" panose="020B0502020202020204" pitchFamily="34" charset="0"/>
              </a:rPr>
              <a:t>            Reading</a:t>
            </a:r>
          </a:p>
        </p:txBody>
      </p:sp>
      <p:sp>
        <p:nvSpPr>
          <p:cNvPr id="6" name="Footer Placeholder 5">
            <a:extLst>
              <a:ext uri="{FF2B5EF4-FFF2-40B4-BE49-F238E27FC236}">
                <a16:creationId xmlns:a16="http://schemas.microsoft.com/office/drawing/2014/main" id="{A6F3C9B7-666E-4C36-8769-5AA61AE889BD}"/>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162186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804" y="278794"/>
            <a:ext cx="8175396" cy="6170920"/>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reading at Year 2</a:t>
            </a:r>
          </a:p>
          <a:p>
            <a:endParaRPr lang="en-GB" sz="1100" b="1" dirty="0">
              <a:latin typeface="Century Gothic" panose="020B0502020202020204" pitchFamily="34" charset="0"/>
            </a:endParaRPr>
          </a:p>
          <a:p>
            <a:r>
              <a:rPr lang="en-GB" sz="1000" b="1" dirty="0">
                <a:latin typeface="Century Gothic" panose="020B0502020202020204" pitchFamily="34" charset="0"/>
              </a:rPr>
              <a:t>Word reading</a:t>
            </a:r>
          </a:p>
          <a:p>
            <a:pPr marL="128588" indent="-128588">
              <a:buFont typeface="Arial" panose="020B0604020202020204" pitchFamily="34" charset="0"/>
              <a:buChar char="•"/>
            </a:pPr>
            <a:r>
              <a:rPr lang="en-GB" sz="1000" dirty="0">
                <a:latin typeface="Century Gothic" panose="020B0502020202020204" pitchFamily="34" charset="0"/>
              </a:rPr>
              <a:t>continue to apply phonic knowledge and skills as the route to decode words until automatic decoding has become embedded and reading is fluent</a:t>
            </a:r>
          </a:p>
          <a:p>
            <a:pPr marL="128588" indent="-128588">
              <a:buFont typeface="Arial" panose="020B0604020202020204" pitchFamily="34" charset="0"/>
              <a:buChar char="•"/>
            </a:pPr>
            <a:r>
              <a:rPr lang="en-GB" sz="1000" dirty="0">
                <a:latin typeface="Century Gothic" panose="020B0502020202020204" pitchFamily="34" charset="0"/>
              </a:rPr>
              <a:t>read accurately by blending the sounds in words that contain the graphemes taught so far, especially recognising alternative sounds for graphemes</a:t>
            </a:r>
          </a:p>
          <a:p>
            <a:pPr marL="128588" indent="-128588">
              <a:buFont typeface="Arial" panose="020B0604020202020204" pitchFamily="34" charset="0"/>
              <a:buChar char="•"/>
            </a:pPr>
            <a:r>
              <a:rPr lang="en-GB" sz="1000" dirty="0">
                <a:latin typeface="Century Gothic" panose="020B0502020202020204" pitchFamily="34" charset="0"/>
              </a:rPr>
              <a:t>read accurately words of two or more syllables that contain the same graphemes as above</a:t>
            </a:r>
          </a:p>
          <a:p>
            <a:pPr marL="128588" indent="-128588">
              <a:buFont typeface="Arial" panose="020B0604020202020204" pitchFamily="34" charset="0"/>
              <a:buChar char="•"/>
            </a:pPr>
            <a:r>
              <a:rPr lang="en-GB" sz="1000" dirty="0">
                <a:latin typeface="Century Gothic" panose="020B0502020202020204" pitchFamily="34" charset="0"/>
              </a:rPr>
              <a:t>read words containing common suffixes</a:t>
            </a:r>
          </a:p>
          <a:p>
            <a:pPr marL="128588" indent="-128588">
              <a:buFont typeface="Arial" panose="020B0604020202020204" pitchFamily="34" charset="0"/>
              <a:buChar char="•"/>
            </a:pPr>
            <a:r>
              <a:rPr lang="en-GB" sz="1000" dirty="0">
                <a:latin typeface="Century Gothic" panose="020B0502020202020204" pitchFamily="34" charset="0"/>
              </a:rPr>
              <a:t>read further common exception words, noting unusual correspondences between spelling and sound and where these occur in the word</a:t>
            </a:r>
          </a:p>
          <a:p>
            <a:pPr marL="128588" indent="-128588">
              <a:buFont typeface="Arial" panose="020B0604020202020204" pitchFamily="34" charset="0"/>
              <a:buChar char="•"/>
            </a:pPr>
            <a:r>
              <a:rPr lang="en-GB" sz="1000" dirty="0">
                <a:latin typeface="Century Gothic" panose="020B0502020202020204" pitchFamily="34" charset="0"/>
              </a:rPr>
              <a:t>read most words quickly and accurately, without overt sounding and blending, when they have been frequently encountered</a:t>
            </a:r>
          </a:p>
          <a:p>
            <a:pPr marL="128588" indent="-128588">
              <a:buFont typeface="Arial" panose="020B0604020202020204" pitchFamily="34" charset="0"/>
              <a:buChar char="•"/>
            </a:pPr>
            <a:r>
              <a:rPr lang="en-GB" sz="1000" dirty="0">
                <a:latin typeface="Century Gothic" panose="020B0502020202020204" pitchFamily="34" charset="0"/>
              </a:rPr>
              <a:t>read aloud books closely matched to their improving phonic knowledge, sounding out unfamiliar words accurately, automatically and without undue hesitation</a:t>
            </a:r>
          </a:p>
          <a:p>
            <a:pPr marL="128588" indent="-128588">
              <a:buFont typeface="Arial" panose="020B0604020202020204" pitchFamily="34" charset="0"/>
              <a:buChar char="•"/>
            </a:pPr>
            <a:r>
              <a:rPr lang="en-GB" sz="1000" dirty="0">
                <a:latin typeface="Century Gothic" panose="020B0502020202020204" pitchFamily="34" charset="0"/>
              </a:rPr>
              <a:t>re-read these books to build up their fluency and confidence in word reading.</a:t>
            </a:r>
          </a:p>
          <a:p>
            <a:endParaRPr lang="en-GB" sz="1000" dirty="0">
              <a:latin typeface="Century Gothic" panose="020B0502020202020204" pitchFamily="34" charset="0"/>
            </a:endParaRPr>
          </a:p>
          <a:p>
            <a:r>
              <a:rPr lang="en-GB" sz="1000" b="1" dirty="0">
                <a:latin typeface="Century Gothic" panose="020B0502020202020204" pitchFamily="34" charset="0"/>
              </a:rPr>
              <a:t>Comprehension</a:t>
            </a:r>
          </a:p>
          <a:p>
            <a:pPr marL="128588" indent="-128588">
              <a:buFont typeface="Arial" panose="020B0604020202020204" pitchFamily="34" charset="0"/>
              <a:buChar char="•"/>
            </a:pPr>
            <a:r>
              <a:rPr lang="en-GB" sz="1000" dirty="0">
                <a:latin typeface="Century Gothic" panose="020B0502020202020204" pitchFamily="34" charset="0"/>
              </a:rPr>
              <a:t>develop pleasure in reading, motivation to read, vocabulary and understanding by:</a:t>
            </a:r>
          </a:p>
          <a:p>
            <a:pPr marL="471488" lvl="1" indent="-128588">
              <a:buFont typeface="Courier New" panose="02070309020205020404" pitchFamily="49" charset="0"/>
              <a:buChar char="o"/>
            </a:pPr>
            <a:r>
              <a:rPr lang="en-GB" sz="1000" dirty="0">
                <a:latin typeface="Century Gothic" panose="020B0502020202020204" pitchFamily="34" charset="0"/>
              </a:rPr>
              <a:t>listening to, discussing and expressing views about a wide range of contemporary and classic poetry, stories and non-fiction at a level beyond that at which they can read independently</a:t>
            </a:r>
          </a:p>
          <a:p>
            <a:pPr marL="471488" lvl="1" indent="-128588">
              <a:buFont typeface="Courier New" panose="02070309020205020404" pitchFamily="49" charset="0"/>
              <a:buChar char="o"/>
            </a:pPr>
            <a:r>
              <a:rPr lang="en-GB" sz="1000" dirty="0">
                <a:latin typeface="Century Gothic" panose="020B0502020202020204" pitchFamily="34" charset="0"/>
              </a:rPr>
              <a:t>discussing the sequence of events in books and how items of information are related</a:t>
            </a:r>
          </a:p>
          <a:p>
            <a:pPr marL="471488" lvl="1" indent="-128588">
              <a:buFont typeface="Courier New" panose="02070309020205020404" pitchFamily="49" charset="0"/>
              <a:buChar char="o"/>
            </a:pPr>
            <a:r>
              <a:rPr lang="en-GB" sz="1000" dirty="0">
                <a:latin typeface="Century Gothic" panose="020B0502020202020204" pitchFamily="34" charset="0"/>
              </a:rPr>
              <a:t>becoming increasingly familiar with and retelling a wider range of stories, fairy stories and traditional tales</a:t>
            </a:r>
          </a:p>
          <a:p>
            <a:pPr marL="471488" lvl="1" indent="-128588">
              <a:buFont typeface="Courier New" panose="02070309020205020404" pitchFamily="49" charset="0"/>
              <a:buChar char="o"/>
            </a:pPr>
            <a:r>
              <a:rPr lang="en-GB" sz="1000" dirty="0">
                <a:latin typeface="Century Gothic" panose="020B0502020202020204" pitchFamily="34" charset="0"/>
              </a:rPr>
              <a:t>being introduced to non-fiction books that are structured in different ways</a:t>
            </a:r>
          </a:p>
          <a:p>
            <a:pPr marL="471488" lvl="1" indent="-128588">
              <a:buFont typeface="Courier New" panose="02070309020205020404" pitchFamily="49" charset="0"/>
              <a:buChar char="o"/>
            </a:pPr>
            <a:r>
              <a:rPr lang="en-GB" sz="1000" dirty="0">
                <a:latin typeface="Century Gothic" panose="020B0502020202020204" pitchFamily="34" charset="0"/>
              </a:rPr>
              <a:t>recognising simple recurring literary language in stories and poetry</a:t>
            </a:r>
          </a:p>
          <a:p>
            <a:pPr marL="471488" lvl="1" indent="-128588">
              <a:buFont typeface="Courier New" panose="02070309020205020404" pitchFamily="49" charset="0"/>
              <a:buChar char="o"/>
            </a:pPr>
            <a:r>
              <a:rPr lang="en-GB" sz="1000" dirty="0">
                <a:latin typeface="Century Gothic" panose="020B0502020202020204" pitchFamily="34" charset="0"/>
              </a:rPr>
              <a:t>discussing and clarifying the meanings of words, linking new meanings to known vocabulary</a:t>
            </a:r>
          </a:p>
          <a:p>
            <a:pPr marL="471488" lvl="1" indent="-128588">
              <a:buFont typeface="Courier New" panose="02070309020205020404" pitchFamily="49" charset="0"/>
              <a:buChar char="o"/>
            </a:pPr>
            <a:r>
              <a:rPr lang="en-GB" sz="1000" dirty="0">
                <a:latin typeface="Century Gothic" panose="020B0502020202020204" pitchFamily="34" charset="0"/>
              </a:rPr>
              <a:t>discussing their favourite words and phrases</a:t>
            </a:r>
          </a:p>
          <a:p>
            <a:pPr marL="471488" lvl="1" indent="-128588">
              <a:buFont typeface="Courier New" panose="02070309020205020404" pitchFamily="49" charset="0"/>
              <a:buChar char="o"/>
            </a:pPr>
            <a:r>
              <a:rPr lang="en-GB" sz="1000" dirty="0">
                <a:latin typeface="Century Gothic" panose="020B0502020202020204" pitchFamily="34" charset="0"/>
              </a:rPr>
              <a:t>continuing to build up a repertoire of poems learnt by heart, appreciating these and reciting some, with appropriate intonation to make the meaning clear</a:t>
            </a:r>
          </a:p>
          <a:p>
            <a:pPr marL="128588" indent="-128588">
              <a:buFont typeface="Arial" panose="020B0604020202020204" pitchFamily="34" charset="0"/>
              <a:buChar char="•"/>
            </a:pPr>
            <a:r>
              <a:rPr lang="en-GB" sz="1000" dirty="0">
                <a:latin typeface="Century Gothic" panose="020B0502020202020204" pitchFamily="34" charset="0"/>
              </a:rPr>
              <a:t>understand both the books that they can already read accurately and fluently and those that they listen to by:</a:t>
            </a:r>
          </a:p>
          <a:p>
            <a:pPr marL="471488" lvl="1" indent="-128588">
              <a:buFont typeface="Courier New" panose="02070309020205020404" pitchFamily="49" charset="0"/>
              <a:buChar char="o"/>
            </a:pPr>
            <a:r>
              <a:rPr lang="en-GB" sz="1000" dirty="0">
                <a:latin typeface="Century Gothic" panose="020B0502020202020204" pitchFamily="34" charset="0"/>
              </a:rPr>
              <a:t>drawing on what they already know or on background information and vocabulary provided by the teacher</a:t>
            </a:r>
          </a:p>
          <a:p>
            <a:pPr marL="471488" lvl="1" indent="-128588">
              <a:buFont typeface="Courier New" panose="02070309020205020404" pitchFamily="49" charset="0"/>
              <a:buChar char="o"/>
            </a:pPr>
            <a:r>
              <a:rPr lang="en-GB" sz="1000" dirty="0">
                <a:latin typeface="Century Gothic" panose="020B0502020202020204" pitchFamily="34" charset="0"/>
              </a:rPr>
              <a:t>checking that the text makes sense to them as they read and correcting inaccurate reading</a:t>
            </a:r>
          </a:p>
          <a:p>
            <a:pPr marL="471488" lvl="1" indent="-128588">
              <a:buFont typeface="Courier New" panose="02070309020205020404" pitchFamily="49" charset="0"/>
              <a:buChar char="o"/>
            </a:pPr>
            <a:r>
              <a:rPr lang="en-GB" sz="1000" dirty="0">
                <a:latin typeface="Century Gothic" panose="020B0502020202020204" pitchFamily="34" charset="0"/>
              </a:rPr>
              <a:t>making inferences on the basis of what is being said and done</a:t>
            </a:r>
          </a:p>
          <a:p>
            <a:pPr marL="471488" lvl="1" indent="-128588">
              <a:buFont typeface="Courier New" panose="02070309020205020404" pitchFamily="49" charset="0"/>
              <a:buChar char="o"/>
            </a:pPr>
            <a:r>
              <a:rPr lang="en-GB" sz="1000" dirty="0">
                <a:latin typeface="Century Gothic" panose="020B0502020202020204" pitchFamily="34" charset="0"/>
              </a:rPr>
              <a:t>answering and asking questions</a:t>
            </a:r>
          </a:p>
          <a:p>
            <a:pPr marL="471488" lvl="1" indent="-128588">
              <a:buFont typeface="Courier New" panose="02070309020205020404" pitchFamily="49" charset="0"/>
              <a:buChar char="o"/>
            </a:pPr>
            <a:r>
              <a:rPr lang="en-GB" sz="1000" dirty="0">
                <a:latin typeface="Century Gothic" panose="020B0502020202020204" pitchFamily="34" charset="0"/>
              </a:rPr>
              <a:t>predicting what might happen on the basis of what has been read so far</a:t>
            </a:r>
          </a:p>
          <a:p>
            <a:pPr marL="128588" indent="-128588">
              <a:buFont typeface="Arial" panose="020B0604020202020204" pitchFamily="34" charset="0"/>
              <a:buChar char="•"/>
            </a:pPr>
            <a:r>
              <a:rPr lang="en-GB" sz="1000" dirty="0">
                <a:latin typeface="Century Gothic" panose="020B0502020202020204" pitchFamily="34" charset="0"/>
              </a:rPr>
              <a:t>participate in discussion about books, poems and other works that are read to them and those that they can read for themselves, taking turns and listening to what others say</a:t>
            </a:r>
          </a:p>
          <a:p>
            <a:pPr marL="128588" indent="-128588">
              <a:buFont typeface="Arial" panose="020B0604020202020204" pitchFamily="34" charset="0"/>
              <a:buChar char="•"/>
            </a:pPr>
            <a:r>
              <a:rPr lang="en-GB" sz="1000" dirty="0">
                <a:latin typeface="Century Gothic" panose="020B0502020202020204" pitchFamily="34" charset="0"/>
              </a:rPr>
              <a:t>explain and discuss their understanding of books, poems and other material, both those that they listen to and those that they read for themselves.</a:t>
            </a:r>
            <a:endParaRPr lang="en-GB" sz="1000" b="1" dirty="0">
              <a:latin typeface="Century Gothic" panose="020B0502020202020204" pitchFamily="34" charset="0"/>
            </a:endParaRP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83020" y="487248"/>
            <a:ext cx="2220013" cy="239201"/>
          </a:xfrm>
          <a:prstGeom prst="rect">
            <a:avLst/>
          </a:prstGeom>
        </p:spPr>
      </p:pic>
      <p:sp>
        <p:nvSpPr>
          <p:cNvPr id="4" name="Slide Number Placeholder 3"/>
          <p:cNvSpPr>
            <a:spLocks noGrp="1"/>
          </p:cNvSpPr>
          <p:nvPr>
            <p:ph type="sldNum" sz="quarter" idx="12"/>
          </p:nvPr>
        </p:nvSpPr>
        <p:spPr/>
        <p:txBody>
          <a:bodyPr/>
          <a:lstStyle/>
          <a:p>
            <a:fld id="{3F7D4857-6553-4E22-8859-053160138FA3}" type="slidenum">
              <a:rPr lang="en-GB" smtClean="0"/>
              <a:t>7</a:t>
            </a:fld>
            <a:endParaRPr lang="en-GB" dirty="0"/>
          </a:p>
        </p:txBody>
      </p:sp>
      <p:sp>
        <p:nvSpPr>
          <p:cNvPr id="6" name="Footer Placeholder 5">
            <a:extLst>
              <a:ext uri="{FF2B5EF4-FFF2-40B4-BE49-F238E27FC236}">
                <a16:creationId xmlns:a16="http://schemas.microsoft.com/office/drawing/2014/main" id="{B010A106-97AB-43CA-BD18-29D00C21D745}"/>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4088124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4596" y="682263"/>
            <a:ext cx="7628641" cy="5199565"/>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reading at Year 3 and Year 4</a:t>
            </a:r>
          </a:p>
          <a:p>
            <a:endParaRPr lang="en-GB" sz="788" b="1" dirty="0">
              <a:latin typeface="Century Gothic" panose="020B0502020202020204" pitchFamily="34" charset="0"/>
            </a:endParaRPr>
          </a:p>
          <a:p>
            <a:r>
              <a:rPr lang="en-GB" sz="1000" b="1" dirty="0">
                <a:latin typeface="Century Gothic" panose="020B0502020202020204" pitchFamily="34" charset="0"/>
              </a:rPr>
              <a:t>Word reading</a:t>
            </a:r>
          </a:p>
          <a:p>
            <a:pPr marL="128588" indent="-128588">
              <a:buFont typeface="Arial" panose="020B0604020202020204" pitchFamily="34" charset="0"/>
              <a:buChar char="•"/>
            </a:pPr>
            <a:r>
              <a:rPr lang="en-GB" sz="1000" dirty="0">
                <a:latin typeface="Century Gothic" panose="020B0502020202020204" pitchFamily="34" charset="0"/>
              </a:rPr>
              <a:t>apply their growing knowledge of root words, prefixes and suffixes (etymology and morphology) as listed in Appendix 1 of the National Curriculum, both to read aloud and to understand the meaning of new words they meet</a:t>
            </a:r>
          </a:p>
          <a:p>
            <a:pPr marL="128588" indent="-128588">
              <a:buFont typeface="Arial" panose="020B0604020202020204" pitchFamily="34" charset="0"/>
              <a:buChar char="•"/>
            </a:pPr>
            <a:r>
              <a:rPr lang="en-GB" sz="1000" dirty="0">
                <a:latin typeface="Century Gothic" panose="020B0502020202020204" pitchFamily="34" charset="0"/>
              </a:rPr>
              <a:t>read further exception words, noting the unusual correspondences between spelling and sound, and where these occur in the word.</a:t>
            </a:r>
          </a:p>
          <a:p>
            <a:endParaRPr lang="en-GB" sz="1000" dirty="0">
              <a:latin typeface="Century Gothic" panose="020B0502020202020204" pitchFamily="34" charset="0"/>
            </a:endParaRPr>
          </a:p>
          <a:p>
            <a:r>
              <a:rPr lang="en-GB" sz="1000" b="1" dirty="0">
                <a:latin typeface="Century Gothic" panose="020B0502020202020204" pitchFamily="34" charset="0"/>
              </a:rPr>
              <a:t>Comprehension</a:t>
            </a:r>
          </a:p>
          <a:p>
            <a:pPr marL="128588" indent="-128588">
              <a:buFont typeface="Arial" panose="020B0604020202020204" pitchFamily="34" charset="0"/>
              <a:buChar char="•"/>
            </a:pPr>
            <a:r>
              <a:rPr lang="en-GB" sz="1000" dirty="0">
                <a:latin typeface="Century Gothic" panose="020B0502020202020204" pitchFamily="34" charset="0"/>
              </a:rPr>
              <a:t>develop positive attitudes to reading and understanding of what they read by:</a:t>
            </a:r>
          </a:p>
          <a:p>
            <a:pPr marL="471488" lvl="1" indent="-128588">
              <a:buFont typeface="Courier New" panose="02070309020205020404" pitchFamily="49" charset="0"/>
              <a:buChar char="o"/>
            </a:pPr>
            <a:r>
              <a:rPr lang="en-GB" sz="1000" dirty="0">
                <a:latin typeface="Century Gothic" panose="020B0502020202020204" pitchFamily="34" charset="0"/>
              </a:rPr>
              <a:t>listening to and discussing a wide range of fiction, poetry, plays, non-fiction and reference books or textbooks</a:t>
            </a:r>
          </a:p>
          <a:p>
            <a:pPr marL="471488" lvl="1" indent="-128588">
              <a:buFont typeface="Courier New" panose="02070309020205020404" pitchFamily="49" charset="0"/>
              <a:buChar char="o"/>
            </a:pPr>
            <a:r>
              <a:rPr lang="en-GB" sz="1000" dirty="0">
                <a:latin typeface="Century Gothic" panose="020B0502020202020204" pitchFamily="34" charset="0"/>
              </a:rPr>
              <a:t>reading books that are structured in different ways and reading for a range of purposes</a:t>
            </a:r>
          </a:p>
          <a:p>
            <a:pPr marL="471488" lvl="1" indent="-128588">
              <a:buFont typeface="Courier New" panose="02070309020205020404" pitchFamily="49" charset="0"/>
              <a:buChar char="o"/>
            </a:pPr>
            <a:r>
              <a:rPr lang="en-GB" sz="1000" dirty="0">
                <a:latin typeface="Century Gothic" panose="020B0502020202020204" pitchFamily="34" charset="0"/>
              </a:rPr>
              <a:t>using dictionaries to check the meaning of words that they have read</a:t>
            </a:r>
          </a:p>
          <a:p>
            <a:pPr marL="471488" lvl="1" indent="-128588">
              <a:buFont typeface="Courier New" panose="02070309020205020404" pitchFamily="49" charset="0"/>
              <a:buChar char="o"/>
            </a:pPr>
            <a:r>
              <a:rPr lang="en-GB" sz="1000" dirty="0">
                <a:latin typeface="Century Gothic" panose="020B0502020202020204" pitchFamily="34" charset="0"/>
              </a:rPr>
              <a:t>increasing their familiarity with a wide range of books, including fairy stories, myths and legends, and retelling some of these orally</a:t>
            </a:r>
          </a:p>
          <a:p>
            <a:pPr marL="471488" lvl="1" indent="-128588">
              <a:buFont typeface="Courier New" panose="02070309020205020404" pitchFamily="49" charset="0"/>
              <a:buChar char="o"/>
            </a:pPr>
            <a:r>
              <a:rPr lang="en-GB" sz="1000" dirty="0">
                <a:latin typeface="Century Gothic" panose="020B0502020202020204" pitchFamily="34" charset="0"/>
              </a:rPr>
              <a:t>identifying themes and conventions in a wide range of books</a:t>
            </a:r>
          </a:p>
          <a:p>
            <a:pPr marL="471488" lvl="1" indent="-128588">
              <a:buFont typeface="Courier New" panose="02070309020205020404" pitchFamily="49" charset="0"/>
              <a:buChar char="o"/>
            </a:pPr>
            <a:r>
              <a:rPr lang="en-GB" sz="1000" dirty="0">
                <a:latin typeface="Century Gothic" panose="020B0502020202020204" pitchFamily="34" charset="0"/>
              </a:rPr>
              <a:t>preparing poems and play scripts to read aloud and to perform, showing understanding through intonation, tone, volume and action</a:t>
            </a:r>
          </a:p>
          <a:p>
            <a:pPr marL="471488" lvl="1" indent="-128588">
              <a:buFont typeface="Courier New" panose="02070309020205020404" pitchFamily="49" charset="0"/>
              <a:buChar char="o"/>
            </a:pPr>
            <a:r>
              <a:rPr lang="en-GB" sz="1000" dirty="0">
                <a:latin typeface="Century Gothic" panose="020B0502020202020204" pitchFamily="34" charset="0"/>
              </a:rPr>
              <a:t>discussing words and phrases that capture the reader’s interest and imagination</a:t>
            </a:r>
          </a:p>
          <a:p>
            <a:pPr marL="471488" lvl="1" indent="-128588">
              <a:buFont typeface="Courier New" panose="02070309020205020404" pitchFamily="49" charset="0"/>
              <a:buChar char="o"/>
            </a:pPr>
            <a:r>
              <a:rPr lang="en-GB" sz="1000" dirty="0">
                <a:latin typeface="Century Gothic" panose="020B0502020202020204" pitchFamily="34" charset="0"/>
              </a:rPr>
              <a:t>recognising some different forms of poetry [for example, free verse, narrative poetry]</a:t>
            </a:r>
          </a:p>
          <a:p>
            <a:pPr marL="128588" indent="-128588">
              <a:buFont typeface="Arial" panose="020B0604020202020204" pitchFamily="34" charset="0"/>
              <a:buChar char="•"/>
            </a:pPr>
            <a:r>
              <a:rPr lang="en-GB" sz="1000" dirty="0">
                <a:latin typeface="Century Gothic" panose="020B0502020202020204" pitchFamily="34" charset="0"/>
              </a:rPr>
              <a:t>understand what they read, in books they can read independently, by:</a:t>
            </a:r>
          </a:p>
          <a:p>
            <a:pPr marL="471488" lvl="1" indent="-128588">
              <a:buFont typeface="Courier New" panose="02070309020205020404" pitchFamily="49" charset="0"/>
              <a:buChar char="o"/>
            </a:pPr>
            <a:r>
              <a:rPr lang="en-GB" sz="1000" dirty="0">
                <a:latin typeface="Century Gothic" panose="020B0502020202020204" pitchFamily="34" charset="0"/>
              </a:rPr>
              <a:t>checking that the text makes sense to them, discussing their understanding and explaining the meaning of words in context</a:t>
            </a:r>
          </a:p>
          <a:p>
            <a:pPr marL="471488" lvl="1" indent="-128588">
              <a:buFont typeface="Courier New" panose="02070309020205020404" pitchFamily="49" charset="0"/>
              <a:buChar char="o"/>
            </a:pPr>
            <a:r>
              <a:rPr lang="en-GB" sz="1000" dirty="0">
                <a:latin typeface="Century Gothic" panose="020B0502020202020204" pitchFamily="34" charset="0"/>
              </a:rPr>
              <a:t>asking questions to improve their understanding of a text</a:t>
            </a:r>
          </a:p>
          <a:p>
            <a:pPr marL="471488" lvl="1" indent="-128588">
              <a:buFont typeface="Courier New" panose="02070309020205020404" pitchFamily="49" charset="0"/>
              <a:buChar char="o"/>
            </a:pPr>
            <a:r>
              <a:rPr lang="en-GB" sz="1000" dirty="0">
                <a:latin typeface="Century Gothic" panose="020B0502020202020204" pitchFamily="34" charset="0"/>
              </a:rPr>
              <a:t>drawing inferences such as inferring characters’ feelings, thoughts and motives from their actions, and justifying inferences with evidence</a:t>
            </a:r>
          </a:p>
          <a:p>
            <a:pPr marL="471488" lvl="1" indent="-128588">
              <a:buFont typeface="Courier New" panose="02070309020205020404" pitchFamily="49" charset="0"/>
              <a:buChar char="o"/>
            </a:pPr>
            <a:r>
              <a:rPr lang="en-GB" sz="1000" dirty="0">
                <a:latin typeface="Century Gothic" panose="020B0502020202020204" pitchFamily="34" charset="0"/>
              </a:rPr>
              <a:t>predicting what might happen from details stated and implied</a:t>
            </a:r>
          </a:p>
          <a:p>
            <a:pPr marL="471488" lvl="1" indent="-128588">
              <a:buFont typeface="Courier New" panose="02070309020205020404" pitchFamily="49" charset="0"/>
              <a:buChar char="o"/>
            </a:pPr>
            <a:r>
              <a:rPr lang="en-GB" sz="1000" dirty="0">
                <a:latin typeface="Century Gothic" panose="020B0502020202020204" pitchFamily="34" charset="0"/>
              </a:rPr>
              <a:t>identifying main ideas drawn from more than one paragraph and summarising these</a:t>
            </a:r>
          </a:p>
          <a:p>
            <a:pPr marL="471488" lvl="1" indent="-128588">
              <a:buFont typeface="Courier New" panose="02070309020205020404" pitchFamily="49" charset="0"/>
              <a:buChar char="o"/>
            </a:pPr>
            <a:r>
              <a:rPr lang="en-GB" sz="1000" dirty="0">
                <a:latin typeface="Century Gothic" panose="020B0502020202020204" pitchFamily="34" charset="0"/>
              </a:rPr>
              <a:t>identifying how language, structure, and presentation contribute to meaning</a:t>
            </a:r>
          </a:p>
          <a:p>
            <a:pPr marL="128588" indent="-128588">
              <a:buFont typeface="Arial" panose="020B0604020202020204" pitchFamily="34" charset="0"/>
              <a:buChar char="•"/>
            </a:pPr>
            <a:r>
              <a:rPr lang="en-GB" sz="1000" dirty="0">
                <a:latin typeface="Century Gothic" panose="020B0502020202020204" pitchFamily="34" charset="0"/>
              </a:rPr>
              <a:t>retrieve and record information from non-fiction</a:t>
            </a:r>
          </a:p>
          <a:p>
            <a:pPr marL="128588" indent="-128588">
              <a:buFont typeface="Arial" panose="020B0604020202020204" pitchFamily="34" charset="0"/>
              <a:buChar char="•"/>
            </a:pPr>
            <a:r>
              <a:rPr lang="en-GB" sz="1000" dirty="0">
                <a:latin typeface="Century Gothic" panose="020B0502020202020204" pitchFamily="34" charset="0"/>
              </a:rPr>
              <a:t>participate in discussion about both books that are read to them and those they can read for themselves, taking turns and listening to what others say</a:t>
            </a:r>
            <a:r>
              <a:rPr lang="en-GB" sz="900" dirty="0">
                <a:latin typeface="Century Gothic" panose="020B0502020202020204" pitchFamily="34" charset="0"/>
              </a:rPr>
              <a:t>.</a:t>
            </a:r>
            <a:endParaRPr lang="en-GB" sz="900" b="1" dirty="0">
              <a:latin typeface="Century Gothic" panose="020B0502020202020204" pitchFamily="34" charset="0"/>
            </a:endParaRP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602147" y="701917"/>
            <a:ext cx="2220013" cy="239201"/>
          </a:xfrm>
          <a:prstGeom prst="rect">
            <a:avLst/>
          </a:prstGeom>
        </p:spPr>
      </p:pic>
      <p:sp>
        <p:nvSpPr>
          <p:cNvPr id="4" name="Slide Number Placeholder 3"/>
          <p:cNvSpPr>
            <a:spLocks noGrp="1"/>
          </p:cNvSpPr>
          <p:nvPr>
            <p:ph type="sldNum" sz="quarter" idx="12"/>
          </p:nvPr>
        </p:nvSpPr>
        <p:spPr/>
        <p:txBody>
          <a:bodyPr/>
          <a:lstStyle/>
          <a:p>
            <a:fld id="{3F7D4857-6553-4E22-8859-053160138FA3}" type="slidenum">
              <a:rPr lang="en-GB" smtClean="0"/>
              <a:t>8</a:t>
            </a:fld>
            <a:endParaRPr lang="en-GB" dirty="0"/>
          </a:p>
        </p:txBody>
      </p:sp>
      <p:sp>
        <p:nvSpPr>
          <p:cNvPr id="6" name="Footer Placeholder 5">
            <a:extLst>
              <a:ext uri="{FF2B5EF4-FFF2-40B4-BE49-F238E27FC236}">
                <a16:creationId xmlns:a16="http://schemas.microsoft.com/office/drawing/2014/main" id="{4854A59B-655F-48E0-8484-4EC104972EC9}"/>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2050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805" y="288513"/>
            <a:ext cx="7628641" cy="5969006"/>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reading at Year 5 and Year 6</a:t>
            </a:r>
          </a:p>
          <a:p>
            <a:endParaRPr lang="en-GB" sz="788" b="1" dirty="0">
              <a:latin typeface="Century Gothic" panose="020B0502020202020204" pitchFamily="34" charset="0"/>
            </a:endParaRPr>
          </a:p>
          <a:p>
            <a:r>
              <a:rPr lang="en-GB" sz="1000" b="1" dirty="0">
                <a:latin typeface="Century Gothic" panose="020B0502020202020204" pitchFamily="34" charset="0"/>
              </a:rPr>
              <a:t>Word reading</a:t>
            </a:r>
          </a:p>
          <a:p>
            <a:pPr marL="128588" indent="-128588">
              <a:buFont typeface="Arial" panose="020B0604020202020204" pitchFamily="34" charset="0"/>
              <a:buChar char="•"/>
            </a:pPr>
            <a:r>
              <a:rPr lang="en-GB" sz="1000" dirty="0">
                <a:latin typeface="Century Gothic" panose="020B0502020202020204" pitchFamily="34" charset="0"/>
              </a:rPr>
              <a:t>apply their growing knowledge of root words, prefixes and suffixes (morphology and etymology), as listed in Appendix 1 of the National Curriculum, both to read aloud and to understand the meaning of new words that they meet.</a:t>
            </a:r>
          </a:p>
          <a:p>
            <a:pPr marL="128588" indent="-128588">
              <a:buFont typeface="Arial" panose="020B0604020202020204" pitchFamily="34" charset="0"/>
              <a:buChar char="•"/>
            </a:pPr>
            <a:endParaRPr lang="en-GB" sz="1000" dirty="0">
              <a:latin typeface="Century Gothic" panose="020B0502020202020204" pitchFamily="34" charset="0"/>
            </a:endParaRPr>
          </a:p>
          <a:p>
            <a:r>
              <a:rPr lang="en-GB" sz="1000" b="1" dirty="0">
                <a:latin typeface="Century Gothic" panose="020B0502020202020204" pitchFamily="34" charset="0"/>
              </a:rPr>
              <a:t>Comprehension</a:t>
            </a:r>
          </a:p>
          <a:p>
            <a:pPr marL="128588" indent="-128588">
              <a:buFont typeface="Arial" panose="020B0604020202020204" pitchFamily="34" charset="0"/>
              <a:buChar char="•"/>
            </a:pPr>
            <a:r>
              <a:rPr lang="en-GB" sz="1000" dirty="0">
                <a:latin typeface="Century Gothic" panose="020B0502020202020204" pitchFamily="34" charset="0"/>
              </a:rPr>
              <a:t>maintain positive attitudes to reading and understanding of what they read by:</a:t>
            </a:r>
          </a:p>
          <a:p>
            <a:pPr marL="471488" lvl="1" indent="-128588">
              <a:buFont typeface="Courier New" panose="02070309020205020404" pitchFamily="49" charset="0"/>
              <a:buChar char="o"/>
            </a:pPr>
            <a:r>
              <a:rPr lang="en-GB" sz="1000" dirty="0">
                <a:latin typeface="Century Gothic" panose="020B0502020202020204" pitchFamily="34" charset="0"/>
              </a:rPr>
              <a:t>continuing to read and discuss an increasingly wide range of fiction, poetry, plays, non-fiction and reference books or textbooks</a:t>
            </a:r>
          </a:p>
          <a:p>
            <a:pPr marL="471488" lvl="1" indent="-128588">
              <a:buFont typeface="Courier New" panose="02070309020205020404" pitchFamily="49" charset="0"/>
              <a:buChar char="o"/>
            </a:pPr>
            <a:r>
              <a:rPr lang="en-GB" sz="1000" dirty="0">
                <a:latin typeface="Century Gothic" panose="020B0502020202020204" pitchFamily="34" charset="0"/>
              </a:rPr>
              <a:t>reading books that are structured in different ways and reading for a range of purposes</a:t>
            </a:r>
          </a:p>
          <a:p>
            <a:pPr marL="471488" lvl="1" indent="-128588">
              <a:buFont typeface="Courier New" panose="02070309020205020404" pitchFamily="49" charset="0"/>
              <a:buChar char="o"/>
            </a:pPr>
            <a:r>
              <a:rPr lang="en-GB" sz="1000" dirty="0">
                <a:latin typeface="Century Gothic" panose="020B0502020202020204" pitchFamily="34" charset="0"/>
              </a:rPr>
              <a:t>increasing their familiarity with a wide range of books, including myths, legends and traditional stories, modern fiction, fiction from our literary heritage, and books from other cultures and traditions</a:t>
            </a:r>
          </a:p>
          <a:p>
            <a:pPr marL="471488" lvl="1" indent="-128588">
              <a:buFont typeface="Courier New" panose="02070309020205020404" pitchFamily="49" charset="0"/>
              <a:buChar char="o"/>
            </a:pPr>
            <a:r>
              <a:rPr lang="en-GB" sz="1000" dirty="0">
                <a:latin typeface="Century Gothic" panose="020B0502020202020204" pitchFamily="34" charset="0"/>
              </a:rPr>
              <a:t>recommending books that they have read to their peers, giving reasons for their choices</a:t>
            </a:r>
          </a:p>
          <a:p>
            <a:pPr marL="471488" lvl="1" indent="-128588">
              <a:buFont typeface="Courier New" panose="02070309020205020404" pitchFamily="49" charset="0"/>
              <a:buChar char="o"/>
            </a:pPr>
            <a:r>
              <a:rPr lang="en-GB" sz="1000" dirty="0">
                <a:latin typeface="Century Gothic" panose="020B0502020202020204" pitchFamily="34" charset="0"/>
              </a:rPr>
              <a:t>identifying and discussing themes and conventions in and across a wide range of writing</a:t>
            </a:r>
          </a:p>
          <a:p>
            <a:pPr marL="471488" lvl="1" indent="-128588">
              <a:buFont typeface="Courier New" panose="02070309020205020404" pitchFamily="49" charset="0"/>
              <a:buChar char="o"/>
            </a:pPr>
            <a:r>
              <a:rPr lang="en-GB" sz="1000" dirty="0">
                <a:latin typeface="Century Gothic" panose="020B0502020202020204" pitchFamily="34" charset="0"/>
              </a:rPr>
              <a:t>making comparisons within and across books</a:t>
            </a:r>
          </a:p>
          <a:p>
            <a:pPr marL="471488" lvl="1" indent="-128588">
              <a:buFont typeface="Courier New" panose="02070309020205020404" pitchFamily="49" charset="0"/>
              <a:buChar char="o"/>
            </a:pPr>
            <a:r>
              <a:rPr lang="en-GB" sz="1000" dirty="0">
                <a:latin typeface="Century Gothic" panose="020B0502020202020204" pitchFamily="34" charset="0"/>
              </a:rPr>
              <a:t>learning a wider range of poetry by heart</a:t>
            </a:r>
          </a:p>
          <a:p>
            <a:pPr marL="471488" lvl="1" indent="-128588">
              <a:buFont typeface="Courier New" panose="02070309020205020404" pitchFamily="49" charset="0"/>
              <a:buChar char="o"/>
            </a:pPr>
            <a:r>
              <a:rPr lang="en-GB" sz="1000" dirty="0">
                <a:latin typeface="Century Gothic" panose="020B0502020202020204" pitchFamily="34" charset="0"/>
              </a:rPr>
              <a:t>preparing poems and plays to read aloud and to perform, showing understanding through intonation, tone and volume so that the meaning is clear to an audience</a:t>
            </a:r>
          </a:p>
          <a:p>
            <a:pPr marL="128588" indent="-128588">
              <a:buFont typeface="Arial" panose="020B0604020202020204" pitchFamily="34" charset="0"/>
              <a:buChar char="•"/>
            </a:pPr>
            <a:r>
              <a:rPr lang="en-GB" sz="1000" dirty="0">
                <a:latin typeface="Century Gothic" panose="020B0502020202020204" pitchFamily="34" charset="0"/>
              </a:rPr>
              <a:t>understand what they read by:</a:t>
            </a:r>
          </a:p>
          <a:p>
            <a:pPr marL="471488" lvl="1" indent="-128588">
              <a:buFont typeface="Courier New" panose="02070309020205020404" pitchFamily="49" charset="0"/>
              <a:buChar char="o"/>
            </a:pPr>
            <a:r>
              <a:rPr lang="en-GB" sz="1000" dirty="0">
                <a:latin typeface="Century Gothic" panose="020B0502020202020204" pitchFamily="34" charset="0"/>
              </a:rPr>
              <a:t>checking that the book makes sense to them, discussing their understanding and exploring the meaning of words in context</a:t>
            </a:r>
          </a:p>
          <a:p>
            <a:pPr marL="471488" lvl="1" indent="-128588">
              <a:buFont typeface="Courier New" panose="02070309020205020404" pitchFamily="49" charset="0"/>
              <a:buChar char="o"/>
            </a:pPr>
            <a:r>
              <a:rPr lang="en-GB" sz="1000" dirty="0">
                <a:latin typeface="Century Gothic" panose="020B0502020202020204" pitchFamily="34" charset="0"/>
              </a:rPr>
              <a:t>asking questions to improve their understanding</a:t>
            </a:r>
          </a:p>
          <a:p>
            <a:pPr marL="471488" lvl="1" indent="-128588">
              <a:buFont typeface="Courier New" panose="02070309020205020404" pitchFamily="49" charset="0"/>
              <a:buChar char="o"/>
            </a:pPr>
            <a:r>
              <a:rPr lang="en-GB" sz="1000" dirty="0">
                <a:latin typeface="Century Gothic" panose="020B0502020202020204" pitchFamily="34" charset="0"/>
              </a:rPr>
              <a:t>drawing inferences such as inferring characters’ feelings, thoughts and motives from their actions, and justifying inferences with evidence</a:t>
            </a:r>
          </a:p>
          <a:p>
            <a:pPr marL="471488" lvl="1" indent="-128588">
              <a:buFont typeface="Courier New" panose="02070309020205020404" pitchFamily="49" charset="0"/>
              <a:buChar char="o"/>
            </a:pPr>
            <a:r>
              <a:rPr lang="en-GB" sz="1000" dirty="0">
                <a:latin typeface="Century Gothic" panose="020B0502020202020204" pitchFamily="34" charset="0"/>
              </a:rPr>
              <a:t>predicting what might happen from details stated and implied</a:t>
            </a:r>
          </a:p>
          <a:p>
            <a:pPr marL="471488" lvl="1" indent="-128588">
              <a:buFont typeface="Courier New" panose="02070309020205020404" pitchFamily="49" charset="0"/>
              <a:buChar char="o"/>
            </a:pPr>
            <a:r>
              <a:rPr lang="en-GB" sz="1000" dirty="0">
                <a:latin typeface="Century Gothic" panose="020B0502020202020204" pitchFamily="34" charset="0"/>
              </a:rPr>
              <a:t>summarising the main ideas drawn from more than one paragraph, identifying key details that support the main ideas</a:t>
            </a:r>
          </a:p>
          <a:p>
            <a:pPr marL="471488" lvl="1" indent="-128588">
              <a:buFont typeface="Courier New" panose="02070309020205020404" pitchFamily="49" charset="0"/>
              <a:buChar char="o"/>
            </a:pPr>
            <a:r>
              <a:rPr lang="en-GB" sz="1000" dirty="0">
                <a:latin typeface="Century Gothic" panose="020B0502020202020204" pitchFamily="34" charset="0"/>
              </a:rPr>
              <a:t>identifying how language, structure and presentation contribute to meaning</a:t>
            </a:r>
          </a:p>
          <a:p>
            <a:pPr marL="128588" indent="-128588">
              <a:buFont typeface="Arial" panose="020B0604020202020204" pitchFamily="34" charset="0"/>
              <a:buChar char="•"/>
            </a:pPr>
            <a:r>
              <a:rPr lang="en-GB" sz="1000" dirty="0">
                <a:latin typeface="Century Gothic" panose="020B0502020202020204" pitchFamily="34" charset="0"/>
              </a:rPr>
              <a:t>discuss and evaluate how authors use language, including figurative language, considering the impact on the reader</a:t>
            </a:r>
          </a:p>
          <a:p>
            <a:pPr marL="128588" indent="-128588">
              <a:buFont typeface="Arial" panose="020B0604020202020204" pitchFamily="34" charset="0"/>
              <a:buChar char="•"/>
            </a:pPr>
            <a:r>
              <a:rPr lang="en-GB" sz="1000" dirty="0">
                <a:latin typeface="Century Gothic" panose="020B0502020202020204" pitchFamily="34" charset="0"/>
              </a:rPr>
              <a:t>distinguish between statements of fact and opinion</a:t>
            </a:r>
          </a:p>
          <a:p>
            <a:pPr marL="128588" indent="-128588">
              <a:buFont typeface="Arial" panose="020B0604020202020204" pitchFamily="34" charset="0"/>
              <a:buChar char="•"/>
            </a:pPr>
            <a:r>
              <a:rPr lang="en-GB" sz="1000" dirty="0">
                <a:latin typeface="Century Gothic" panose="020B0502020202020204" pitchFamily="34" charset="0"/>
              </a:rPr>
              <a:t>retrieve, record and present information from non-fiction</a:t>
            </a:r>
          </a:p>
          <a:p>
            <a:pPr marL="128588" indent="-128588">
              <a:buFont typeface="Arial" panose="020B0604020202020204" pitchFamily="34" charset="0"/>
              <a:buChar char="•"/>
            </a:pPr>
            <a:r>
              <a:rPr lang="en-GB" sz="1000" dirty="0">
                <a:latin typeface="Century Gothic" panose="020B0502020202020204" pitchFamily="34" charset="0"/>
              </a:rPr>
              <a:t>participate in discussions about books that are read to them and those they can read for themselves, building on their own and others’ ideas and challenging views courteously</a:t>
            </a:r>
          </a:p>
          <a:p>
            <a:pPr marL="128588" indent="-128588">
              <a:buFont typeface="Arial" panose="020B0604020202020204" pitchFamily="34" charset="0"/>
              <a:buChar char="•"/>
            </a:pPr>
            <a:r>
              <a:rPr lang="en-GB" sz="1000" dirty="0">
                <a:latin typeface="Century Gothic" panose="020B0502020202020204" pitchFamily="34" charset="0"/>
              </a:rPr>
              <a:t>explain and discuss their understanding of what they have read, including through formal presentations and debates, maintaining a focus on the topic and using notes where necessary</a:t>
            </a:r>
          </a:p>
          <a:p>
            <a:pPr marL="128588" indent="-128588">
              <a:buFont typeface="Arial" panose="020B0604020202020204" pitchFamily="34" charset="0"/>
              <a:buChar char="•"/>
            </a:pPr>
            <a:r>
              <a:rPr lang="en-GB" sz="1000" dirty="0">
                <a:latin typeface="Century Gothic" panose="020B0502020202020204" pitchFamily="34" charset="0"/>
              </a:rPr>
              <a:t>provide reasoned justifications for their views.</a:t>
            </a:r>
            <a:endParaRPr lang="en-GB" sz="1000" b="1" dirty="0">
              <a:latin typeface="Century Gothic" panose="020B0502020202020204" pitchFamily="34" charset="0"/>
            </a:endParaRPr>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83020" y="449542"/>
            <a:ext cx="2220013" cy="239201"/>
          </a:xfrm>
          <a:prstGeom prst="rect">
            <a:avLst/>
          </a:prstGeom>
        </p:spPr>
      </p:pic>
      <p:sp>
        <p:nvSpPr>
          <p:cNvPr id="4" name="Slide Number Placeholder 3"/>
          <p:cNvSpPr>
            <a:spLocks noGrp="1"/>
          </p:cNvSpPr>
          <p:nvPr>
            <p:ph type="sldNum" sz="quarter" idx="12"/>
          </p:nvPr>
        </p:nvSpPr>
        <p:spPr/>
        <p:txBody>
          <a:bodyPr/>
          <a:lstStyle/>
          <a:p>
            <a:fld id="{3F7D4857-6553-4E22-8859-053160138FA3}" type="slidenum">
              <a:rPr lang="en-GB" smtClean="0"/>
              <a:t>9</a:t>
            </a:fld>
            <a:endParaRPr lang="en-GB" dirty="0"/>
          </a:p>
        </p:txBody>
      </p:sp>
      <p:sp>
        <p:nvSpPr>
          <p:cNvPr id="6" name="Footer Placeholder 5">
            <a:extLst>
              <a:ext uri="{FF2B5EF4-FFF2-40B4-BE49-F238E27FC236}">
                <a16:creationId xmlns:a16="http://schemas.microsoft.com/office/drawing/2014/main" id="{094F3EFB-678A-4707-BEB4-9460066C3A69}"/>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3910224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7748</TotalTime>
  <Words>4235</Words>
  <Application>Microsoft Office PowerPoint</Application>
  <PresentationFormat>On-screen Show (4:3)</PresentationFormat>
  <Paragraphs>434</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Century Gothic</vt:lpstr>
      <vt:lpstr>Comic Sans MS</vt:lpstr>
      <vt:lpstr>Courier New</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Leadership – Geography</dc:title>
  <dc:creator>Tim Nelson</dc:creator>
  <cp:lastModifiedBy>Rudd, Sarah</cp:lastModifiedBy>
  <cp:revision>59</cp:revision>
  <dcterms:created xsi:type="dcterms:W3CDTF">2019-05-08T10:59:27Z</dcterms:created>
  <dcterms:modified xsi:type="dcterms:W3CDTF">2019-11-29T09:32:12Z</dcterms:modified>
</cp:coreProperties>
</file>